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13.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8"/>
  </p:notesMasterIdLst>
  <p:sldIdLst>
    <p:sldId id="256" r:id="rId2"/>
    <p:sldId id="258" r:id="rId3"/>
    <p:sldId id="259" r:id="rId4"/>
    <p:sldId id="278" r:id="rId5"/>
    <p:sldId id="260" r:id="rId6"/>
    <p:sldId id="277" r:id="rId7"/>
    <p:sldId id="276" r:id="rId8"/>
    <p:sldId id="261" r:id="rId9"/>
    <p:sldId id="275" r:id="rId10"/>
    <p:sldId id="270" r:id="rId11"/>
    <p:sldId id="264" r:id="rId12"/>
    <p:sldId id="265" r:id="rId13"/>
    <p:sldId id="266" r:id="rId14"/>
    <p:sldId id="271" r:id="rId15"/>
    <p:sldId id="272" r:id="rId16"/>
    <p:sldId id="279"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42" userDrawn="1">
          <p15:clr>
            <a:srgbClr val="A4A3A4"/>
          </p15:clr>
        </p15:guide>
        <p15:guide id="2" pos="49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tente Windows" initials="U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94647" autoAdjust="0"/>
  </p:normalViewPr>
  <p:slideViewPr>
    <p:cSldViewPr snapToGrid="0" snapToObjects="1">
      <p:cViewPr varScale="1">
        <p:scale>
          <a:sx n="62" d="100"/>
          <a:sy n="62" d="100"/>
        </p:scale>
        <p:origin x="1056" y="66"/>
      </p:cViewPr>
      <p:guideLst>
        <p:guide orient="horz" pos="4042"/>
        <p:guide pos="49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80003767\Desktop\TESI\ALSAF%20Tesi\ALSAF%20Tesi-SAF_overview.xlsm"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80003767\Documents\Cartel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80003767\Desktop\TESI\ALSAF%20Tesi\ALSAF%20Tesi-SAF_overview.xlsm"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80003767\Desktop\TESI\ALSAF%20Tesi\ALSAF%20Tesi-SAF_overview.xlsm"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t-IT" sz="2400" dirty="0"/>
              <a:t>IC2_TB2_COOLING</a:t>
            </a:r>
            <a:r>
              <a:rPr lang="it-IT" sz="2400" baseline="0" dirty="0"/>
              <a:t>_FLOWS</a:t>
            </a:r>
            <a:endParaRPr lang="it-IT" sz="2400" dirty="0"/>
          </a:p>
        </c:rich>
      </c:tx>
      <c:layout>
        <c:manualLayout>
          <c:xMode val="edge"/>
          <c:yMode val="edge"/>
          <c:x val="0.25301694457010981"/>
          <c:y val="0"/>
        </c:manualLayout>
      </c:layout>
      <c:overlay val="0"/>
    </c:title>
    <c:autoTitleDeleted val="0"/>
    <c:plotArea>
      <c:layout>
        <c:manualLayout>
          <c:layoutTarget val="inner"/>
          <c:xMode val="edge"/>
          <c:yMode val="edge"/>
          <c:x val="0.13847349500149747"/>
          <c:y val="0.15045644253580484"/>
          <c:w val="0.65146407336361167"/>
          <c:h val="0.65430287484702643"/>
        </c:manualLayout>
      </c:layout>
      <c:scatterChart>
        <c:scatterStyle val="lineMarker"/>
        <c:varyColors val="0"/>
        <c:ser>
          <c:idx val="0"/>
          <c:order val="0"/>
          <c:tx>
            <c:v>IC2_TB2_COOL_PRE</c:v>
          </c:tx>
          <c:spPr>
            <a:ln w="28575">
              <a:noFill/>
            </a:ln>
          </c:spPr>
          <c:trendline>
            <c:spPr>
              <a:ln>
                <a:noFill/>
              </a:ln>
            </c:spPr>
            <c:trendlineType val="poly"/>
            <c:order val="3"/>
            <c:dispRSqr val="0"/>
            <c:dispEq val="0"/>
          </c:trendline>
          <c:xVal>
            <c:numRef>
              <c:f>'TB2_CHIC (2)'!$AG$5:$AG$10</c:f>
              <c:numCache>
                <c:formatCode>00,000,000,000</c:formatCode>
                <c:ptCount val="6"/>
                <c:pt idx="0">
                  <c:v>0.73826817983258097</c:v>
                </c:pt>
                <c:pt idx="1">
                  <c:v>0.73826783086217562</c:v>
                </c:pt>
                <c:pt idx="2">
                  <c:v>0.82028460039288276</c:v>
                </c:pt>
                <c:pt idx="3">
                  <c:v>0.83053626037121453</c:v>
                </c:pt>
                <c:pt idx="4">
                  <c:v>0.73088527593951857</c:v>
                </c:pt>
                <c:pt idx="5">
                  <c:v>0.56793661080152813</c:v>
                </c:pt>
              </c:numCache>
            </c:numRef>
          </c:xVal>
          <c:yVal>
            <c:numRef>
              <c:f>'TB2_CHIC (2)'!$AI$5:$AI$10</c:f>
              <c:numCache>
                <c:formatCode>00,000,000</c:formatCode>
                <c:ptCount val="6"/>
                <c:pt idx="0">
                  <c:v>3.0592047864598401E-4</c:v>
                </c:pt>
                <c:pt idx="1">
                  <c:v>3.0592120633062654E-4</c:v>
                </c:pt>
                <c:pt idx="2">
                  <c:v>3.1827848796104388E-4</c:v>
                </c:pt>
                <c:pt idx="3">
                  <c:v>3.1965581865927342E-4</c:v>
                </c:pt>
                <c:pt idx="4">
                  <c:v>3.0591540758571992E-4</c:v>
                </c:pt>
                <c:pt idx="5">
                  <c:v>2.6081926893320125E-4</c:v>
                </c:pt>
              </c:numCache>
            </c:numRef>
          </c:yVal>
          <c:smooth val="0"/>
          <c:extLst>
            <c:ext xmlns:c16="http://schemas.microsoft.com/office/drawing/2014/chart" uri="{C3380CC4-5D6E-409C-BE32-E72D297353CC}">
              <c16:uniqueId val="{00000001-A743-4727-822B-D87CB991F2C6}"/>
            </c:ext>
          </c:extLst>
        </c:ser>
        <c:ser>
          <c:idx val="1"/>
          <c:order val="1"/>
          <c:spPr>
            <a:ln w="28575">
              <a:noFill/>
            </a:ln>
          </c:spPr>
          <c:marker>
            <c:symbol val="none"/>
          </c:marker>
          <c:trendline>
            <c:spPr>
              <a:ln w="22225">
                <a:solidFill>
                  <a:srgbClr val="FF0000"/>
                </a:solidFill>
              </a:ln>
            </c:spPr>
            <c:trendlineType val="poly"/>
            <c:order val="3"/>
            <c:dispRSqr val="0"/>
            <c:dispEq val="0"/>
          </c:trendline>
          <c:xVal>
            <c:numRef>
              <c:f>'TB2_CHIC (2)'!$AG$5:$AG$10</c:f>
              <c:numCache>
                <c:formatCode>00,000,000,000</c:formatCode>
                <c:ptCount val="6"/>
                <c:pt idx="0">
                  <c:v>0.73826817983258097</c:v>
                </c:pt>
                <c:pt idx="1">
                  <c:v>0.73826783086217562</c:v>
                </c:pt>
                <c:pt idx="2">
                  <c:v>0.82028460039288276</c:v>
                </c:pt>
                <c:pt idx="3">
                  <c:v>0.83053626037121453</c:v>
                </c:pt>
                <c:pt idx="4">
                  <c:v>0.73088527593951857</c:v>
                </c:pt>
                <c:pt idx="5">
                  <c:v>0.56793661080152813</c:v>
                </c:pt>
              </c:numCache>
            </c:numRef>
          </c:xVal>
          <c:yVal>
            <c:numRef>
              <c:f>'TB2_CHIC (2)'!$AJ$5:$AJ$10</c:f>
              <c:numCache>
                <c:formatCode>0,000,000</c:formatCode>
                <c:ptCount val="6"/>
                <c:pt idx="0" formatCode="00,000,000">
                  <c:v>3.0592047864598168E-4</c:v>
                </c:pt>
                <c:pt idx="1">
                  <c:v>3.0592047281979493E-4</c:v>
                </c:pt>
                <c:pt idx="2">
                  <c:v>3.1827810639776383E-4</c:v>
                </c:pt>
                <c:pt idx="3">
                  <c:v>3.1965543544605624E-4</c:v>
                </c:pt>
                <c:pt idx="4">
                  <c:v>3.0591504085992691E-4</c:v>
                </c:pt>
                <c:pt idx="5">
                  <c:v>2.6081895625462183E-4</c:v>
                </c:pt>
              </c:numCache>
            </c:numRef>
          </c:yVal>
          <c:smooth val="0"/>
          <c:extLst>
            <c:ext xmlns:c16="http://schemas.microsoft.com/office/drawing/2014/chart" uri="{C3380CC4-5D6E-409C-BE32-E72D297353CC}">
              <c16:uniqueId val="{00000003-A743-4727-822B-D87CB991F2C6}"/>
            </c:ext>
          </c:extLst>
        </c:ser>
        <c:ser>
          <c:idx val="2"/>
          <c:order val="2"/>
          <c:tx>
            <c:v>IC2_TB2_COOL_POST</c:v>
          </c:tx>
          <c:spPr>
            <a:ln w="28575">
              <a:noFill/>
            </a:ln>
          </c:spPr>
          <c:trendline>
            <c:spPr>
              <a:ln w="22225">
                <a:solidFill>
                  <a:schemeClr val="accent1">
                    <a:lumMod val="75000"/>
                  </a:schemeClr>
                </a:solidFill>
              </a:ln>
            </c:spPr>
            <c:trendlineType val="poly"/>
            <c:order val="3"/>
            <c:dispRSqr val="0"/>
            <c:dispEq val="0"/>
          </c:trendline>
          <c:xVal>
            <c:numRef>
              <c:f>'TB2_CHIC (2)'!$AG$5:$AG$10</c:f>
              <c:numCache>
                <c:formatCode>00,000,000,000</c:formatCode>
                <c:ptCount val="6"/>
                <c:pt idx="0">
                  <c:v>0.73826817983258097</c:v>
                </c:pt>
                <c:pt idx="1">
                  <c:v>0.73826783086217562</c:v>
                </c:pt>
                <c:pt idx="2">
                  <c:v>0.82028460039288276</c:v>
                </c:pt>
                <c:pt idx="3">
                  <c:v>0.83053626037121453</c:v>
                </c:pt>
                <c:pt idx="4">
                  <c:v>0.73088527593951857</c:v>
                </c:pt>
                <c:pt idx="5">
                  <c:v>0.56793661080152813</c:v>
                </c:pt>
              </c:numCache>
            </c:numRef>
          </c:xVal>
          <c:yVal>
            <c:numRef>
              <c:f>'TB2_CHIC (2)'!$AL$5:$AL$10</c:f>
              <c:numCache>
                <c:formatCode>000,000</c:formatCode>
                <c:ptCount val="6"/>
                <c:pt idx="0">
                  <c:v>1.223681914583936E-3</c:v>
                </c:pt>
                <c:pt idx="1">
                  <c:v>1.2236848253225061E-3</c:v>
                </c:pt>
                <c:pt idx="2">
                  <c:v>1.2731139518441755E-3</c:v>
                </c:pt>
                <c:pt idx="3">
                  <c:v>1.2786232746370937E-3</c:v>
                </c:pt>
                <c:pt idx="4">
                  <c:v>1.2236616303428797E-3</c:v>
                </c:pt>
                <c:pt idx="5">
                  <c:v>1.043277075732805E-3</c:v>
                </c:pt>
              </c:numCache>
            </c:numRef>
          </c:yVal>
          <c:smooth val="0"/>
          <c:extLst>
            <c:ext xmlns:c16="http://schemas.microsoft.com/office/drawing/2014/chart" uri="{C3380CC4-5D6E-409C-BE32-E72D297353CC}">
              <c16:uniqueId val="{00000005-A743-4727-822B-D87CB991F2C6}"/>
            </c:ext>
          </c:extLst>
        </c:ser>
        <c:dLbls>
          <c:showLegendKey val="0"/>
          <c:showVal val="0"/>
          <c:showCatName val="0"/>
          <c:showSerName val="0"/>
          <c:showPercent val="0"/>
          <c:showBubbleSize val="0"/>
        </c:dLbls>
        <c:axId val="46377984"/>
        <c:axId val="46474368"/>
      </c:scatterChart>
      <c:valAx>
        <c:axId val="46377984"/>
        <c:scaling>
          <c:orientation val="minMax"/>
          <c:min val="0.56000000000000005"/>
        </c:scaling>
        <c:delete val="0"/>
        <c:axPos val="b"/>
        <c:title>
          <c:tx>
            <c:rich>
              <a:bodyPr/>
              <a:lstStyle/>
              <a:p>
                <a:pPr>
                  <a:defRPr/>
                </a:pPr>
                <a:r>
                  <a:rPr lang="it-IT"/>
                  <a:t>ptrel_endline_ideal/pt</a:t>
                </a:r>
                <a:r>
                  <a:rPr lang="it-IT" baseline="0"/>
                  <a:t>_TV1_avg_LE  [-] </a:t>
                </a:r>
                <a:endParaRPr lang="it-IT"/>
              </a:p>
            </c:rich>
          </c:tx>
          <c:layout>
            <c:manualLayout>
              <c:xMode val="edge"/>
              <c:yMode val="edge"/>
              <c:x val="0.31302993666485907"/>
              <c:y val="0.92604175741991035"/>
            </c:manualLayout>
          </c:layout>
          <c:overlay val="0"/>
        </c:title>
        <c:numFmt formatCode="#,##0.000" sourceLinked="0"/>
        <c:majorTickMark val="out"/>
        <c:minorTickMark val="none"/>
        <c:tickLblPos val="nextTo"/>
        <c:crossAx val="46474368"/>
        <c:crosses val="autoZero"/>
        <c:crossBetween val="midCat"/>
      </c:valAx>
      <c:valAx>
        <c:axId val="46474368"/>
        <c:scaling>
          <c:orientation val="minMax"/>
        </c:scaling>
        <c:delete val="0"/>
        <c:axPos val="l"/>
        <c:majorGridlines/>
        <c:title>
          <c:tx>
            <c:rich>
              <a:bodyPr rot="-5400000" vert="horz"/>
              <a:lstStyle/>
              <a:p>
                <a:pPr>
                  <a:defRPr/>
                </a:pPr>
                <a:r>
                  <a:rPr lang="it-IT"/>
                  <a:t>Mred [kg/s*SQRT(J/kg)/Pa</a:t>
                </a:r>
              </a:p>
            </c:rich>
          </c:tx>
          <c:layout/>
          <c:overlay val="0"/>
        </c:title>
        <c:numFmt formatCode="0.000E+00" sourceLinked="0"/>
        <c:majorTickMark val="out"/>
        <c:minorTickMark val="none"/>
        <c:tickLblPos val="nextTo"/>
        <c:crossAx val="46377984"/>
        <c:crosses val="autoZero"/>
        <c:crossBetween val="midCat"/>
      </c:valAx>
    </c:plotArea>
    <c:legend>
      <c:legendPos val="r"/>
      <c:legendEntry>
        <c:idx val="1"/>
        <c:delete val="1"/>
      </c:legendEntry>
      <c:legendEntry>
        <c:idx val="3"/>
        <c:delete val="1"/>
      </c:legendEntry>
      <c:legendEntry>
        <c:idx val="4"/>
        <c:delete val="1"/>
      </c:legendEntry>
      <c:legendEntry>
        <c:idx val="5"/>
        <c:delete val="1"/>
      </c:legendEntry>
      <c:layout>
        <c:manualLayout>
          <c:xMode val="edge"/>
          <c:yMode val="edge"/>
          <c:x val="0.81210691739508944"/>
          <c:y val="0.27473136201101134"/>
          <c:w val="0.17085212311569925"/>
          <c:h val="0.36378492846175386"/>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t-IT" sz="2400" b="1" i="0" baseline="0" dirty="0">
                <a:effectLst/>
              </a:rPr>
              <a:t>TB2  </a:t>
            </a:r>
            <a:r>
              <a:rPr lang="it-IT" sz="2400" b="1" i="0" u="none" baseline="0" dirty="0" err="1">
                <a:effectLst/>
              </a:rPr>
              <a:t>Cooling</a:t>
            </a:r>
            <a:r>
              <a:rPr lang="it-IT" sz="2400" b="1" i="0" baseline="0" dirty="0">
                <a:effectLst/>
              </a:rPr>
              <a:t> Flow </a:t>
            </a:r>
            <a:r>
              <a:rPr lang="it-IT" sz="2400" b="1" i="0" baseline="0" dirty="0" err="1">
                <a:effectLst/>
              </a:rPr>
              <a:t>Function</a:t>
            </a:r>
            <a:endParaRPr lang="it-IT" sz="2400" baseline="0" dirty="0">
              <a:effectLst/>
            </a:endParaRPr>
          </a:p>
        </c:rich>
      </c:tx>
      <c:layout/>
      <c:overlay val="0"/>
    </c:title>
    <c:autoTitleDeleted val="0"/>
    <c:plotArea>
      <c:layout/>
      <c:scatterChart>
        <c:scatterStyle val="lineMarker"/>
        <c:varyColors val="0"/>
        <c:ser>
          <c:idx val="0"/>
          <c:order val="0"/>
          <c:spPr>
            <a:ln w="28575">
              <a:noFill/>
            </a:ln>
          </c:spPr>
          <c:trendline>
            <c:spPr>
              <a:ln w="15875">
                <a:solidFill>
                  <a:schemeClr val="accent1"/>
                </a:solidFill>
              </a:ln>
            </c:spPr>
            <c:trendlineType val="poly"/>
            <c:order val="6"/>
            <c:dispRSqr val="0"/>
            <c:dispEq val="0"/>
          </c:trendline>
          <c:xVal>
            <c:numRef>
              <c:f>Foglio3!$J$2:$J$35</c:f>
              <c:numCache>
                <c:formatCode>General</c:formatCode>
                <c:ptCount val="34"/>
                <c:pt idx="0">
                  <c:v>0.8</c:v>
                </c:pt>
                <c:pt idx="1">
                  <c:v>0.84</c:v>
                </c:pt>
                <c:pt idx="2">
                  <c:v>0.88</c:v>
                </c:pt>
                <c:pt idx="3">
                  <c:v>0.92</c:v>
                </c:pt>
                <c:pt idx="4">
                  <c:v>0.96</c:v>
                </c:pt>
                <c:pt idx="5">
                  <c:v>1</c:v>
                </c:pt>
                <c:pt idx="6">
                  <c:v>1.04</c:v>
                </c:pt>
                <c:pt idx="7">
                  <c:v>1.08</c:v>
                </c:pt>
                <c:pt idx="8">
                  <c:v>1.1200000000000001</c:v>
                </c:pt>
                <c:pt idx="9">
                  <c:v>1.1599999999999999</c:v>
                </c:pt>
                <c:pt idx="10">
                  <c:v>1.2</c:v>
                </c:pt>
                <c:pt idx="11">
                  <c:v>1.24</c:v>
                </c:pt>
                <c:pt idx="12">
                  <c:v>1.28</c:v>
                </c:pt>
                <c:pt idx="13">
                  <c:v>1.32</c:v>
                </c:pt>
                <c:pt idx="14">
                  <c:v>1.36</c:v>
                </c:pt>
                <c:pt idx="15">
                  <c:v>1.4</c:v>
                </c:pt>
                <c:pt idx="16">
                  <c:v>1.44</c:v>
                </c:pt>
                <c:pt idx="17">
                  <c:v>1.48</c:v>
                </c:pt>
                <c:pt idx="18">
                  <c:v>1.52</c:v>
                </c:pt>
                <c:pt idx="19">
                  <c:v>1.56</c:v>
                </c:pt>
                <c:pt idx="20">
                  <c:v>1.6</c:v>
                </c:pt>
              </c:numCache>
            </c:numRef>
          </c:xVal>
          <c:yVal>
            <c:numRef>
              <c:f>Foglio3!$K$2:$K$35</c:f>
              <c:numCache>
                <c:formatCode>General</c:formatCode>
                <c:ptCount val="34"/>
                <c:pt idx="0">
                  <c:v>1.6513308138547002E-5</c:v>
                </c:pt>
                <c:pt idx="1">
                  <c:v>0.16655272376230529</c:v>
                </c:pt>
                <c:pt idx="2">
                  <c:v>0.30953444760844667</c:v>
                </c:pt>
                <c:pt idx="3">
                  <c:v>0.43165206125310823</c:v>
                </c:pt>
                <c:pt idx="4">
                  <c:v>0.53538266912697607</c:v>
                </c:pt>
                <c:pt idx="5">
                  <c:v>0.62299875880947386</c:v>
                </c:pt>
                <c:pt idx="6">
                  <c:v>0.69657685615338927</c:v>
                </c:pt>
                <c:pt idx="7">
                  <c:v>0.75800618040956202</c:v>
                </c:pt>
                <c:pt idx="8">
                  <c:v>0.80899729935139553</c:v>
                </c:pt>
                <c:pt idx="9">
                  <c:v>0.85109078439960317</c:v>
                </c:pt>
                <c:pt idx="10">
                  <c:v>0.88566586574680428</c:v>
                </c:pt>
                <c:pt idx="11">
                  <c:v>0.91394908748210191</c:v>
                </c:pt>
                <c:pt idx="12">
                  <c:v>0.93702296271579544</c:v>
                </c:pt>
                <c:pt idx="13">
                  <c:v>0.95583462870386948</c:v>
                </c:pt>
                <c:pt idx="14">
                  <c:v>0.97120450197286412</c:v>
                </c:pt>
                <c:pt idx="15">
                  <c:v>0.98383493344423345</c:v>
                </c:pt>
                <c:pt idx="16">
                  <c:v>0.99431886355915788</c:v>
                </c:pt>
                <c:pt idx="17">
                  <c:v>1.0031484774030852</c:v>
                </c:pt>
                <c:pt idx="18">
                  <c:v>1.0107238598304196</c:v>
                </c:pt>
                <c:pt idx="19">
                  <c:v>1.0173616505890828</c:v>
                </c:pt>
                <c:pt idx="20">
                  <c:v>1.0233036994452134</c:v>
                </c:pt>
              </c:numCache>
            </c:numRef>
          </c:yVal>
          <c:smooth val="0"/>
          <c:extLst>
            <c:ext xmlns:c16="http://schemas.microsoft.com/office/drawing/2014/chart" uri="{C3380CC4-5D6E-409C-BE32-E72D297353CC}">
              <c16:uniqueId val="{00000001-78CA-49A1-ABF4-C4E1031745BF}"/>
            </c:ext>
          </c:extLst>
        </c:ser>
        <c:ser>
          <c:idx val="1"/>
          <c:order val="1"/>
          <c:spPr>
            <a:ln w="28575">
              <a:noFill/>
            </a:ln>
          </c:spPr>
          <c:marker>
            <c:spPr>
              <a:solidFill>
                <a:srgbClr val="FF0000"/>
              </a:solidFill>
            </c:spPr>
          </c:marker>
          <c:xVal>
            <c:numRef>
              <c:f>Foglio3!$G$14</c:f>
              <c:numCache>
                <c:formatCode>General</c:formatCode>
                <c:ptCount val="1"/>
                <c:pt idx="0">
                  <c:v>1.4649817948168773</c:v>
                </c:pt>
              </c:numCache>
            </c:numRef>
          </c:xVal>
          <c:yVal>
            <c:numRef>
              <c:f>Foglio3!$H$14</c:f>
              <c:numCache>
                <c:formatCode>General</c:formatCode>
                <c:ptCount val="1"/>
                <c:pt idx="0">
                  <c:v>1</c:v>
                </c:pt>
              </c:numCache>
            </c:numRef>
          </c:yVal>
          <c:smooth val="0"/>
          <c:extLst>
            <c:ext xmlns:c16="http://schemas.microsoft.com/office/drawing/2014/chart" uri="{C3380CC4-5D6E-409C-BE32-E72D297353CC}">
              <c16:uniqueId val="{00000002-78CA-49A1-ABF4-C4E1031745BF}"/>
            </c:ext>
          </c:extLst>
        </c:ser>
        <c:dLbls>
          <c:showLegendKey val="0"/>
          <c:showVal val="0"/>
          <c:showCatName val="0"/>
          <c:showSerName val="0"/>
          <c:showPercent val="0"/>
          <c:showBubbleSize val="0"/>
        </c:dLbls>
        <c:axId val="100092928"/>
        <c:axId val="100095488"/>
      </c:scatterChart>
      <c:valAx>
        <c:axId val="100092928"/>
        <c:scaling>
          <c:orientation val="minMax"/>
          <c:max val="1.6"/>
          <c:min val="0.8"/>
        </c:scaling>
        <c:delete val="0"/>
        <c:axPos val="b"/>
        <c:title>
          <c:tx>
            <c:rich>
              <a:bodyPr/>
              <a:lstStyle/>
              <a:p>
                <a:pPr>
                  <a:defRPr/>
                </a:pPr>
                <a:r>
                  <a:rPr lang="it-IT" sz="1800" b="1" i="0" u="none" strike="noStrike" baseline="0" dirty="0">
                    <a:effectLst/>
                  </a:rPr>
                  <a:t>Pressure Ratio </a:t>
                </a:r>
                <a:r>
                  <a:rPr lang="it-IT" sz="1800" dirty="0"/>
                  <a:t> [-]</a:t>
                </a:r>
              </a:p>
            </c:rich>
          </c:tx>
          <c:layout>
            <c:manualLayout>
              <c:xMode val="edge"/>
              <c:yMode val="edge"/>
              <c:x val="0.43406874865279516"/>
              <c:y val="0.91316054907670474"/>
            </c:manualLayout>
          </c:layout>
          <c:overlay val="0"/>
        </c:title>
        <c:numFmt formatCode="General" sourceLinked="1"/>
        <c:majorTickMark val="out"/>
        <c:minorTickMark val="none"/>
        <c:tickLblPos val="nextTo"/>
        <c:crossAx val="100095488"/>
        <c:crosses val="autoZero"/>
        <c:crossBetween val="midCat"/>
      </c:valAx>
      <c:valAx>
        <c:axId val="100095488"/>
        <c:scaling>
          <c:orientation val="minMax"/>
        </c:scaling>
        <c:delete val="0"/>
        <c:axPos val="l"/>
        <c:majorGridlines/>
        <c:title>
          <c:tx>
            <c:rich>
              <a:bodyPr rot="-5400000" vert="horz"/>
              <a:lstStyle/>
              <a:p>
                <a:pPr>
                  <a:defRPr/>
                </a:pPr>
                <a:r>
                  <a:rPr lang="it-IT" sz="1800" b="1" i="0" u="none" strike="noStrike" baseline="0" dirty="0" err="1">
                    <a:effectLst/>
                  </a:rPr>
                  <a:t>Reduced</a:t>
                </a:r>
                <a:r>
                  <a:rPr lang="it-IT" sz="1800" b="1" i="0" u="none" strike="noStrike" baseline="0" dirty="0">
                    <a:effectLst/>
                  </a:rPr>
                  <a:t> Mass Flow Rate [%]</a:t>
                </a:r>
                <a:endParaRPr lang="it-IT" sz="1800" dirty="0"/>
              </a:p>
            </c:rich>
          </c:tx>
          <c:layout/>
          <c:overlay val="0"/>
        </c:title>
        <c:numFmt formatCode="General" sourceLinked="1"/>
        <c:majorTickMark val="out"/>
        <c:minorTickMark val="none"/>
        <c:tickLblPos val="nextTo"/>
        <c:crossAx val="100092928"/>
        <c:crosses val="autoZero"/>
        <c:crossBetween val="midCat"/>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t-IT" sz="2400" dirty="0"/>
              <a:t>IC2_TB2_LEAKAGE</a:t>
            </a:r>
            <a:r>
              <a:rPr lang="it-IT" sz="2400" baseline="0" dirty="0"/>
              <a:t>_FLOWS</a:t>
            </a:r>
            <a:endParaRPr lang="it-IT" sz="2400" dirty="0"/>
          </a:p>
        </c:rich>
      </c:tx>
      <c:layout>
        <c:manualLayout>
          <c:xMode val="edge"/>
          <c:yMode val="edge"/>
          <c:x val="0.27678541787782879"/>
          <c:y val="3.159114281623035E-2"/>
        </c:manualLayout>
      </c:layout>
      <c:overlay val="0"/>
    </c:title>
    <c:autoTitleDeleted val="0"/>
    <c:plotArea>
      <c:layout>
        <c:manualLayout>
          <c:layoutTarget val="inner"/>
          <c:xMode val="edge"/>
          <c:yMode val="edge"/>
          <c:x val="0.14358573928258966"/>
          <c:y val="0.15045642022936781"/>
          <c:w val="0.64764988289185288"/>
          <c:h val="0.68413422239581445"/>
        </c:manualLayout>
      </c:layout>
      <c:scatterChart>
        <c:scatterStyle val="lineMarker"/>
        <c:varyColors val="0"/>
        <c:ser>
          <c:idx val="0"/>
          <c:order val="0"/>
          <c:tx>
            <c:v>IC2_TB2_LEAK_PRE</c:v>
          </c:tx>
          <c:spPr>
            <a:ln w="28575">
              <a:noFill/>
            </a:ln>
          </c:spPr>
          <c:xVal>
            <c:numRef>
              <c:f>'TB2_CHIC (2)'!$AP$5:$AP$10</c:f>
              <c:numCache>
                <c:formatCode>00,000,000,000,000</c:formatCode>
                <c:ptCount val="6"/>
                <c:pt idx="0">
                  <c:v>0.74853093635049395</c:v>
                </c:pt>
                <c:pt idx="1">
                  <c:v>0.74853058252900806</c:v>
                </c:pt>
                <c:pt idx="2">
                  <c:v>0.83168747723248149</c:v>
                </c:pt>
                <c:pt idx="3">
                  <c:v>0.84208164679355857</c:v>
                </c:pt>
                <c:pt idx="4">
                  <c:v>0.74104540180488621</c:v>
                </c:pt>
                <c:pt idx="5">
                  <c:v>0.57583156728683482</c:v>
                </c:pt>
              </c:numCache>
            </c:numRef>
          </c:xVal>
          <c:yVal>
            <c:numRef>
              <c:f>'TB2_CHIC (2)'!$AR$5:$AR$10</c:f>
              <c:numCache>
                <c:formatCode>0,000,000,000,000,000,000</c:formatCode>
                <c:ptCount val="6"/>
                <c:pt idx="0">
                  <c:v>1.8887751366785118E-4</c:v>
                </c:pt>
                <c:pt idx="1">
                  <c:v>1.8887787727314177E-4</c:v>
                </c:pt>
                <c:pt idx="2">
                  <c:v>1.8942316246123948E-4</c:v>
                </c:pt>
                <c:pt idx="3">
                  <c:v>1.888466660878478E-4</c:v>
                </c:pt>
                <c:pt idx="4">
                  <c:v>1.8887506078083089E-4</c:v>
                </c:pt>
                <c:pt idx="5">
                  <c:v>1.7125943462166474E-4</c:v>
                </c:pt>
              </c:numCache>
            </c:numRef>
          </c:yVal>
          <c:smooth val="0"/>
          <c:extLst>
            <c:ext xmlns:c16="http://schemas.microsoft.com/office/drawing/2014/chart" uri="{C3380CC4-5D6E-409C-BE32-E72D297353CC}">
              <c16:uniqueId val="{00000000-9C0E-4DD5-8365-67A6E330105B}"/>
            </c:ext>
          </c:extLst>
        </c:ser>
        <c:ser>
          <c:idx val="1"/>
          <c:order val="1"/>
          <c:tx>
            <c:v>"POLY"</c:v>
          </c:tx>
          <c:spPr>
            <a:ln w="28575">
              <a:noFill/>
            </a:ln>
          </c:spPr>
          <c:marker>
            <c:symbol val="none"/>
          </c:marker>
          <c:trendline>
            <c:spPr>
              <a:ln w="22225">
                <a:solidFill>
                  <a:srgbClr val="FF0000"/>
                </a:solidFill>
              </a:ln>
            </c:spPr>
            <c:trendlineType val="poly"/>
            <c:order val="3"/>
            <c:dispRSqr val="0"/>
            <c:dispEq val="0"/>
          </c:trendline>
          <c:xVal>
            <c:numRef>
              <c:f>'TB2_CHIC (2)'!$AP$5:$AP$10</c:f>
              <c:numCache>
                <c:formatCode>00,000,000,000,000</c:formatCode>
                <c:ptCount val="6"/>
                <c:pt idx="0">
                  <c:v>0.74853093635049395</c:v>
                </c:pt>
                <c:pt idx="1">
                  <c:v>0.74853058252900806</c:v>
                </c:pt>
                <c:pt idx="2">
                  <c:v>0.83168747723248149</c:v>
                </c:pt>
                <c:pt idx="3">
                  <c:v>0.84208164679355857</c:v>
                </c:pt>
                <c:pt idx="4">
                  <c:v>0.74104540180488621</c:v>
                </c:pt>
                <c:pt idx="5">
                  <c:v>0.57583156728683482</c:v>
                </c:pt>
              </c:numCache>
            </c:numRef>
          </c:xVal>
          <c:yVal>
            <c:numRef>
              <c:f>'TB2_CHIC (2)'!$AS$5:$AS$10</c:f>
              <c:numCache>
                <c:formatCode>0,000,000,000,000,000,000</c:formatCode>
                <c:ptCount val="6"/>
                <c:pt idx="0">
                  <c:v>1.8887751366785115E-4</c:v>
                </c:pt>
                <c:pt idx="1">
                  <c:v>1.8887750005958294E-4</c:v>
                </c:pt>
                <c:pt idx="2">
                  <c:v>1.8920060086634398E-4</c:v>
                </c:pt>
                <c:pt idx="3">
                  <c:v>1.8882088157738414E-4</c:v>
                </c:pt>
                <c:pt idx="4">
                  <c:v>1.8856719913521504E-4</c:v>
                </c:pt>
                <c:pt idx="5">
                  <c:v>1.7115991064207893E-4</c:v>
                </c:pt>
              </c:numCache>
            </c:numRef>
          </c:yVal>
          <c:smooth val="0"/>
          <c:extLst>
            <c:ext xmlns:c16="http://schemas.microsoft.com/office/drawing/2014/chart" uri="{C3380CC4-5D6E-409C-BE32-E72D297353CC}">
              <c16:uniqueId val="{00000002-9C0E-4DD5-8365-67A6E330105B}"/>
            </c:ext>
          </c:extLst>
        </c:ser>
        <c:ser>
          <c:idx val="2"/>
          <c:order val="2"/>
          <c:tx>
            <c:v>IC2_TB2_LEAK_POST</c:v>
          </c:tx>
          <c:spPr>
            <a:ln w="28575">
              <a:noFill/>
            </a:ln>
          </c:spPr>
          <c:trendline>
            <c:spPr>
              <a:ln w="22225">
                <a:solidFill>
                  <a:schemeClr val="accent1">
                    <a:lumMod val="75000"/>
                  </a:schemeClr>
                </a:solidFill>
              </a:ln>
            </c:spPr>
            <c:trendlineType val="poly"/>
            <c:order val="3"/>
            <c:dispRSqr val="0"/>
            <c:dispEq val="0"/>
          </c:trendline>
          <c:xVal>
            <c:numRef>
              <c:f>'TB2_CHIC (2)'!$AP$5:$AP$10</c:f>
              <c:numCache>
                <c:formatCode>00,000,000,000,000</c:formatCode>
                <c:ptCount val="6"/>
                <c:pt idx="0">
                  <c:v>0.74853093635049395</c:v>
                </c:pt>
                <c:pt idx="1">
                  <c:v>0.74853058252900806</c:v>
                </c:pt>
                <c:pt idx="2">
                  <c:v>0.83168747723248149</c:v>
                </c:pt>
                <c:pt idx="3">
                  <c:v>0.84208164679355857</c:v>
                </c:pt>
                <c:pt idx="4">
                  <c:v>0.74104540180488621</c:v>
                </c:pt>
                <c:pt idx="5">
                  <c:v>0.57583156728683482</c:v>
                </c:pt>
              </c:numCache>
            </c:numRef>
          </c:xVal>
          <c:yVal>
            <c:numRef>
              <c:f>'TB2_CHIC (2)'!$AU$5:$AU$10</c:f>
              <c:numCache>
                <c:formatCode>00,000,000,000</c:formatCode>
                <c:ptCount val="6"/>
                <c:pt idx="0">
                  <c:v>3.9175811708840383E-4</c:v>
                </c:pt>
                <c:pt idx="1">
                  <c:v>3.917773809610091E-4</c:v>
                </c:pt>
                <c:pt idx="2">
                  <c:v>3.9196773026385168E-4</c:v>
                </c:pt>
                <c:pt idx="3" formatCode="0,000,000,000">
                  <c:v>3.9201071533810866E-4</c:v>
                </c:pt>
                <c:pt idx="4">
                  <c:v>3.9158706554440312E-4</c:v>
                </c:pt>
                <c:pt idx="5">
                  <c:v>3.7974126727782618E-4</c:v>
                </c:pt>
              </c:numCache>
            </c:numRef>
          </c:yVal>
          <c:smooth val="0"/>
          <c:extLst>
            <c:ext xmlns:c16="http://schemas.microsoft.com/office/drawing/2014/chart" uri="{C3380CC4-5D6E-409C-BE32-E72D297353CC}">
              <c16:uniqueId val="{00000004-9C0E-4DD5-8365-67A6E330105B}"/>
            </c:ext>
          </c:extLst>
        </c:ser>
        <c:dLbls>
          <c:showLegendKey val="0"/>
          <c:showVal val="0"/>
          <c:showCatName val="0"/>
          <c:showSerName val="0"/>
          <c:showPercent val="0"/>
          <c:showBubbleSize val="0"/>
        </c:dLbls>
        <c:axId val="52161920"/>
        <c:axId val="100673024"/>
      </c:scatterChart>
      <c:valAx>
        <c:axId val="52161920"/>
        <c:scaling>
          <c:orientation val="minMax"/>
          <c:min val="0.57000000000000006"/>
        </c:scaling>
        <c:delete val="0"/>
        <c:axPos val="b"/>
        <c:title>
          <c:tx>
            <c:rich>
              <a:bodyPr/>
              <a:lstStyle/>
              <a:p>
                <a:pPr>
                  <a:defRPr/>
                </a:pPr>
                <a:r>
                  <a:rPr lang="it-IT" sz="1000" b="1" i="0" baseline="0">
                    <a:effectLst/>
                  </a:rPr>
                  <a:t>ptrel_endline_ideal/pt_TV1_avg_LE  [-] </a:t>
                </a:r>
                <a:endParaRPr lang="it-IT" sz="1000">
                  <a:effectLst/>
                </a:endParaRPr>
              </a:p>
            </c:rich>
          </c:tx>
          <c:layout>
            <c:manualLayout>
              <c:xMode val="edge"/>
              <c:yMode val="edge"/>
              <c:x val="0.32827079881889359"/>
              <c:y val="0.9341228597713781"/>
            </c:manualLayout>
          </c:layout>
          <c:overlay val="0"/>
        </c:title>
        <c:numFmt formatCode="#,##0.000" sourceLinked="0"/>
        <c:majorTickMark val="out"/>
        <c:minorTickMark val="none"/>
        <c:tickLblPos val="nextTo"/>
        <c:crossAx val="100673024"/>
        <c:crosses val="autoZero"/>
        <c:crossBetween val="midCat"/>
      </c:valAx>
      <c:valAx>
        <c:axId val="100673024"/>
        <c:scaling>
          <c:orientation val="minMax"/>
          <c:min val="1.5000000000000004E-4"/>
        </c:scaling>
        <c:delete val="0"/>
        <c:axPos val="l"/>
        <c:majorGridlines/>
        <c:title>
          <c:tx>
            <c:rich>
              <a:bodyPr rot="-5400000" vert="horz"/>
              <a:lstStyle/>
              <a:p>
                <a:pPr>
                  <a:defRPr/>
                </a:pPr>
                <a:r>
                  <a:rPr lang="it-IT"/>
                  <a:t>Mred [kg/s*SQRT(J/kg)/Pa</a:t>
                </a:r>
              </a:p>
            </c:rich>
          </c:tx>
          <c:layout>
            <c:manualLayout>
              <c:xMode val="edge"/>
              <c:yMode val="edge"/>
              <c:x val="1.4301429120423403E-2"/>
              <c:y val="0.26292542843909217"/>
            </c:manualLayout>
          </c:layout>
          <c:overlay val="0"/>
        </c:title>
        <c:numFmt formatCode="0.000E+00" sourceLinked="0"/>
        <c:majorTickMark val="out"/>
        <c:minorTickMark val="none"/>
        <c:tickLblPos val="nextTo"/>
        <c:crossAx val="52161920"/>
        <c:crosses val="autoZero"/>
        <c:crossBetween val="midCat"/>
      </c:valAx>
    </c:plotArea>
    <c:legend>
      <c:legendPos val="r"/>
      <c:legendEntry>
        <c:idx val="1"/>
        <c:delete val="1"/>
      </c:legendEntry>
      <c:legendEntry>
        <c:idx val="3"/>
        <c:delete val="1"/>
      </c:legendEntry>
      <c:legendEntry>
        <c:idx val="4"/>
        <c:delete val="1"/>
      </c:legendEntry>
      <c:layout>
        <c:manualLayout>
          <c:xMode val="edge"/>
          <c:yMode val="edge"/>
          <c:x val="0.81861502983940559"/>
          <c:y val="0.30158653697699556"/>
          <c:w val="0.17126631632930295"/>
          <c:h val="0.33006206577119035"/>
        </c:manualLayou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t-IT" sz="2400" dirty="0"/>
              <a:t>IC2_TB2_LEAK</a:t>
            </a:r>
            <a:r>
              <a:rPr lang="it-IT" sz="2400" baseline="0" dirty="0"/>
              <a:t>_PST</a:t>
            </a:r>
            <a:endParaRPr lang="it-IT" sz="2400" dirty="0"/>
          </a:p>
        </c:rich>
      </c:tx>
      <c:layout>
        <c:manualLayout>
          <c:xMode val="edge"/>
          <c:yMode val="edge"/>
          <c:x val="0.27742706627642455"/>
          <c:y val="7.6086972801902774E-3"/>
        </c:manualLayout>
      </c:layout>
      <c:overlay val="0"/>
    </c:title>
    <c:autoTitleDeleted val="0"/>
    <c:plotArea>
      <c:layout>
        <c:manualLayout>
          <c:layoutTarget val="inner"/>
          <c:xMode val="edge"/>
          <c:yMode val="edge"/>
          <c:x val="0.18735341625010185"/>
          <c:y val="0.15045642022936781"/>
          <c:w val="0.74974527172038619"/>
          <c:h val="0.68413422239581445"/>
        </c:manualLayout>
      </c:layout>
      <c:scatterChart>
        <c:scatterStyle val="lineMarker"/>
        <c:varyColors val="0"/>
        <c:ser>
          <c:idx val="0"/>
          <c:order val="0"/>
          <c:tx>
            <c:v>"BDD data"</c:v>
          </c:tx>
          <c:spPr>
            <a:ln w="28575">
              <a:noFill/>
            </a:ln>
          </c:spPr>
          <c:xVal>
            <c:numRef>
              <c:f>TB2_CHIC!BETA_LEAK_PST</c:f>
              <c:numCache>
                <c:formatCode>00,000,000,000,000</c:formatCode>
                <c:ptCount val="6"/>
                <c:pt idx="0">
                  <c:v>0.74853093635049395</c:v>
                </c:pt>
                <c:pt idx="1">
                  <c:v>0.74853058252900806</c:v>
                </c:pt>
                <c:pt idx="2">
                  <c:v>0.83168747723248149</c:v>
                </c:pt>
                <c:pt idx="3">
                  <c:v>0.84208164679355857</c:v>
                </c:pt>
                <c:pt idx="4">
                  <c:v>0.74104540180488621</c:v>
                </c:pt>
                <c:pt idx="5">
                  <c:v>0.57583156728683482</c:v>
                </c:pt>
              </c:numCache>
            </c:numRef>
          </c:xVal>
          <c:yVal>
            <c:numRef>
              <c:f>TB2_CHIC!MRED_LEAK_PST</c:f>
              <c:numCache>
                <c:formatCode>00,000,000,000</c:formatCode>
                <c:ptCount val="6"/>
                <c:pt idx="0">
                  <c:v>3.9175811708840383E-4</c:v>
                </c:pt>
                <c:pt idx="1">
                  <c:v>3.917773809610091E-4</c:v>
                </c:pt>
                <c:pt idx="2">
                  <c:v>3.9196773026385168E-4</c:v>
                </c:pt>
                <c:pt idx="3" formatCode="0,000,000,000">
                  <c:v>3.9201071533810866E-4</c:v>
                </c:pt>
                <c:pt idx="4">
                  <c:v>3.9158706554440312E-4</c:v>
                </c:pt>
                <c:pt idx="5">
                  <c:v>3.7974126727782618E-4</c:v>
                </c:pt>
              </c:numCache>
            </c:numRef>
          </c:yVal>
          <c:smooth val="0"/>
          <c:extLst>
            <c:ext xmlns:c16="http://schemas.microsoft.com/office/drawing/2014/chart" uri="{C3380CC4-5D6E-409C-BE32-E72D297353CC}">
              <c16:uniqueId val="{00000000-601F-49BE-B39E-B4C0E9A72AF9}"/>
            </c:ext>
          </c:extLst>
        </c:ser>
        <c:ser>
          <c:idx val="1"/>
          <c:order val="1"/>
          <c:tx>
            <c:v>"POLY"</c:v>
          </c:tx>
          <c:spPr>
            <a:ln w="28575">
              <a:noFill/>
            </a:ln>
          </c:spPr>
          <c:marker>
            <c:symbol val="none"/>
          </c:marker>
          <c:trendline>
            <c:spPr>
              <a:ln w="22225">
                <a:solidFill>
                  <a:srgbClr val="FF0000"/>
                </a:solidFill>
              </a:ln>
            </c:spPr>
            <c:trendlineType val="poly"/>
            <c:order val="3"/>
            <c:dispRSqr val="0"/>
            <c:dispEq val="0"/>
          </c:trendline>
          <c:xVal>
            <c:numRef>
              <c:f>TB2_CHIC!BETA_LEAK_PST</c:f>
              <c:numCache>
                <c:formatCode>00,000,000,000,000</c:formatCode>
                <c:ptCount val="6"/>
                <c:pt idx="0">
                  <c:v>0.74853093635049395</c:v>
                </c:pt>
                <c:pt idx="1">
                  <c:v>0.74853058252900806</c:v>
                </c:pt>
                <c:pt idx="2">
                  <c:v>0.83168747723248149</c:v>
                </c:pt>
                <c:pt idx="3">
                  <c:v>0.84208164679355857</c:v>
                </c:pt>
                <c:pt idx="4">
                  <c:v>0.74104540180488621</c:v>
                </c:pt>
                <c:pt idx="5">
                  <c:v>0.57583156728683482</c:v>
                </c:pt>
              </c:numCache>
            </c:numRef>
          </c:xVal>
          <c:yVal>
            <c:numRef>
              <c:f>TB2_CHIC!MREDFIT_LEAK_PST</c:f>
              <c:numCache>
                <c:formatCode>000,000,000,000,000,000</c:formatCode>
                <c:ptCount val="6"/>
                <c:pt idx="0">
                  <c:v>3.9175811708840405E-4</c:v>
                </c:pt>
                <c:pt idx="1">
                  <c:v>3.9175811260229253E-4</c:v>
                </c:pt>
                <c:pt idx="2">
                  <c:v>3.9201228244926982E-4</c:v>
                </c:pt>
                <c:pt idx="3">
                  <c:v>3.9200734161964413E-4</c:v>
                </c:pt>
                <c:pt idx="4">
                  <c:v>3.916524917282422E-4</c:v>
                </c:pt>
                <c:pt idx="5">
                  <c:v>3.797578619769965E-4</c:v>
                </c:pt>
              </c:numCache>
            </c:numRef>
          </c:yVal>
          <c:smooth val="0"/>
          <c:extLst>
            <c:ext xmlns:c16="http://schemas.microsoft.com/office/drawing/2014/chart" uri="{C3380CC4-5D6E-409C-BE32-E72D297353CC}">
              <c16:uniqueId val="{00000002-601F-49BE-B39E-B4C0E9A72AF9}"/>
            </c:ext>
          </c:extLst>
        </c:ser>
        <c:dLbls>
          <c:showLegendKey val="0"/>
          <c:showVal val="0"/>
          <c:showCatName val="0"/>
          <c:showSerName val="0"/>
          <c:showPercent val="0"/>
          <c:showBubbleSize val="0"/>
        </c:dLbls>
        <c:axId val="100756480"/>
        <c:axId val="100762752"/>
      </c:scatterChart>
      <c:valAx>
        <c:axId val="100756480"/>
        <c:scaling>
          <c:orientation val="minMax"/>
          <c:max val="0.75500000000000012"/>
          <c:min val="0.7400000000000001"/>
        </c:scaling>
        <c:delete val="0"/>
        <c:axPos val="b"/>
        <c:title>
          <c:tx>
            <c:rich>
              <a:bodyPr/>
              <a:lstStyle/>
              <a:p>
                <a:pPr>
                  <a:defRPr/>
                </a:pPr>
                <a:r>
                  <a:rPr lang="it-IT" sz="1000" b="1" i="0" u="none" strike="noStrike" baseline="0">
                    <a:effectLst/>
                  </a:rPr>
                  <a:t>Pressure Ratio </a:t>
                </a:r>
                <a:r>
                  <a:rPr lang="it-IT" sz="1000" b="1" i="0" baseline="0">
                    <a:effectLst/>
                  </a:rPr>
                  <a:t>  [-] </a:t>
                </a:r>
                <a:endParaRPr lang="it-IT" sz="1000">
                  <a:effectLst/>
                </a:endParaRPr>
              </a:p>
            </c:rich>
          </c:tx>
          <c:layout>
            <c:manualLayout>
              <c:xMode val="edge"/>
              <c:yMode val="edge"/>
              <c:x val="0.31302993666485907"/>
              <c:y val="0.92604175741991035"/>
            </c:manualLayout>
          </c:layout>
          <c:overlay val="0"/>
        </c:title>
        <c:numFmt formatCode="#,##0.000" sourceLinked="0"/>
        <c:majorTickMark val="out"/>
        <c:minorTickMark val="none"/>
        <c:tickLblPos val="nextTo"/>
        <c:crossAx val="100762752"/>
        <c:crosses val="autoZero"/>
        <c:crossBetween val="midCat"/>
      </c:valAx>
      <c:valAx>
        <c:axId val="100762752"/>
        <c:scaling>
          <c:orientation val="minMax"/>
          <c:max val="3.9350000000000013E-4"/>
          <c:min val="3.8950000000000014E-4"/>
        </c:scaling>
        <c:delete val="0"/>
        <c:axPos val="l"/>
        <c:majorGridlines/>
        <c:title>
          <c:tx>
            <c:rich>
              <a:bodyPr rot="-5400000" vert="horz"/>
              <a:lstStyle/>
              <a:p>
                <a:pPr>
                  <a:defRPr/>
                </a:pPr>
                <a:r>
                  <a:rPr lang="it-IT" sz="1000" b="1" i="0" baseline="0">
                    <a:effectLst/>
                  </a:rPr>
                  <a:t>Reduced Mass Flow Rate</a:t>
                </a:r>
                <a:endParaRPr lang="it-IT" sz="1000">
                  <a:effectLst/>
                </a:endParaRPr>
              </a:p>
            </c:rich>
          </c:tx>
          <c:layout/>
          <c:overlay val="0"/>
        </c:title>
        <c:numFmt formatCode="0.000E+00" sourceLinked="0"/>
        <c:majorTickMark val="out"/>
        <c:minorTickMark val="none"/>
        <c:tickLblPos val="nextTo"/>
        <c:crossAx val="100756480"/>
        <c:crosses val="autoZero"/>
        <c:crossBetween val="midCat"/>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0.79955</cdr:x>
      <cdr:y>0.22629</cdr:y>
    </cdr:from>
    <cdr:to>
      <cdr:x>0.84434</cdr:x>
      <cdr:y>0.29894</cdr:y>
    </cdr:to>
    <cdr:sp macro="" textlink="">
      <cdr:nvSpPr>
        <cdr:cNvPr id="2" name="Ovale 1"/>
        <cdr:cNvSpPr/>
      </cdr:nvSpPr>
      <cdr:spPr>
        <a:xfrm xmlns:a="http://schemas.openxmlformats.org/drawingml/2006/main">
          <a:off x="6305829" y="947740"/>
          <a:ext cx="353245" cy="304275"/>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it-IT"/>
        </a:p>
      </cdr:txBody>
    </cdr:sp>
  </cdr:relSizeAnchor>
  <cdr:relSizeAnchor xmlns:cdr="http://schemas.openxmlformats.org/drawingml/2006/chartDrawing">
    <cdr:from>
      <cdr:x>0.3392</cdr:x>
      <cdr:y>0.88283</cdr:y>
    </cdr:from>
    <cdr:to>
      <cdr:x>0.72826</cdr:x>
      <cdr:y>0.9854</cdr:y>
    </cdr:to>
    <cdr:sp macro="" textlink="">
      <cdr:nvSpPr>
        <cdr:cNvPr id="3" name="CasellaDiTesto 2"/>
        <cdr:cNvSpPr txBox="1"/>
      </cdr:nvSpPr>
      <cdr:spPr>
        <a:xfrm xmlns:a="http://schemas.openxmlformats.org/drawingml/2006/main">
          <a:off x="2675191" y="3554414"/>
          <a:ext cx="3068384" cy="41298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lstStyle xmlns:a="http://schemas.openxmlformats.org/drawingml/2006/main"/>
        <a:p xmlns:a="http://schemas.openxmlformats.org/drawingml/2006/main">
          <a:r>
            <a:rPr lang="it-IT" sz="2000" b="1" i="0">
              <a:latin typeface="Cambria Math"/>
            </a:rPr>
            <a:t>𝑷𝒓𝒆𝒔𝒔𝒖𝒓𝒆 𝑹𝒂𝒕𝒊𝒐 [−]</a:t>
          </a:r>
          <a:endParaRPr lang="en-GB" sz="20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0.58183</cdr:x>
      <cdr:y>0.36999</cdr:y>
    </cdr:from>
    <cdr:to>
      <cdr:x>0.64774</cdr:x>
      <cdr:y>0.52051</cdr:y>
    </cdr:to>
    <cdr:sp macro="" textlink="">
      <cdr:nvSpPr>
        <cdr:cNvPr id="3" name="Ovale 2">
          <a:extLst xmlns:a="http://schemas.openxmlformats.org/drawingml/2006/main">
            <a:ext uri="{FF2B5EF4-FFF2-40B4-BE49-F238E27FC236}">
              <a16:creationId xmlns:a16="http://schemas.microsoft.com/office/drawing/2014/main" id="{A0164D47-5570-49BF-8809-D9B387BADF8D}"/>
            </a:ext>
          </a:extLst>
        </cdr:cNvPr>
        <cdr:cNvSpPr/>
      </cdr:nvSpPr>
      <cdr:spPr>
        <a:xfrm xmlns:a="http://schemas.openxmlformats.org/drawingml/2006/main">
          <a:off x="3984675" y="1029050"/>
          <a:ext cx="451335" cy="418641"/>
        </a:xfrm>
        <a:prstGeom xmlns:a="http://schemas.openxmlformats.org/drawingml/2006/main" prst="ellipse">
          <a:avLst/>
        </a:prstGeom>
        <a:noFill xmlns:a="http://schemas.openxmlformats.org/drawingml/2006/main"/>
        <a:ln xmlns:a="http://schemas.openxmlformats.org/drawingml/2006/main" w="57150">
          <a:solidFill>
            <a:schemeClr val="accent1">
              <a:lumMod val="7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it-IT"/>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F96710-FBFF-964B-8D21-D09A48ACD779}" type="datetimeFigureOut">
              <a:rPr lang="it-IT" smtClean="0"/>
              <a:t>26/03/2019</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BF2C7F-7139-6F4E-836E-006DEE51A2A1}" type="slidenum">
              <a:rPr lang="it-IT" smtClean="0"/>
              <a:t>‹N›</a:t>
            </a:fld>
            <a:endParaRPr lang="it-IT"/>
          </a:p>
        </p:txBody>
      </p:sp>
    </p:spTree>
    <p:extLst>
      <p:ext uri="{BB962C8B-B14F-4D97-AF65-F5344CB8AC3E}">
        <p14:creationId xmlns:p14="http://schemas.microsoft.com/office/powerpoint/2010/main" val="823564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2</a:t>
            </a:fld>
            <a:endParaRPr lang="it-IT" dirty="0"/>
          </a:p>
        </p:txBody>
      </p:sp>
    </p:spTree>
    <p:extLst>
      <p:ext uri="{BB962C8B-B14F-4D97-AF65-F5344CB8AC3E}">
        <p14:creationId xmlns:p14="http://schemas.microsoft.com/office/powerpoint/2010/main" val="1115438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11</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12</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13</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14</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15</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16</a:t>
            </a:fld>
            <a:endParaRPr lang="it-IT"/>
          </a:p>
        </p:txBody>
      </p:sp>
    </p:spTree>
    <p:extLst>
      <p:ext uri="{BB962C8B-B14F-4D97-AF65-F5344CB8AC3E}">
        <p14:creationId xmlns:p14="http://schemas.microsoft.com/office/powerpoint/2010/main" val="1212913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3</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4</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5</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6</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7</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8</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9</a:t>
            </a:fld>
            <a:endParaRPr lang="it-IT"/>
          </a:p>
        </p:txBody>
      </p:sp>
    </p:spTree>
    <p:extLst>
      <p:ext uri="{BB962C8B-B14F-4D97-AF65-F5344CB8AC3E}">
        <p14:creationId xmlns:p14="http://schemas.microsoft.com/office/powerpoint/2010/main" val="1115438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5BF2C7F-7139-6F4E-836E-006DEE51A2A1}" type="slidenum">
              <a:rPr lang="it-IT" smtClean="0"/>
              <a:t>10</a:t>
            </a:fld>
            <a:endParaRPr lang="it-IT"/>
          </a:p>
        </p:txBody>
      </p:sp>
    </p:spTree>
    <p:extLst>
      <p:ext uri="{BB962C8B-B14F-4D97-AF65-F5344CB8AC3E}">
        <p14:creationId xmlns:p14="http://schemas.microsoft.com/office/powerpoint/2010/main" val="1115438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stile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1F48DED-809D-E84F-BD5C-8E872F9EC63D}" type="datetimeFigureOut">
              <a:rPr lang="it-IT" smtClean="0"/>
              <a:t>26/03/2019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1F48DED-809D-E84F-BD5C-8E872F9EC63D}" type="datetimeFigureOut">
              <a:rPr lang="it-IT" smtClean="0"/>
              <a:t>26/03/2019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stile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1F48DED-809D-E84F-BD5C-8E872F9EC63D}" type="datetimeFigureOut">
              <a:rPr lang="it-IT" smtClean="0"/>
              <a:t>26/03/2019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1F48DED-809D-E84F-BD5C-8E872F9EC63D}" type="datetimeFigureOut">
              <a:rPr lang="it-IT" smtClean="0"/>
              <a:t>26/03/2019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stile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1F48DED-809D-E84F-BD5C-8E872F9EC63D}" type="datetimeFigureOut">
              <a:rPr lang="it-IT" smtClean="0"/>
              <a:t>26/03/2019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1F48DED-809D-E84F-BD5C-8E872F9EC63D}" type="datetimeFigureOut">
              <a:rPr lang="it-IT" smtClean="0"/>
              <a:t>26/03/2019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stile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1F48DED-809D-E84F-BD5C-8E872F9EC63D}" type="datetimeFigureOut">
              <a:rPr lang="it-IT" smtClean="0"/>
              <a:t>26/03/2019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61F48DED-809D-E84F-BD5C-8E872F9EC63D}" type="datetimeFigureOut">
              <a:rPr lang="it-IT" smtClean="0"/>
              <a:t>26/03/2019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48DED-809D-E84F-BD5C-8E872F9EC63D}" type="datetimeFigureOut">
              <a:rPr lang="it-IT" smtClean="0"/>
              <a:t>26/03/2019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stile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1F48DED-809D-E84F-BD5C-8E872F9EC63D}" type="datetimeFigureOut">
              <a:rPr lang="it-IT" smtClean="0"/>
              <a:t>26/03/2019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stile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1F48DED-809D-E84F-BD5C-8E872F9EC63D}" type="datetimeFigureOut">
              <a:rPr lang="it-IT" smtClean="0"/>
              <a:t>26/03/2019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109C2B1-F5E5-BD42-9FC7-1B803CDA68D8}"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48DED-809D-E84F-BD5C-8E872F9EC63D}" type="datetimeFigureOut">
              <a:rPr lang="it-IT" smtClean="0"/>
              <a:t>26/03/2019</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9C2B1-F5E5-BD42-9FC7-1B803CDA68D8}" type="slidenum">
              <a:rPr lang="it-IT" smtClean="0"/>
              <a:t>‹N›</a:t>
            </a:fld>
            <a:endParaRPr lang="it-IT"/>
          </a:p>
        </p:txBody>
      </p:sp>
    </p:spTree>
    <p:extLst>
      <p:ext uri="{BB962C8B-B14F-4D97-AF65-F5344CB8AC3E}">
        <p14:creationId xmlns:p14="http://schemas.microsoft.com/office/powerpoint/2010/main" val="1954899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emf"/><Relationship Id="rId7"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4.png"/><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Shape 150"/>
          <p:cNvSpPr/>
          <p:nvPr/>
        </p:nvSpPr>
        <p:spPr>
          <a:xfrm flipH="1" flipV="1">
            <a:off x="-47812" y="5389539"/>
            <a:ext cx="9209676" cy="1944793"/>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dirty="0"/>
          </a:p>
        </p:txBody>
      </p:sp>
      <p:sp>
        <p:nvSpPr>
          <p:cNvPr id="28" name="Shape 151"/>
          <p:cNvSpPr/>
          <p:nvPr/>
        </p:nvSpPr>
        <p:spPr>
          <a:xfrm flipH="1" flipV="1">
            <a:off x="-61591" y="5571562"/>
            <a:ext cx="9205591" cy="1785322"/>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dirty="0"/>
          </a:p>
        </p:txBody>
      </p:sp>
      <p:sp>
        <p:nvSpPr>
          <p:cNvPr id="2" name="Titolo 1"/>
          <p:cNvSpPr>
            <a:spLocks noGrp="1"/>
          </p:cNvSpPr>
          <p:nvPr>
            <p:ph type="ctrTitle"/>
          </p:nvPr>
        </p:nvSpPr>
        <p:spPr>
          <a:xfrm>
            <a:off x="218661" y="2763593"/>
            <a:ext cx="8796130" cy="914400"/>
          </a:xfrm>
        </p:spPr>
        <p:txBody>
          <a:bodyPr anchor="t">
            <a:noAutofit/>
          </a:bodyPr>
          <a:lstStyle/>
          <a:p>
            <a:r>
              <a:rPr lang="en-US" sz="4800" dirty="0">
                <a:latin typeface="Times New Roman" charset="0"/>
                <a:ea typeface="Times New Roman" charset="0"/>
                <a:cs typeface="Times New Roman" charset="0"/>
              </a:rPr>
              <a:t>Characterization of Secondary Air Circuits in a Gas Turbine Engine</a:t>
            </a:r>
            <a:endParaRPr lang="it-IT" sz="4800" dirty="0">
              <a:latin typeface="Times New Roman" charset="0"/>
              <a:ea typeface="Times New Roman" charset="0"/>
              <a:cs typeface="Times New Roman" charset="0"/>
            </a:endParaRPr>
          </a:p>
        </p:txBody>
      </p:sp>
      <p:sp>
        <p:nvSpPr>
          <p:cNvPr id="14" name="Shape 150"/>
          <p:cNvSpPr/>
          <p:nvPr/>
        </p:nvSpPr>
        <p:spPr>
          <a:xfrm>
            <a:off x="-40" y="4894"/>
            <a:ext cx="9157786" cy="1944793"/>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dirty="0"/>
          </a:p>
        </p:txBody>
      </p:sp>
      <p:sp>
        <p:nvSpPr>
          <p:cNvPr id="15" name="Shape 151"/>
          <p:cNvSpPr/>
          <p:nvPr/>
        </p:nvSpPr>
        <p:spPr>
          <a:xfrm>
            <a:off x="-41" y="-8637"/>
            <a:ext cx="9203806" cy="173795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dirty="0"/>
          </a:p>
        </p:txBody>
      </p:sp>
      <p:sp>
        <p:nvSpPr>
          <p:cNvPr id="4" name="Sottotitolo 2"/>
          <p:cNvSpPr txBox="1">
            <a:spLocks/>
          </p:cNvSpPr>
          <p:nvPr/>
        </p:nvSpPr>
        <p:spPr>
          <a:xfrm>
            <a:off x="685800" y="6226742"/>
            <a:ext cx="4320540" cy="252799"/>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it-IT" dirty="0">
                <a:solidFill>
                  <a:schemeClr val="bg1"/>
                </a:solidFill>
              </a:rPr>
              <a:t>Valerio Lanata</a:t>
            </a:r>
          </a:p>
        </p:txBody>
      </p:sp>
      <p:pic>
        <p:nvPicPr>
          <p:cNvPr id="20" name="Immagine 19" descr="Logo_unige_scrittabianca.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1384" y="81603"/>
            <a:ext cx="2583520" cy="1362482"/>
          </a:xfrm>
          <a:prstGeom prst="rect">
            <a:avLst/>
          </a:prstGeom>
        </p:spPr>
      </p:pic>
      <p:sp>
        <p:nvSpPr>
          <p:cNvPr id="30" name="Sottotitolo 2"/>
          <p:cNvSpPr txBox="1">
            <a:spLocks/>
          </p:cNvSpPr>
          <p:nvPr/>
        </p:nvSpPr>
        <p:spPr>
          <a:xfrm>
            <a:off x="4463144" y="6226742"/>
            <a:ext cx="4259944" cy="270389"/>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r"/>
            <a:r>
              <a:rPr lang="it-IT" sz="1200" dirty="0">
                <a:solidFill>
                  <a:schemeClr val="bg1"/>
                </a:solidFill>
              </a:rPr>
              <a:t> </a:t>
            </a:r>
          </a:p>
        </p:txBody>
      </p:sp>
      <p:sp>
        <p:nvSpPr>
          <p:cNvPr id="31" name="Sottotitolo 2"/>
          <p:cNvSpPr txBox="1">
            <a:spLocks/>
          </p:cNvSpPr>
          <p:nvPr/>
        </p:nvSpPr>
        <p:spPr>
          <a:xfrm>
            <a:off x="4476923" y="6212258"/>
            <a:ext cx="4259944" cy="2420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r"/>
            <a:r>
              <a:rPr lang="it-IT" dirty="0">
                <a:solidFill>
                  <a:schemeClr val="bg1"/>
                </a:solidFill>
              </a:rPr>
              <a:t>29/03/2019</a:t>
            </a:r>
          </a:p>
        </p:txBody>
      </p:sp>
      <p:pic>
        <p:nvPicPr>
          <p:cNvPr id="11" name="Immagine 10">
            <a:extLst>
              <a:ext uri="{FF2B5EF4-FFF2-40B4-BE49-F238E27FC236}">
                <a16:creationId xmlns:a16="http://schemas.microsoft.com/office/drawing/2014/main" id="{12E1C128-EEA9-415D-A0BE-B978C9B8CAE8}"/>
              </a:ext>
            </a:extLst>
          </p:cNvPr>
          <p:cNvPicPr>
            <a:picLocks noChangeAspect="1"/>
          </p:cNvPicPr>
          <p:nvPr/>
        </p:nvPicPr>
        <p:blipFill>
          <a:blip r:embed="rId3"/>
          <a:stretch>
            <a:fillRect/>
          </a:stretch>
        </p:blipFill>
        <p:spPr>
          <a:xfrm>
            <a:off x="5517716" y="4713496"/>
            <a:ext cx="1493603" cy="639713"/>
          </a:xfrm>
          <a:prstGeom prst="rect">
            <a:avLst/>
          </a:prstGeom>
        </p:spPr>
      </p:pic>
      <p:sp>
        <p:nvSpPr>
          <p:cNvPr id="3" name="CasellaDiTesto 2">
            <a:extLst>
              <a:ext uri="{FF2B5EF4-FFF2-40B4-BE49-F238E27FC236}">
                <a16:creationId xmlns:a16="http://schemas.microsoft.com/office/drawing/2014/main" id="{D27034B7-5192-4007-94DC-A97D4E3A6EB0}"/>
              </a:ext>
            </a:extLst>
          </p:cNvPr>
          <p:cNvSpPr txBox="1"/>
          <p:nvPr/>
        </p:nvSpPr>
        <p:spPr>
          <a:xfrm>
            <a:off x="-487019" y="4771742"/>
            <a:ext cx="8671156" cy="523220"/>
          </a:xfrm>
          <a:prstGeom prst="rect">
            <a:avLst/>
          </a:prstGeom>
          <a:noFill/>
        </p:spPr>
        <p:txBody>
          <a:bodyPr wrap="square" rtlCol="0">
            <a:spAutoFit/>
          </a:bodyPr>
          <a:lstStyle/>
          <a:p>
            <a:pPr algn="ctr"/>
            <a:r>
              <a:rPr lang="it-IT" sz="2800" dirty="0"/>
              <a:t>In Collaboration with</a:t>
            </a:r>
          </a:p>
        </p:txBody>
      </p:sp>
    </p:spTree>
    <p:extLst>
      <p:ext uri="{BB962C8B-B14F-4D97-AF65-F5344CB8AC3E}">
        <p14:creationId xmlns:p14="http://schemas.microsoft.com/office/powerpoint/2010/main" val="238008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8650" y="1251812"/>
            <a:ext cx="7886700" cy="559356"/>
          </a:xfrm>
        </p:spPr>
        <p:txBody>
          <a:bodyPr>
            <a:normAutofit fontScale="90000"/>
          </a:bodyPr>
          <a:lstStyle/>
          <a:p>
            <a:r>
              <a:rPr lang="it-IT" dirty="0" err="1">
                <a:solidFill>
                  <a:srgbClr val="FF0000"/>
                </a:solidFill>
              </a:rPr>
              <a:t>Characteristic</a:t>
            </a:r>
            <a:r>
              <a:rPr lang="it-IT" dirty="0">
                <a:solidFill>
                  <a:srgbClr val="FF0000"/>
                </a:solidFill>
              </a:rPr>
              <a:t> </a:t>
            </a:r>
            <a:r>
              <a:rPr lang="it-IT" dirty="0" err="1">
                <a:solidFill>
                  <a:srgbClr val="FF0000"/>
                </a:solidFill>
              </a:rPr>
              <a:t>curves</a:t>
            </a:r>
            <a:r>
              <a:rPr lang="it-IT" dirty="0">
                <a:solidFill>
                  <a:srgbClr val="FF0000"/>
                </a:solidFill>
              </a:rPr>
              <a:t> nomenclature</a:t>
            </a:r>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10</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9589" y="1734103"/>
            <a:ext cx="5931881" cy="44891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3173711" y="1855961"/>
            <a:ext cx="2553077" cy="369332"/>
          </a:xfrm>
          <a:prstGeom prst="rect">
            <a:avLst/>
          </a:prstGeom>
          <a:noFill/>
        </p:spPr>
        <p:txBody>
          <a:bodyPr wrap="square" rtlCol="0">
            <a:spAutoFit/>
          </a:bodyPr>
          <a:lstStyle/>
          <a:p>
            <a:r>
              <a:rPr lang="it-IT" dirty="0"/>
              <a:t>IC2_TB2_COOL_PRE_MID</a:t>
            </a:r>
            <a:endParaRPr lang="en-GB" dirty="0"/>
          </a:p>
        </p:txBody>
      </p:sp>
      <p:cxnSp>
        <p:nvCxnSpPr>
          <p:cNvPr id="10" name="Connettore 1 9"/>
          <p:cNvCxnSpPr/>
          <p:nvPr/>
        </p:nvCxnSpPr>
        <p:spPr>
          <a:xfrm>
            <a:off x="3294788" y="2143816"/>
            <a:ext cx="2541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ttore 1 19"/>
          <p:cNvCxnSpPr/>
          <p:nvPr/>
        </p:nvCxnSpPr>
        <p:spPr>
          <a:xfrm>
            <a:off x="3701359" y="2143816"/>
            <a:ext cx="2541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ttore 1 20"/>
          <p:cNvCxnSpPr/>
          <p:nvPr/>
        </p:nvCxnSpPr>
        <p:spPr>
          <a:xfrm>
            <a:off x="4227968" y="2143816"/>
            <a:ext cx="3230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nettore 1 26"/>
          <p:cNvCxnSpPr/>
          <p:nvPr/>
        </p:nvCxnSpPr>
        <p:spPr>
          <a:xfrm>
            <a:off x="4784926" y="2143816"/>
            <a:ext cx="3230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Connettore 1 27"/>
          <p:cNvCxnSpPr/>
          <p:nvPr/>
        </p:nvCxnSpPr>
        <p:spPr>
          <a:xfrm>
            <a:off x="5254181" y="2151368"/>
            <a:ext cx="323081"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3218976" y="1874059"/>
            <a:ext cx="375248" cy="32952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e 29"/>
          <p:cNvSpPr/>
          <p:nvPr/>
        </p:nvSpPr>
        <p:spPr>
          <a:xfrm>
            <a:off x="3650345" y="1871223"/>
            <a:ext cx="375248" cy="32952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e 30"/>
          <p:cNvSpPr/>
          <p:nvPr/>
        </p:nvSpPr>
        <p:spPr>
          <a:xfrm>
            <a:off x="4087928" y="1875866"/>
            <a:ext cx="583659" cy="32952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e 34"/>
          <p:cNvSpPr/>
          <p:nvPr/>
        </p:nvSpPr>
        <p:spPr>
          <a:xfrm>
            <a:off x="4718007" y="1877193"/>
            <a:ext cx="453371" cy="32952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e 35"/>
          <p:cNvSpPr/>
          <p:nvPr/>
        </p:nvSpPr>
        <p:spPr>
          <a:xfrm>
            <a:off x="5208404" y="1877193"/>
            <a:ext cx="453371" cy="32952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728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0" grpId="0" animBg="1"/>
      <p:bldP spid="31" grpId="0" animBg="1"/>
      <p:bldP spid="35" grpId="0" animBg="1"/>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516048" y="1034143"/>
            <a:ext cx="8157172" cy="777025"/>
          </a:xfrm>
        </p:spPr>
        <p:txBody>
          <a:bodyPr>
            <a:normAutofit/>
          </a:bodyPr>
          <a:lstStyle/>
          <a:p>
            <a:pPr algn="ctr"/>
            <a:r>
              <a:rPr lang="it-IT" sz="4000" dirty="0" err="1">
                <a:solidFill>
                  <a:srgbClr val="FF0000"/>
                </a:solidFill>
              </a:rPr>
              <a:t>Characteristic</a:t>
            </a:r>
            <a:r>
              <a:rPr lang="it-IT" sz="4000" dirty="0">
                <a:solidFill>
                  <a:srgbClr val="FF0000"/>
                </a:solidFill>
              </a:rPr>
              <a:t> </a:t>
            </a:r>
            <a:r>
              <a:rPr lang="it-IT" sz="4000" dirty="0" err="1">
                <a:solidFill>
                  <a:srgbClr val="FF0000"/>
                </a:solidFill>
              </a:rPr>
              <a:t>curves</a:t>
            </a:r>
            <a:r>
              <a:rPr lang="it-IT" sz="4000" dirty="0">
                <a:solidFill>
                  <a:srgbClr val="FF0000"/>
                </a:solidFill>
              </a:rPr>
              <a:t> of </a:t>
            </a:r>
            <a:r>
              <a:rPr lang="it-IT" sz="4000" i="1" dirty="0" err="1">
                <a:solidFill>
                  <a:srgbClr val="FF0000"/>
                </a:solidFill>
              </a:rPr>
              <a:t>Cooling</a:t>
            </a:r>
            <a:r>
              <a:rPr lang="it-IT" sz="4000" i="1" dirty="0">
                <a:solidFill>
                  <a:srgbClr val="FF0000"/>
                </a:solidFill>
              </a:rPr>
              <a:t> flow</a:t>
            </a:r>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11</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graphicFrame>
        <p:nvGraphicFramePr>
          <p:cNvPr id="17" name="Grafico 16"/>
          <p:cNvGraphicFramePr>
            <a:graphicFrameLocks/>
          </p:cNvGraphicFramePr>
          <p:nvPr>
            <p:extLst>
              <p:ext uri="{D42A27DB-BD31-4B8C-83A1-F6EECF244321}">
                <p14:modId xmlns:p14="http://schemas.microsoft.com/office/powerpoint/2010/main" val="451961047"/>
              </p:ext>
            </p:extLst>
          </p:nvPr>
        </p:nvGraphicFramePr>
        <p:xfrm>
          <a:off x="792162" y="1906569"/>
          <a:ext cx="8196372" cy="4257270"/>
        </p:xfrm>
        <a:graphic>
          <a:graphicData uri="http://schemas.openxmlformats.org/drawingml/2006/chart">
            <c:chart xmlns:c="http://schemas.openxmlformats.org/drawingml/2006/chart" xmlns:r="http://schemas.openxmlformats.org/officeDocument/2006/relationships" r:id="rId4"/>
          </a:graphicData>
        </a:graphic>
      </p:graphicFrame>
      <p:pic>
        <p:nvPicPr>
          <p:cNvPr id="16" name="chart"/>
          <p:cNvPicPr>
            <a:picLocks noChangeAspect="1"/>
          </p:cNvPicPr>
          <p:nvPr/>
        </p:nvPicPr>
        <p:blipFill>
          <a:blip r:embed="rId5"/>
          <a:stretch>
            <a:fillRect/>
          </a:stretch>
        </p:blipFill>
        <p:spPr>
          <a:xfrm>
            <a:off x="3200559" y="5774740"/>
            <a:ext cx="2290139" cy="294417"/>
          </a:xfrm>
          <a:prstGeom prst="rect">
            <a:avLst/>
          </a:prstGeom>
        </p:spPr>
      </p:pic>
      <mc:AlternateContent xmlns:mc="http://schemas.openxmlformats.org/markup-compatibility/2006" xmlns:a14="http://schemas.microsoft.com/office/drawing/2010/main">
        <mc:Choice Requires="a14">
          <p:sp>
            <p:nvSpPr>
              <p:cNvPr id="4" name="CasellaDiTesto 3">
                <a:extLst>
                  <a:ext uri="{FF2B5EF4-FFF2-40B4-BE49-F238E27FC236}">
                    <a16:creationId xmlns:a16="http://schemas.microsoft.com/office/drawing/2014/main" id="{68270893-AA42-491B-9232-9D1942D45DFB}"/>
                  </a:ext>
                </a:extLst>
              </p:cNvPr>
              <p:cNvSpPr txBox="1"/>
              <p:nvPr/>
            </p:nvSpPr>
            <p:spPr>
              <a:xfrm rot="16200000">
                <a:off x="-1171883" y="3361950"/>
                <a:ext cx="3575879" cy="1249701"/>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it-IT" i="1">
                          <a:latin typeface="Cambria Math" panose="02040503050406030204" pitchFamily="18" charset="0"/>
                        </a:rPr>
                        <m:t>𝑅𝑒𝑑𝑢𝑐𝑒𝑑</m:t>
                      </m:r>
                      <m:r>
                        <a:rPr lang="it-IT" i="1">
                          <a:latin typeface="Cambria Math" panose="02040503050406030204" pitchFamily="18" charset="0"/>
                        </a:rPr>
                        <m:t> </m:t>
                      </m:r>
                      <m:r>
                        <a:rPr lang="it-IT" i="1">
                          <a:latin typeface="Cambria Math" panose="02040503050406030204" pitchFamily="18" charset="0"/>
                        </a:rPr>
                        <m:t>𝑀𝑎𝑠𝑠</m:t>
                      </m:r>
                      <m:r>
                        <a:rPr lang="it-IT" i="1">
                          <a:latin typeface="Cambria Math" panose="02040503050406030204" pitchFamily="18" charset="0"/>
                        </a:rPr>
                        <m:t> </m:t>
                      </m:r>
                      <m:r>
                        <a:rPr lang="it-IT" i="1">
                          <a:latin typeface="Cambria Math" panose="02040503050406030204" pitchFamily="18" charset="0"/>
                        </a:rPr>
                        <m:t>𝐹𝑙𝑜𝑤</m:t>
                      </m:r>
                      <m:r>
                        <a:rPr lang="it-IT" i="1">
                          <a:latin typeface="Cambria Math" panose="02040503050406030204" pitchFamily="18" charset="0"/>
                        </a:rPr>
                        <m:t> </m:t>
                      </m:r>
                      <m:r>
                        <a:rPr lang="it-IT" i="1">
                          <a:latin typeface="Cambria Math" panose="02040503050406030204" pitchFamily="18" charset="0"/>
                        </a:rPr>
                        <m:t>𝑅𝑎𝑡𝑒</m:t>
                      </m:r>
                      <m:r>
                        <a:rPr lang="it-IT" i="1">
                          <a:latin typeface="Cambria Math" panose="02040503050406030204" pitchFamily="18" charset="0"/>
                        </a:rPr>
                        <m:t> </m:t>
                      </m:r>
                      <m:d>
                        <m:dPr>
                          <m:begChr m:val="["/>
                          <m:endChr m:val="]"/>
                          <m:ctrlPr>
                            <a:rPr lang="it-IT" i="1">
                              <a:latin typeface="Cambria Math" panose="02040503050406030204" pitchFamily="18" charset="0"/>
                            </a:rPr>
                          </m:ctrlPr>
                        </m:dPr>
                        <m:e>
                          <m:f>
                            <m:fPr>
                              <m:ctrlPr>
                                <a:rPr lang="it-IT" i="1">
                                  <a:latin typeface="Cambria Math" panose="02040503050406030204" pitchFamily="18" charset="0"/>
                                </a:rPr>
                              </m:ctrlPr>
                            </m:fPr>
                            <m:num>
                              <m:r>
                                <a:rPr lang="it-IT" i="1">
                                  <a:latin typeface="Cambria Math" panose="02040503050406030204" pitchFamily="18" charset="0"/>
                                </a:rPr>
                                <m:t>𝑘𝑔</m:t>
                              </m:r>
                              <m:rad>
                                <m:radPr>
                                  <m:degHide m:val="on"/>
                                  <m:ctrlPr>
                                    <a:rPr lang="it-IT" i="1">
                                      <a:latin typeface="Cambria Math" panose="02040503050406030204" pitchFamily="18" charset="0"/>
                                    </a:rPr>
                                  </m:ctrlPr>
                                </m:radPr>
                                <m:deg/>
                                <m:e>
                                  <m:f>
                                    <m:fPr>
                                      <m:ctrlPr>
                                        <a:rPr lang="it-IT" i="1">
                                          <a:latin typeface="Cambria Math" panose="02040503050406030204" pitchFamily="18" charset="0"/>
                                        </a:rPr>
                                      </m:ctrlPr>
                                    </m:fPr>
                                    <m:num>
                                      <m:r>
                                        <a:rPr lang="it-IT" i="1">
                                          <a:latin typeface="Cambria Math" panose="02040503050406030204" pitchFamily="18" charset="0"/>
                                        </a:rPr>
                                        <m:t>𝐽</m:t>
                                      </m:r>
                                    </m:num>
                                    <m:den>
                                      <m:r>
                                        <a:rPr lang="it-IT" i="1">
                                          <a:latin typeface="Cambria Math" panose="02040503050406030204" pitchFamily="18" charset="0"/>
                                        </a:rPr>
                                        <m:t>𝑘𝑔</m:t>
                                      </m:r>
                                    </m:den>
                                  </m:f>
                                </m:e>
                              </m:rad>
                            </m:num>
                            <m:den>
                              <m:r>
                                <a:rPr lang="it-IT" i="1">
                                  <a:latin typeface="Cambria Math" panose="02040503050406030204" pitchFamily="18" charset="0"/>
                                </a:rPr>
                                <m:t>𝑠</m:t>
                              </m:r>
                              <m:r>
                                <a:rPr lang="it-IT" i="1">
                                  <a:latin typeface="Cambria Math" panose="02040503050406030204" pitchFamily="18" charset="0"/>
                                </a:rPr>
                                <m:t> </m:t>
                              </m:r>
                              <m:r>
                                <a:rPr lang="it-IT" i="1">
                                  <a:latin typeface="Cambria Math" panose="02040503050406030204" pitchFamily="18" charset="0"/>
                                </a:rPr>
                                <m:t>𝑃𝑎</m:t>
                              </m:r>
                            </m:den>
                          </m:f>
                        </m:e>
                      </m:d>
                    </m:oMath>
                  </m:oMathPara>
                </a14:m>
                <a:endParaRPr lang="it-IT" dirty="0"/>
              </a:p>
              <a:p>
                <a:endParaRPr lang="it-IT" dirty="0"/>
              </a:p>
            </p:txBody>
          </p:sp>
        </mc:Choice>
        <mc:Fallback xmlns="">
          <p:sp>
            <p:nvSpPr>
              <p:cNvPr id="4" name="CasellaDiTesto 3">
                <a:extLst>
                  <a:ext uri="{FF2B5EF4-FFF2-40B4-BE49-F238E27FC236}">
                    <a16:creationId xmlns:a16="http://schemas.microsoft.com/office/drawing/2014/main" id="{68270893-AA42-491B-9232-9D1942D45DFB}"/>
                  </a:ext>
                </a:extLst>
              </p:cNvPr>
              <p:cNvSpPr txBox="1">
                <a:spLocks noRot="1" noChangeAspect="1" noMove="1" noResize="1" noEditPoints="1" noAdjustHandles="1" noChangeArrowheads="1" noChangeShapeType="1" noTextEdit="1"/>
              </p:cNvSpPr>
              <p:nvPr/>
            </p:nvSpPr>
            <p:spPr>
              <a:xfrm rot="16200000">
                <a:off x="-1171883" y="3361950"/>
                <a:ext cx="3575879" cy="1249701"/>
              </a:xfrm>
              <a:prstGeom prst="rect">
                <a:avLst/>
              </a:prstGeom>
              <a:blipFill>
                <a:blip r:embed="rId6"/>
                <a:stretch>
                  <a:fillRect t="-1195"/>
                </a:stretch>
              </a:blipFill>
            </p:spPr>
            <p:txBody>
              <a:bodyPr/>
              <a:lstStyle/>
              <a:p>
                <a:r>
                  <a:rPr lang="it-IT">
                    <a:noFill/>
                  </a:rPr>
                  <a:t> </a:t>
                </a:r>
              </a:p>
            </p:txBody>
          </p:sp>
        </mc:Fallback>
      </mc:AlternateContent>
    </p:spTree>
    <p:extLst>
      <p:ext uri="{BB962C8B-B14F-4D97-AF65-F5344CB8AC3E}">
        <p14:creationId xmlns:p14="http://schemas.microsoft.com/office/powerpoint/2010/main" val="2177286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553879" y="1245192"/>
            <a:ext cx="8191769" cy="848592"/>
          </a:xfrm>
        </p:spPr>
        <p:txBody>
          <a:bodyPr>
            <a:noAutofit/>
          </a:bodyPr>
          <a:lstStyle/>
          <a:p>
            <a:pPr algn="ctr"/>
            <a:r>
              <a:rPr lang="it-IT" sz="4000" dirty="0" err="1">
                <a:solidFill>
                  <a:srgbClr val="FF0000"/>
                </a:solidFill>
              </a:rPr>
              <a:t>Characteristic</a:t>
            </a:r>
            <a:r>
              <a:rPr lang="it-IT" sz="4000" dirty="0">
                <a:solidFill>
                  <a:srgbClr val="FF0000"/>
                </a:solidFill>
              </a:rPr>
              <a:t> </a:t>
            </a:r>
            <a:r>
              <a:rPr lang="it-IT" sz="4000" dirty="0" err="1">
                <a:solidFill>
                  <a:srgbClr val="FF0000"/>
                </a:solidFill>
              </a:rPr>
              <a:t>curves</a:t>
            </a:r>
            <a:r>
              <a:rPr lang="it-IT" sz="4000" dirty="0">
                <a:solidFill>
                  <a:srgbClr val="FF0000"/>
                </a:solidFill>
              </a:rPr>
              <a:t> of </a:t>
            </a:r>
            <a:r>
              <a:rPr lang="it-IT" sz="4000" i="1" dirty="0" err="1">
                <a:solidFill>
                  <a:srgbClr val="FF0000"/>
                </a:solidFill>
              </a:rPr>
              <a:t>Cooling</a:t>
            </a:r>
            <a:r>
              <a:rPr lang="it-IT" sz="4000" i="1" dirty="0">
                <a:solidFill>
                  <a:srgbClr val="FF0000"/>
                </a:solidFill>
              </a:rPr>
              <a:t> flow</a:t>
            </a:r>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12</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graphicFrame>
        <p:nvGraphicFramePr>
          <p:cNvPr id="13" name="Segnaposto contenuto 12"/>
          <p:cNvGraphicFramePr>
            <a:graphicFrameLocks noGrp="1"/>
          </p:cNvGraphicFramePr>
          <p:nvPr>
            <p:ph idx="1"/>
            <p:extLst>
              <p:ext uri="{D42A27DB-BD31-4B8C-83A1-F6EECF244321}">
                <p14:modId xmlns:p14="http://schemas.microsoft.com/office/powerpoint/2010/main" val="3907122295"/>
              </p:ext>
            </p:extLst>
          </p:nvPr>
        </p:nvGraphicFramePr>
        <p:xfrm>
          <a:off x="628650" y="2093785"/>
          <a:ext cx="7886700" cy="4188230"/>
        </p:xfrm>
        <a:graphic>
          <a:graphicData uri="http://schemas.openxmlformats.org/drawingml/2006/chart">
            <c:chart xmlns:c="http://schemas.openxmlformats.org/drawingml/2006/chart" xmlns:r="http://schemas.openxmlformats.org/officeDocument/2006/relationships" r:id="rId4"/>
          </a:graphicData>
        </a:graphic>
      </p:graphicFrame>
      <mc:AlternateContent xmlns:mc="http://schemas.openxmlformats.org/markup-compatibility/2006" xmlns:a14="http://schemas.microsoft.com/office/drawing/2010/main">
        <mc:Choice Requires="a14">
          <p:sp>
            <p:nvSpPr>
              <p:cNvPr id="3" name="CasellaDiTesto 2"/>
              <p:cNvSpPr txBox="1"/>
              <p:nvPr/>
            </p:nvSpPr>
            <p:spPr>
              <a:xfrm rot="16200000">
                <a:off x="-1083980" y="4049571"/>
                <a:ext cx="3977986" cy="369332"/>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it-IT" b="1" i="1" smtClean="0">
                          <a:latin typeface="Cambria Math"/>
                        </a:rPr>
                        <m:t>𝑹𝒆𝒅𝒖𝒄𝒆𝒅</m:t>
                      </m:r>
                      <m:r>
                        <a:rPr lang="it-IT" b="1" i="1" smtClean="0">
                          <a:latin typeface="Cambria Math"/>
                        </a:rPr>
                        <m:t> </m:t>
                      </m:r>
                      <m:r>
                        <a:rPr lang="it-IT" b="1" i="1" smtClean="0">
                          <a:latin typeface="Cambria Math"/>
                        </a:rPr>
                        <m:t>𝑴𝒂𝒔𝒔</m:t>
                      </m:r>
                      <m:r>
                        <a:rPr lang="it-IT" b="1" i="1" smtClean="0">
                          <a:latin typeface="Cambria Math"/>
                        </a:rPr>
                        <m:t> </m:t>
                      </m:r>
                      <m:r>
                        <a:rPr lang="it-IT" b="1" i="1" smtClean="0">
                          <a:latin typeface="Cambria Math"/>
                        </a:rPr>
                        <m:t>𝑭𝒍𝒐𝒘</m:t>
                      </m:r>
                      <m:r>
                        <a:rPr lang="it-IT" b="1" i="1" smtClean="0">
                          <a:latin typeface="Cambria Math"/>
                        </a:rPr>
                        <m:t> </m:t>
                      </m:r>
                      <m:r>
                        <a:rPr lang="it-IT" b="1" i="1" smtClean="0">
                          <a:latin typeface="Cambria Math"/>
                        </a:rPr>
                        <m:t>𝑹𝒂𝒕𝒆</m:t>
                      </m:r>
                      <m:r>
                        <a:rPr lang="it-IT" b="1" i="1" smtClean="0">
                          <a:latin typeface="Cambria Math"/>
                        </a:rPr>
                        <m:t> [%]</m:t>
                      </m:r>
                    </m:oMath>
                  </m:oMathPara>
                </a14:m>
                <a:endParaRPr lang="en-GB" b="1" dirty="0"/>
              </a:p>
            </p:txBody>
          </p:sp>
        </mc:Choice>
        <mc:Fallback xmlns="">
          <p:sp>
            <p:nvSpPr>
              <p:cNvPr id="3" name="CasellaDiTesto 2"/>
              <p:cNvSpPr txBox="1">
                <a:spLocks noRot="1" noChangeAspect="1" noMove="1" noResize="1" noEditPoints="1" noAdjustHandles="1" noChangeArrowheads="1" noChangeShapeType="1" noTextEdit="1"/>
              </p:cNvSpPr>
              <p:nvPr/>
            </p:nvSpPr>
            <p:spPr>
              <a:xfrm rot="16200000">
                <a:off x="-1083980" y="4049571"/>
                <a:ext cx="3977986" cy="369332"/>
              </a:xfrm>
              <a:prstGeom prst="rect">
                <a:avLst/>
              </a:prstGeom>
              <a:blipFill>
                <a:blip r:embed="rId5"/>
                <a:stretch>
                  <a:fillRect r="-14754"/>
                </a:stretch>
              </a:blipFill>
            </p:spPr>
            <p:txBody>
              <a:bodyPr/>
              <a:lstStyle/>
              <a:p>
                <a:r>
                  <a:rPr lang="it-IT">
                    <a:noFill/>
                  </a:rPr>
                  <a:t> </a:t>
                </a:r>
              </a:p>
            </p:txBody>
          </p:sp>
        </mc:Fallback>
      </mc:AlternateContent>
    </p:spTree>
    <p:extLst>
      <p:ext uri="{BB962C8B-B14F-4D97-AF65-F5344CB8AC3E}">
        <p14:creationId xmlns:p14="http://schemas.microsoft.com/office/powerpoint/2010/main" val="2177286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443619" y="1057230"/>
            <a:ext cx="8274867" cy="559356"/>
          </a:xfrm>
        </p:spPr>
        <p:txBody>
          <a:bodyPr>
            <a:normAutofit fontScale="90000"/>
          </a:bodyPr>
          <a:lstStyle/>
          <a:p>
            <a:pPr algn="ctr"/>
            <a:r>
              <a:rPr lang="it-IT" dirty="0" err="1">
                <a:solidFill>
                  <a:srgbClr val="FF0000"/>
                </a:solidFill>
              </a:rPr>
              <a:t>Characteristic</a:t>
            </a:r>
            <a:r>
              <a:rPr lang="it-IT" dirty="0">
                <a:solidFill>
                  <a:srgbClr val="FF0000"/>
                </a:solidFill>
              </a:rPr>
              <a:t> </a:t>
            </a:r>
            <a:r>
              <a:rPr lang="it-IT" dirty="0" err="1">
                <a:solidFill>
                  <a:srgbClr val="FF0000"/>
                </a:solidFill>
              </a:rPr>
              <a:t>curves</a:t>
            </a:r>
            <a:r>
              <a:rPr lang="it-IT" dirty="0">
                <a:solidFill>
                  <a:srgbClr val="FF0000"/>
                </a:solidFill>
              </a:rPr>
              <a:t> of </a:t>
            </a:r>
            <a:r>
              <a:rPr lang="it-IT" i="1" dirty="0" err="1">
                <a:solidFill>
                  <a:srgbClr val="FF0000"/>
                </a:solidFill>
              </a:rPr>
              <a:t>Leakage</a:t>
            </a:r>
            <a:r>
              <a:rPr lang="it-IT" i="1" dirty="0">
                <a:solidFill>
                  <a:srgbClr val="FF0000"/>
                </a:solidFill>
              </a:rPr>
              <a:t> flow</a:t>
            </a:r>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13</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graphicFrame>
        <p:nvGraphicFramePr>
          <p:cNvPr id="19" name="Grafico 18"/>
          <p:cNvGraphicFramePr>
            <a:graphicFrameLocks/>
          </p:cNvGraphicFramePr>
          <p:nvPr>
            <p:extLst>
              <p:ext uri="{D42A27DB-BD31-4B8C-83A1-F6EECF244321}">
                <p14:modId xmlns:p14="http://schemas.microsoft.com/office/powerpoint/2010/main" val="1147983004"/>
              </p:ext>
            </p:extLst>
          </p:nvPr>
        </p:nvGraphicFramePr>
        <p:xfrm>
          <a:off x="806677" y="1704975"/>
          <a:ext cx="7530646" cy="4225045"/>
        </p:xfrm>
        <a:graphic>
          <a:graphicData uri="http://schemas.openxmlformats.org/drawingml/2006/chart">
            <c:chart xmlns:c="http://schemas.openxmlformats.org/drawingml/2006/chart" xmlns:r="http://schemas.openxmlformats.org/officeDocument/2006/relationships" r:id="rId4"/>
          </a:graphicData>
        </a:graphic>
      </p:graphicFrame>
      <p:pic>
        <p:nvPicPr>
          <p:cNvPr id="17" name="chart"/>
          <p:cNvPicPr>
            <a:picLocks noChangeAspect="1"/>
          </p:cNvPicPr>
          <p:nvPr/>
        </p:nvPicPr>
        <p:blipFill>
          <a:blip r:embed="rId5"/>
          <a:stretch>
            <a:fillRect/>
          </a:stretch>
        </p:blipFill>
        <p:spPr>
          <a:xfrm>
            <a:off x="3321947" y="5579014"/>
            <a:ext cx="2265315" cy="289205"/>
          </a:xfrm>
          <a:prstGeom prst="rect">
            <a:avLst/>
          </a:prstGeom>
        </p:spPr>
      </p:pic>
      <mc:AlternateContent xmlns:mc="http://schemas.openxmlformats.org/markup-compatibility/2006" xmlns:a14="http://schemas.microsoft.com/office/drawing/2010/main">
        <mc:Choice Requires="a14">
          <p:sp>
            <p:nvSpPr>
              <p:cNvPr id="16" name="CasellaDiTesto 15">
                <a:extLst>
                  <a:ext uri="{FF2B5EF4-FFF2-40B4-BE49-F238E27FC236}">
                    <a16:creationId xmlns:a16="http://schemas.microsoft.com/office/drawing/2014/main" id="{86EBBB9A-1E42-4E26-B02B-EFA3471AA844}"/>
                  </a:ext>
                </a:extLst>
              </p:cNvPr>
              <p:cNvSpPr txBox="1"/>
              <p:nvPr/>
            </p:nvSpPr>
            <p:spPr>
              <a:xfrm rot="16200000">
                <a:off x="-1171883" y="3361950"/>
                <a:ext cx="3575879" cy="1249701"/>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it-IT" i="1">
                          <a:latin typeface="Cambria Math" panose="02040503050406030204" pitchFamily="18" charset="0"/>
                        </a:rPr>
                        <m:t>𝑅𝑒𝑑𝑢𝑐𝑒𝑑</m:t>
                      </m:r>
                      <m:r>
                        <a:rPr lang="it-IT" i="1">
                          <a:latin typeface="Cambria Math" panose="02040503050406030204" pitchFamily="18" charset="0"/>
                        </a:rPr>
                        <m:t> </m:t>
                      </m:r>
                      <m:r>
                        <a:rPr lang="it-IT" i="1">
                          <a:latin typeface="Cambria Math" panose="02040503050406030204" pitchFamily="18" charset="0"/>
                        </a:rPr>
                        <m:t>𝑀𝑎𝑠𝑠</m:t>
                      </m:r>
                      <m:r>
                        <a:rPr lang="it-IT" i="1">
                          <a:latin typeface="Cambria Math" panose="02040503050406030204" pitchFamily="18" charset="0"/>
                        </a:rPr>
                        <m:t> </m:t>
                      </m:r>
                      <m:r>
                        <a:rPr lang="it-IT" i="1">
                          <a:latin typeface="Cambria Math" panose="02040503050406030204" pitchFamily="18" charset="0"/>
                        </a:rPr>
                        <m:t>𝐹𝑙𝑜𝑤</m:t>
                      </m:r>
                      <m:r>
                        <a:rPr lang="it-IT" i="1">
                          <a:latin typeface="Cambria Math" panose="02040503050406030204" pitchFamily="18" charset="0"/>
                        </a:rPr>
                        <m:t> </m:t>
                      </m:r>
                      <m:r>
                        <a:rPr lang="it-IT" i="1">
                          <a:latin typeface="Cambria Math" panose="02040503050406030204" pitchFamily="18" charset="0"/>
                        </a:rPr>
                        <m:t>𝑅𝑎𝑡𝑒</m:t>
                      </m:r>
                      <m:r>
                        <a:rPr lang="it-IT" i="1">
                          <a:latin typeface="Cambria Math" panose="02040503050406030204" pitchFamily="18" charset="0"/>
                        </a:rPr>
                        <m:t> </m:t>
                      </m:r>
                      <m:d>
                        <m:dPr>
                          <m:begChr m:val="["/>
                          <m:endChr m:val="]"/>
                          <m:ctrlPr>
                            <a:rPr lang="it-IT" i="1">
                              <a:latin typeface="Cambria Math" panose="02040503050406030204" pitchFamily="18" charset="0"/>
                            </a:rPr>
                          </m:ctrlPr>
                        </m:dPr>
                        <m:e>
                          <m:f>
                            <m:fPr>
                              <m:ctrlPr>
                                <a:rPr lang="it-IT" i="1">
                                  <a:latin typeface="Cambria Math" panose="02040503050406030204" pitchFamily="18" charset="0"/>
                                </a:rPr>
                              </m:ctrlPr>
                            </m:fPr>
                            <m:num>
                              <m:r>
                                <a:rPr lang="it-IT" i="1">
                                  <a:latin typeface="Cambria Math" panose="02040503050406030204" pitchFamily="18" charset="0"/>
                                </a:rPr>
                                <m:t>𝑘𝑔</m:t>
                              </m:r>
                              <m:rad>
                                <m:radPr>
                                  <m:degHide m:val="on"/>
                                  <m:ctrlPr>
                                    <a:rPr lang="it-IT" i="1">
                                      <a:latin typeface="Cambria Math" panose="02040503050406030204" pitchFamily="18" charset="0"/>
                                    </a:rPr>
                                  </m:ctrlPr>
                                </m:radPr>
                                <m:deg/>
                                <m:e>
                                  <m:f>
                                    <m:fPr>
                                      <m:ctrlPr>
                                        <a:rPr lang="it-IT" i="1">
                                          <a:latin typeface="Cambria Math" panose="02040503050406030204" pitchFamily="18" charset="0"/>
                                        </a:rPr>
                                      </m:ctrlPr>
                                    </m:fPr>
                                    <m:num>
                                      <m:r>
                                        <a:rPr lang="it-IT" i="1">
                                          <a:latin typeface="Cambria Math" panose="02040503050406030204" pitchFamily="18" charset="0"/>
                                        </a:rPr>
                                        <m:t>𝐽</m:t>
                                      </m:r>
                                    </m:num>
                                    <m:den>
                                      <m:r>
                                        <a:rPr lang="it-IT" i="1">
                                          <a:latin typeface="Cambria Math" panose="02040503050406030204" pitchFamily="18" charset="0"/>
                                        </a:rPr>
                                        <m:t>𝑘𝑔</m:t>
                                      </m:r>
                                    </m:den>
                                  </m:f>
                                </m:e>
                              </m:rad>
                            </m:num>
                            <m:den>
                              <m:r>
                                <a:rPr lang="it-IT" i="1">
                                  <a:latin typeface="Cambria Math" panose="02040503050406030204" pitchFamily="18" charset="0"/>
                                </a:rPr>
                                <m:t>𝑠</m:t>
                              </m:r>
                              <m:r>
                                <a:rPr lang="it-IT" i="1">
                                  <a:latin typeface="Cambria Math" panose="02040503050406030204" pitchFamily="18" charset="0"/>
                                </a:rPr>
                                <m:t> </m:t>
                              </m:r>
                              <m:r>
                                <a:rPr lang="it-IT" i="1">
                                  <a:latin typeface="Cambria Math" panose="02040503050406030204" pitchFamily="18" charset="0"/>
                                </a:rPr>
                                <m:t>𝑃𝑎</m:t>
                              </m:r>
                            </m:den>
                          </m:f>
                        </m:e>
                      </m:d>
                    </m:oMath>
                  </m:oMathPara>
                </a14:m>
                <a:endParaRPr lang="it-IT" dirty="0"/>
              </a:p>
              <a:p>
                <a:endParaRPr lang="it-IT" dirty="0"/>
              </a:p>
            </p:txBody>
          </p:sp>
        </mc:Choice>
        <mc:Fallback xmlns="">
          <p:sp>
            <p:nvSpPr>
              <p:cNvPr id="16" name="CasellaDiTesto 15">
                <a:extLst>
                  <a:ext uri="{FF2B5EF4-FFF2-40B4-BE49-F238E27FC236}">
                    <a16:creationId xmlns:a16="http://schemas.microsoft.com/office/drawing/2014/main" id="{86EBBB9A-1E42-4E26-B02B-EFA3471AA844}"/>
                  </a:ext>
                </a:extLst>
              </p:cNvPr>
              <p:cNvSpPr txBox="1">
                <a:spLocks noRot="1" noChangeAspect="1" noMove="1" noResize="1" noEditPoints="1" noAdjustHandles="1" noChangeArrowheads="1" noChangeShapeType="1" noTextEdit="1"/>
              </p:cNvSpPr>
              <p:nvPr/>
            </p:nvSpPr>
            <p:spPr>
              <a:xfrm rot="16200000">
                <a:off x="-1171883" y="3361950"/>
                <a:ext cx="3575879" cy="1249701"/>
              </a:xfrm>
              <a:prstGeom prst="rect">
                <a:avLst/>
              </a:prstGeom>
              <a:blipFill>
                <a:blip r:embed="rId6"/>
                <a:stretch>
                  <a:fillRect t="-1195"/>
                </a:stretch>
              </a:blipFill>
            </p:spPr>
            <p:txBody>
              <a:bodyPr/>
              <a:lstStyle/>
              <a:p>
                <a:r>
                  <a:rPr lang="it-IT">
                    <a:noFill/>
                  </a:rPr>
                  <a:t> </a:t>
                </a:r>
              </a:p>
            </p:txBody>
          </p:sp>
        </mc:Fallback>
      </mc:AlternateContent>
    </p:spTree>
    <p:extLst>
      <p:ext uri="{BB962C8B-B14F-4D97-AF65-F5344CB8AC3E}">
        <p14:creationId xmlns:p14="http://schemas.microsoft.com/office/powerpoint/2010/main" val="21772865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8650" y="1251812"/>
            <a:ext cx="7886700" cy="559356"/>
          </a:xfrm>
        </p:spPr>
        <p:txBody>
          <a:bodyPr>
            <a:normAutofit fontScale="90000"/>
          </a:bodyPr>
          <a:lstStyle/>
          <a:p>
            <a:pPr algn="ctr"/>
            <a:r>
              <a:rPr lang="it-IT" dirty="0" err="1">
                <a:solidFill>
                  <a:srgbClr val="FF0000"/>
                </a:solidFill>
              </a:rPr>
              <a:t>Superposition</a:t>
            </a:r>
            <a:r>
              <a:rPr lang="it-IT" dirty="0">
                <a:solidFill>
                  <a:srgbClr val="FF0000"/>
                </a:solidFill>
              </a:rPr>
              <a:t> of TP1 and TP2</a:t>
            </a:r>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14</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graphicFrame>
        <p:nvGraphicFramePr>
          <p:cNvPr id="14" name="Grafico 13"/>
          <p:cNvGraphicFramePr/>
          <p:nvPr>
            <p:extLst>
              <p:ext uri="{D42A27DB-BD31-4B8C-83A1-F6EECF244321}">
                <p14:modId xmlns:p14="http://schemas.microsoft.com/office/powerpoint/2010/main" val="3456536706"/>
              </p:ext>
            </p:extLst>
          </p:nvPr>
        </p:nvGraphicFramePr>
        <p:xfrm>
          <a:off x="1171576" y="1971675"/>
          <a:ext cx="6848474" cy="2781300"/>
        </p:xfrm>
        <a:graphic>
          <a:graphicData uri="http://schemas.openxmlformats.org/drawingml/2006/chart">
            <c:chart xmlns:c="http://schemas.openxmlformats.org/drawingml/2006/chart" xmlns:r="http://schemas.openxmlformats.org/officeDocument/2006/relationships" r:id="rId4"/>
          </a:graphicData>
        </a:graphic>
      </p:graphicFrame>
      <p:pic>
        <p:nvPicPr>
          <p:cNvPr id="15" name="chart"/>
          <p:cNvPicPr>
            <a:picLocks noChangeAspect="1"/>
          </p:cNvPicPr>
          <p:nvPr/>
        </p:nvPicPr>
        <p:blipFill>
          <a:blip r:embed="rId5"/>
          <a:stretch>
            <a:fillRect/>
          </a:stretch>
        </p:blipFill>
        <p:spPr>
          <a:xfrm rot="16200000">
            <a:off x="289694" y="3183103"/>
            <a:ext cx="2371699" cy="604656"/>
          </a:xfrm>
          <a:prstGeom prst="rect">
            <a:avLst/>
          </a:prstGeom>
        </p:spPr>
      </p:pic>
      <p:pic>
        <p:nvPicPr>
          <p:cNvPr id="16" name="chart"/>
          <p:cNvPicPr>
            <a:picLocks noChangeAspect="1"/>
          </p:cNvPicPr>
          <p:nvPr/>
        </p:nvPicPr>
        <p:blipFill>
          <a:blip r:embed="rId6"/>
          <a:stretch>
            <a:fillRect/>
          </a:stretch>
        </p:blipFill>
        <p:spPr>
          <a:xfrm>
            <a:off x="3304393" y="4567070"/>
            <a:ext cx="1851858" cy="290332"/>
          </a:xfrm>
          <a:prstGeom prst="rect">
            <a:avLst/>
          </a:prstGeom>
        </p:spPr>
      </p:pic>
      <p:pic>
        <p:nvPicPr>
          <p:cNvPr id="819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3741" y="4984074"/>
            <a:ext cx="801052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 name="Connettore 1 20"/>
          <p:cNvCxnSpPr/>
          <p:nvPr/>
        </p:nvCxnSpPr>
        <p:spPr>
          <a:xfrm>
            <a:off x="2451414" y="2390775"/>
            <a:ext cx="0" cy="19490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ttore 1 23"/>
          <p:cNvCxnSpPr/>
          <p:nvPr/>
        </p:nvCxnSpPr>
        <p:spPr>
          <a:xfrm>
            <a:off x="7576178" y="2390775"/>
            <a:ext cx="0" cy="19501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CasellaDiTesto 17">
                <a:extLst>
                  <a:ext uri="{FF2B5EF4-FFF2-40B4-BE49-F238E27FC236}">
                    <a16:creationId xmlns:a16="http://schemas.microsoft.com/office/drawing/2014/main" id="{F1BD504A-2CFB-4DE3-9972-A0EC1238DE95}"/>
                  </a:ext>
                </a:extLst>
              </p:cNvPr>
              <p:cNvSpPr txBox="1"/>
              <p:nvPr/>
            </p:nvSpPr>
            <p:spPr>
              <a:xfrm rot="16200000">
                <a:off x="-189581" y="3041024"/>
                <a:ext cx="2870099" cy="992516"/>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it-IT" sz="1400" i="1">
                          <a:latin typeface="Cambria Math" panose="02040503050406030204" pitchFamily="18" charset="0"/>
                        </a:rPr>
                        <m:t>𝑅𝑒𝑑𝑢𝑐𝑒𝑑</m:t>
                      </m:r>
                      <m:r>
                        <a:rPr lang="it-IT" sz="1400" i="1">
                          <a:latin typeface="Cambria Math" panose="02040503050406030204" pitchFamily="18" charset="0"/>
                        </a:rPr>
                        <m:t> </m:t>
                      </m:r>
                      <m:r>
                        <a:rPr lang="it-IT" sz="1400" i="1">
                          <a:latin typeface="Cambria Math" panose="02040503050406030204" pitchFamily="18" charset="0"/>
                        </a:rPr>
                        <m:t>𝑀𝑎𝑠𝑠</m:t>
                      </m:r>
                      <m:r>
                        <a:rPr lang="it-IT" sz="1400" i="1">
                          <a:latin typeface="Cambria Math" panose="02040503050406030204" pitchFamily="18" charset="0"/>
                        </a:rPr>
                        <m:t> </m:t>
                      </m:r>
                      <m:r>
                        <a:rPr lang="it-IT" sz="1400" i="1">
                          <a:latin typeface="Cambria Math" panose="02040503050406030204" pitchFamily="18" charset="0"/>
                        </a:rPr>
                        <m:t>𝐹𝑙𝑜𝑤</m:t>
                      </m:r>
                      <m:r>
                        <a:rPr lang="it-IT" sz="1400" i="1">
                          <a:latin typeface="Cambria Math" panose="02040503050406030204" pitchFamily="18" charset="0"/>
                        </a:rPr>
                        <m:t> </m:t>
                      </m:r>
                      <m:r>
                        <a:rPr lang="it-IT" sz="1400" i="1">
                          <a:latin typeface="Cambria Math" panose="02040503050406030204" pitchFamily="18" charset="0"/>
                        </a:rPr>
                        <m:t>𝑅𝑎𝑡𝑒</m:t>
                      </m:r>
                      <m:r>
                        <a:rPr lang="it-IT" sz="1400" i="1">
                          <a:latin typeface="Cambria Math" panose="02040503050406030204" pitchFamily="18" charset="0"/>
                        </a:rPr>
                        <m:t> </m:t>
                      </m:r>
                      <m:d>
                        <m:dPr>
                          <m:begChr m:val="["/>
                          <m:endChr m:val="]"/>
                          <m:ctrlPr>
                            <a:rPr lang="it-IT" sz="1400" i="1">
                              <a:latin typeface="Cambria Math" panose="02040503050406030204" pitchFamily="18" charset="0"/>
                            </a:rPr>
                          </m:ctrlPr>
                        </m:dPr>
                        <m:e>
                          <m:f>
                            <m:fPr>
                              <m:ctrlPr>
                                <a:rPr lang="it-IT" sz="1400" i="1">
                                  <a:latin typeface="Cambria Math" panose="02040503050406030204" pitchFamily="18" charset="0"/>
                                </a:rPr>
                              </m:ctrlPr>
                            </m:fPr>
                            <m:num>
                              <m:r>
                                <a:rPr lang="it-IT" sz="1400" i="1">
                                  <a:latin typeface="Cambria Math" panose="02040503050406030204" pitchFamily="18" charset="0"/>
                                </a:rPr>
                                <m:t>𝑘𝑔</m:t>
                              </m:r>
                              <m:rad>
                                <m:radPr>
                                  <m:degHide m:val="on"/>
                                  <m:ctrlPr>
                                    <a:rPr lang="it-IT" sz="1400" i="1">
                                      <a:latin typeface="Cambria Math" panose="02040503050406030204" pitchFamily="18" charset="0"/>
                                    </a:rPr>
                                  </m:ctrlPr>
                                </m:radPr>
                                <m:deg/>
                                <m:e>
                                  <m:f>
                                    <m:fPr>
                                      <m:ctrlPr>
                                        <a:rPr lang="it-IT" sz="1400" i="1">
                                          <a:latin typeface="Cambria Math" panose="02040503050406030204" pitchFamily="18" charset="0"/>
                                        </a:rPr>
                                      </m:ctrlPr>
                                    </m:fPr>
                                    <m:num>
                                      <m:r>
                                        <a:rPr lang="it-IT" sz="1400" i="1">
                                          <a:latin typeface="Cambria Math" panose="02040503050406030204" pitchFamily="18" charset="0"/>
                                        </a:rPr>
                                        <m:t>𝐽</m:t>
                                      </m:r>
                                    </m:num>
                                    <m:den>
                                      <m:r>
                                        <a:rPr lang="it-IT" sz="1400" i="1">
                                          <a:latin typeface="Cambria Math" panose="02040503050406030204" pitchFamily="18" charset="0"/>
                                        </a:rPr>
                                        <m:t>𝑘𝑔</m:t>
                                      </m:r>
                                    </m:den>
                                  </m:f>
                                </m:e>
                              </m:rad>
                            </m:num>
                            <m:den>
                              <m:r>
                                <a:rPr lang="it-IT" sz="1400" i="1">
                                  <a:latin typeface="Cambria Math" panose="02040503050406030204" pitchFamily="18" charset="0"/>
                                </a:rPr>
                                <m:t>𝑠</m:t>
                              </m:r>
                              <m:r>
                                <a:rPr lang="it-IT" sz="1400" i="1">
                                  <a:latin typeface="Cambria Math" panose="02040503050406030204" pitchFamily="18" charset="0"/>
                                </a:rPr>
                                <m:t> </m:t>
                              </m:r>
                              <m:r>
                                <a:rPr lang="it-IT" sz="1400" i="1">
                                  <a:latin typeface="Cambria Math" panose="02040503050406030204" pitchFamily="18" charset="0"/>
                                </a:rPr>
                                <m:t>𝑃𝑎</m:t>
                              </m:r>
                            </m:den>
                          </m:f>
                        </m:e>
                      </m:d>
                    </m:oMath>
                  </m:oMathPara>
                </a14:m>
                <a:endParaRPr lang="it-IT" sz="1400" dirty="0"/>
              </a:p>
              <a:p>
                <a:endParaRPr lang="it-IT" sz="1400" dirty="0"/>
              </a:p>
            </p:txBody>
          </p:sp>
        </mc:Choice>
        <mc:Fallback xmlns="">
          <p:sp>
            <p:nvSpPr>
              <p:cNvPr id="18" name="CasellaDiTesto 17">
                <a:extLst>
                  <a:ext uri="{FF2B5EF4-FFF2-40B4-BE49-F238E27FC236}">
                    <a16:creationId xmlns:a16="http://schemas.microsoft.com/office/drawing/2014/main" id="{F1BD504A-2CFB-4DE3-9972-A0EC1238DE95}"/>
                  </a:ext>
                </a:extLst>
              </p:cNvPr>
              <p:cNvSpPr txBox="1">
                <a:spLocks noRot="1" noChangeAspect="1" noMove="1" noResize="1" noEditPoints="1" noAdjustHandles="1" noChangeArrowheads="1" noChangeShapeType="1" noTextEdit="1"/>
              </p:cNvSpPr>
              <p:nvPr/>
            </p:nvSpPr>
            <p:spPr>
              <a:xfrm rot="16200000">
                <a:off x="-189581" y="3041024"/>
                <a:ext cx="2870099" cy="992516"/>
              </a:xfrm>
              <a:prstGeom prst="rect">
                <a:avLst/>
              </a:prstGeom>
              <a:blipFill>
                <a:blip r:embed="rId8"/>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177286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4396" y="1148942"/>
            <a:ext cx="7886700" cy="847830"/>
          </a:xfrm>
        </p:spPr>
        <p:txBody>
          <a:bodyPr>
            <a:normAutofit/>
          </a:bodyPr>
          <a:lstStyle/>
          <a:p>
            <a:pPr algn="ctr"/>
            <a:r>
              <a:rPr lang="it-IT" sz="4000" dirty="0" err="1">
                <a:solidFill>
                  <a:srgbClr val="FF0000"/>
                </a:solidFill>
              </a:rPr>
              <a:t>Conclusions</a:t>
            </a:r>
            <a:endParaRPr lang="it-IT" sz="4000" dirty="0">
              <a:solidFill>
                <a:srgbClr val="FF0000"/>
              </a:solidFill>
            </a:endParaRPr>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15</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sp>
        <p:nvSpPr>
          <p:cNvPr id="12" name="Titolo 1">
            <a:extLst>
              <a:ext uri="{FF2B5EF4-FFF2-40B4-BE49-F238E27FC236}">
                <a16:creationId xmlns:a16="http://schemas.microsoft.com/office/drawing/2014/main" id="{038B7387-C32A-4F70-AD7D-3B9C8481DA4D}"/>
              </a:ext>
            </a:extLst>
          </p:cNvPr>
          <p:cNvSpPr txBox="1">
            <a:spLocks/>
          </p:cNvSpPr>
          <p:nvPr/>
        </p:nvSpPr>
        <p:spPr>
          <a:xfrm>
            <a:off x="605654" y="2385392"/>
            <a:ext cx="7886700" cy="2827086"/>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it-IT" sz="2000" dirty="0">
                <a:latin typeface="+mn-lt"/>
              </a:rPr>
              <a:t>The SAS </a:t>
            </a:r>
            <a:r>
              <a:rPr lang="it-IT" sz="2000" dirty="0" err="1">
                <a:latin typeface="+mn-lt"/>
              </a:rPr>
              <a:t>circuits</a:t>
            </a:r>
            <a:r>
              <a:rPr lang="it-IT" sz="2000" dirty="0">
                <a:latin typeface="+mn-lt"/>
              </a:rPr>
              <a:t> </a:t>
            </a:r>
            <a:r>
              <a:rPr lang="it-IT" sz="2000" dirty="0" err="1">
                <a:latin typeface="+mn-lt"/>
              </a:rPr>
              <a:t>have</a:t>
            </a:r>
            <a:r>
              <a:rPr lang="it-IT" sz="2000" dirty="0">
                <a:latin typeface="+mn-lt"/>
              </a:rPr>
              <a:t> </a:t>
            </a:r>
            <a:r>
              <a:rPr lang="it-IT" sz="2000" dirty="0" err="1">
                <a:latin typeface="+mn-lt"/>
              </a:rPr>
              <a:t>been</a:t>
            </a:r>
            <a:r>
              <a:rPr lang="it-IT" sz="2000" dirty="0">
                <a:latin typeface="+mn-lt"/>
              </a:rPr>
              <a:t> </a:t>
            </a:r>
            <a:r>
              <a:rPr lang="it-IT" sz="2000" dirty="0" err="1">
                <a:latin typeface="+mn-lt"/>
              </a:rPr>
              <a:t>modelled</a:t>
            </a:r>
            <a:r>
              <a:rPr lang="it-IT" sz="2000" dirty="0">
                <a:latin typeface="+mn-lt"/>
              </a:rPr>
              <a:t> in a 0D </a:t>
            </a:r>
            <a:r>
              <a:rPr lang="it-IT" sz="2000" dirty="0" err="1">
                <a:latin typeface="+mn-lt"/>
              </a:rPr>
              <a:t>fluid</a:t>
            </a:r>
            <a:r>
              <a:rPr lang="it-IT" sz="2000" dirty="0">
                <a:latin typeface="+mn-lt"/>
              </a:rPr>
              <a:t> network via some </a:t>
            </a:r>
            <a:r>
              <a:rPr lang="it-IT" sz="2000" dirty="0" err="1">
                <a:latin typeface="+mn-lt"/>
              </a:rPr>
              <a:t>simplifications</a:t>
            </a:r>
            <a:endParaRPr lang="it-IT" sz="2000" dirty="0">
              <a:latin typeface="+mn-lt"/>
            </a:endParaRPr>
          </a:p>
          <a:p>
            <a:pPr marL="342900" indent="-342900">
              <a:buFont typeface="Arial" panose="020B0604020202020204" pitchFamily="34" charset="0"/>
              <a:buChar char="•"/>
            </a:pPr>
            <a:r>
              <a:rPr lang="it-IT" sz="2000" dirty="0" err="1">
                <a:latin typeface="+mn-lt"/>
              </a:rPr>
              <a:t>Many</a:t>
            </a:r>
            <a:r>
              <a:rPr lang="it-IT" sz="2000" dirty="0">
                <a:latin typeface="+mn-lt"/>
              </a:rPr>
              <a:t> </a:t>
            </a:r>
            <a:r>
              <a:rPr lang="it-IT" sz="2000" dirty="0" err="1">
                <a:latin typeface="+mn-lt"/>
              </a:rPr>
              <a:t>simulations</a:t>
            </a:r>
            <a:r>
              <a:rPr lang="it-IT" sz="2000" dirty="0">
                <a:latin typeface="+mn-lt"/>
              </a:rPr>
              <a:t> </a:t>
            </a:r>
            <a:r>
              <a:rPr lang="it-IT" sz="2000" dirty="0" err="1">
                <a:latin typeface="+mn-lt"/>
              </a:rPr>
              <a:t>have</a:t>
            </a:r>
            <a:r>
              <a:rPr lang="it-IT" sz="2000" dirty="0">
                <a:latin typeface="+mn-lt"/>
              </a:rPr>
              <a:t> </a:t>
            </a:r>
            <a:r>
              <a:rPr lang="it-IT" sz="2000" dirty="0" err="1">
                <a:latin typeface="+mn-lt"/>
              </a:rPr>
              <a:t>been</a:t>
            </a:r>
            <a:r>
              <a:rPr lang="it-IT" sz="2000" dirty="0">
                <a:latin typeface="+mn-lt"/>
              </a:rPr>
              <a:t> </a:t>
            </a:r>
            <a:r>
              <a:rPr lang="it-IT" sz="2000" dirty="0" err="1">
                <a:latin typeface="+mn-lt"/>
              </a:rPr>
              <a:t>carried</a:t>
            </a:r>
            <a:r>
              <a:rPr lang="it-IT" sz="2000" dirty="0">
                <a:latin typeface="+mn-lt"/>
              </a:rPr>
              <a:t> on </a:t>
            </a:r>
            <a:r>
              <a:rPr lang="it-IT" sz="2000" dirty="0" err="1">
                <a:latin typeface="+mn-lt"/>
              </a:rPr>
              <a:t>this</a:t>
            </a:r>
            <a:r>
              <a:rPr lang="it-IT" sz="2000" dirty="0">
                <a:latin typeface="+mn-lt"/>
              </a:rPr>
              <a:t> net, with </a:t>
            </a:r>
            <a:r>
              <a:rPr lang="it-IT" sz="2000" dirty="0" err="1">
                <a:latin typeface="+mn-lt"/>
              </a:rPr>
              <a:t>different</a:t>
            </a:r>
            <a:r>
              <a:rPr lang="it-IT" sz="2000" dirty="0">
                <a:latin typeface="+mn-lt"/>
              </a:rPr>
              <a:t> </a:t>
            </a:r>
            <a:r>
              <a:rPr lang="it-IT" sz="2000" dirty="0" err="1">
                <a:latin typeface="+mn-lt"/>
              </a:rPr>
              <a:t>boundary</a:t>
            </a:r>
            <a:r>
              <a:rPr lang="it-IT" sz="2000" dirty="0">
                <a:latin typeface="+mn-lt"/>
              </a:rPr>
              <a:t> </a:t>
            </a:r>
            <a:r>
              <a:rPr lang="it-IT" sz="2000" dirty="0" err="1">
                <a:latin typeface="+mn-lt"/>
              </a:rPr>
              <a:t>conditions</a:t>
            </a:r>
            <a:r>
              <a:rPr lang="it-IT" sz="2000" dirty="0">
                <a:latin typeface="+mn-lt"/>
              </a:rPr>
              <a:t>, to </a:t>
            </a:r>
            <a:r>
              <a:rPr lang="it-IT" sz="2000" dirty="0" err="1">
                <a:latin typeface="+mn-lt"/>
              </a:rPr>
              <a:t>obtain</a:t>
            </a:r>
            <a:r>
              <a:rPr lang="it-IT" sz="2000" dirty="0">
                <a:latin typeface="+mn-lt"/>
              </a:rPr>
              <a:t> the </a:t>
            </a:r>
            <a:r>
              <a:rPr lang="it-IT" sz="2000" dirty="0" err="1">
                <a:latin typeface="+mn-lt"/>
              </a:rPr>
              <a:t>values</a:t>
            </a:r>
            <a:r>
              <a:rPr lang="it-IT" sz="2000" dirty="0">
                <a:latin typeface="+mn-lt"/>
              </a:rPr>
              <a:t> of mass flow rate, pressure and temperature </a:t>
            </a:r>
            <a:r>
              <a:rPr lang="it-IT" sz="2000" dirty="0" err="1">
                <a:latin typeface="+mn-lt"/>
              </a:rPr>
              <a:t>along</a:t>
            </a:r>
            <a:r>
              <a:rPr lang="it-IT" sz="2000" dirty="0">
                <a:latin typeface="+mn-lt"/>
              </a:rPr>
              <a:t> the </a:t>
            </a:r>
            <a:r>
              <a:rPr lang="it-IT" sz="2000" dirty="0" err="1">
                <a:latin typeface="+mn-lt"/>
              </a:rPr>
              <a:t>circuit</a:t>
            </a:r>
            <a:endParaRPr lang="it-IT" sz="2000" dirty="0">
              <a:latin typeface="+mn-lt"/>
            </a:endParaRPr>
          </a:p>
          <a:p>
            <a:pPr marL="342900" indent="-342900">
              <a:buFont typeface="Arial" panose="020B0604020202020204" pitchFamily="34" charset="0"/>
              <a:buChar char="•"/>
            </a:pPr>
            <a:r>
              <a:rPr lang="it-IT" sz="2000" dirty="0">
                <a:latin typeface="+mn-lt"/>
              </a:rPr>
              <a:t>By the </a:t>
            </a:r>
            <a:r>
              <a:rPr lang="it-IT" sz="2000" dirty="0" err="1">
                <a:latin typeface="+mn-lt"/>
              </a:rPr>
              <a:t>similarity</a:t>
            </a:r>
            <a:r>
              <a:rPr lang="it-IT" sz="2000" dirty="0">
                <a:latin typeface="+mn-lt"/>
              </a:rPr>
              <a:t> </a:t>
            </a:r>
            <a:r>
              <a:rPr lang="it-IT" sz="2000" dirty="0" err="1">
                <a:latin typeface="+mn-lt"/>
              </a:rPr>
              <a:t>theory</a:t>
            </a:r>
            <a:r>
              <a:rPr lang="it-IT" sz="2000" dirty="0">
                <a:latin typeface="+mn-lt"/>
              </a:rPr>
              <a:t> the </a:t>
            </a:r>
            <a:r>
              <a:rPr lang="it-IT" sz="2000" dirty="0" err="1">
                <a:latin typeface="+mn-lt"/>
              </a:rPr>
              <a:t>behaviour</a:t>
            </a:r>
            <a:r>
              <a:rPr lang="it-IT" sz="2000" dirty="0">
                <a:latin typeface="+mn-lt"/>
              </a:rPr>
              <a:t> of the </a:t>
            </a:r>
            <a:r>
              <a:rPr lang="it-IT" sz="2000" dirty="0" err="1">
                <a:latin typeface="+mn-lt"/>
              </a:rPr>
              <a:t>circuit</a:t>
            </a:r>
            <a:r>
              <a:rPr lang="it-IT" sz="2000" dirty="0">
                <a:latin typeface="+mn-lt"/>
              </a:rPr>
              <a:t> in </a:t>
            </a:r>
            <a:r>
              <a:rPr lang="it-IT" sz="2000" dirty="0" err="1">
                <a:latin typeface="+mn-lt"/>
              </a:rPr>
              <a:t>every</a:t>
            </a:r>
            <a:r>
              <a:rPr lang="it-IT" sz="2000" dirty="0">
                <a:latin typeface="+mn-lt"/>
              </a:rPr>
              <a:t> </a:t>
            </a:r>
            <a:r>
              <a:rPr lang="it-IT" sz="2000" dirty="0" err="1">
                <a:latin typeface="+mn-lt"/>
              </a:rPr>
              <a:t>reasonable</a:t>
            </a:r>
            <a:r>
              <a:rPr lang="it-IT" sz="2000" dirty="0">
                <a:latin typeface="+mn-lt"/>
              </a:rPr>
              <a:t> </a:t>
            </a:r>
            <a:r>
              <a:rPr lang="it-IT" sz="2000" dirty="0" err="1">
                <a:latin typeface="+mn-lt"/>
              </a:rPr>
              <a:t>working</a:t>
            </a:r>
            <a:r>
              <a:rPr lang="it-IT" sz="2000" dirty="0">
                <a:latin typeface="+mn-lt"/>
              </a:rPr>
              <a:t> </a:t>
            </a:r>
            <a:r>
              <a:rPr lang="it-IT" sz="2000" dirty="0" err="1">
                <a:latin typeface="+mn-lt"/>
              </a:rPr>
              <a:t>conditions</a:t>
            </a:r>
            <a:r>
              <a:rPr lang="it-IT" sz="2000" dirty="0">
                <a:latin typeface="+mn-lt"/>
              </a:rPr>
              <a:t> </a:t>
            </a:r>
            <a:r>
              <a:rPr lang="it-IT" sz="2000" dirty="0" err="1">
                <a:latin typeface="+mn-lt"/>
              </a:rPr>
              <a:t>has</a:t>
            </a:r>
            <a:r>
              <a:rPr lang="it-IT" sz="2000" dirty="0">
                <a:latin typeface="+mn-lt"/>
              </a:rPr>
              <a:t> </a:t>
            </a:r>
            <a:r>
              <a:rPr lang="it-IT" sz="2000" dirty="0" err="1">
                <a:latin typeface="+mn-lt"/>
              </a:rPr>
              <a:t>been</a:t>
            </a:r>
            <a:r>
              <a:rPr lang="it-IT" sz="2000" dirty="0">
                <a:latin typeface="+mn-lt"/>
              </a:rPr>
              <a:t> </a:t>
            </a:r>
            <a:r>
              <a:rPr lang="it-IT" sz="2000" dirty="0" err="1">
                <a:latin typeface="+mn-lt"/>
              </a:rPr>
              <a:t>evaluated</a:t>
            </a:r>
            <a:r>
              <a:rPr lang="it-IT" sz="2000" dirty="0">
                <a:latin typeface="+mn-lt"/>
              </a:rPr>
              <a:t> from the </a:t>
            </a:r>
            <a:r>
              <a:rPr lang="it-IT" sz="2000" dirty="0" err="1">
                <a:latin typeface="+mn-lt"/>
              </a:rPr>
              <a:t>starting</a:t>
            </a:r>
            <a:r>
              <a:rPr lang="it-IT" sz="2000" dirty="0">
                <a:latin typeface="+mn-lt"/>
              </a:rPr>
              <a:t> </a:t>
            </a:r>
            <a:r>
              <a:rPr lang="it-IT" sz="2000" dirty="0" err="1">
                <a:latin typeface="+mn-lt"/>
              </a:rPr>
              <a:t>simulation</a:t>
            </a:r>
            <a:r>
              <a:rPr lang="it-IT" sz="2000" dirty="0">
                <a:latin typeface="+mn-lt"/>
              </a:rPr>
              <a:t> </a:t>
            </a:r>
            <a:r>
              <a:rPr lang="it-IT" sz="2000" dirty="0" err="1">
                <a:latin typeface="+mn-lt"/>
              </a:rPr>
              <a:t>runs</a:t>
            </a:r>
            <a:endParaRPr lang="it-IT" sz="2000" dirty="0">
              <a:latin typeface="+mn-lt"/>
            </a:endParaRPr>
          </a:p>
          <a:p>
            <a:pPr marL="342900" indent="-342900">
              <a:buFont typeface="Arial" panose="020B0604020202020204" pitchFamily="34" charset="0"/>
              <a:buChar char="•"/>
            </a:pPr>
            <a:r>
              <a:rPr lang="it-IT" sz="2000" dirty="0">
                <a:latin typeface="+mn-lt"/>
              </a:rPr>
              <a:t>The system </a:t>
            </a:r>
            <a:r>
              <a:rPr lang="it-IT" sz="2000" dirty="0" err="1">
                <a:latin typeface="+mn-lt"/>
              </a:rPr>
              <a:t>designed</a:t>
            </a:r>
            <a:r>
              <a:rPr lang="it-IT" sz="2000" dirty="0">
                <a:latin typeface="+mn-lt"/>
              </a:rPr>
              <a:t> </a:t>
            </a:r>
            <a:r>
              <a:rPr lang="it-IT" sz="2000" dirty="0" err="1">
                <a:latin typeface="+mn-lt"/>
              </a:rPr>
              <a:t>is</a:t>
            </a:r>
            <a:r>
              <a:rPr lang="it-IT" sz="2000" dirty="0">
                <a:latin typeface="+mn-lt"/>
              </a:rPr>
              <a:t> fast, light and </a:t>
            </a:r>
            <a:r>
              <a:rPr lang="it-IT" sz="2000" dirty="0" err="1">
                <a:latin typeface="+mn-lt"/>
              </a:rPr>
              <a:t>integrated</a:t>
            </a:r>
            <a:r>
              <a:rPr lang="it-IT" sz="2000" dirty="0">
                <a:latin typeface="+mn-lt"/>
              </a:rPr>
              <a:t> in the Gas Turbine </a:t>
            </a:r>
            <a:r>
              <a:rPr lang="it-IT" sz="2000" dirty="0" err="1">
                <a:latin typeface="+mn-lt"/>
              </a:rPr>
              <a:t>engine</a:t>
            </a:r>
            <a:r>
              <a:rPr lang="it-IT" sz="2000" dirty="0">
                <a:latin typeface="+mn-lt"/>
              </a:rPr>
              <a:t> model</a:t>
            </a:r>
          </a:p>
          <a:p>
            <a:pPr marL="342900" indent="-342900">
              <a:buFont typeface="Arial" panose="020B0604020202020204" pitchFamily="34" charset="0"/>
              <a:buChar char="•"/>
            </a:pPr>
            <a:endParaRPr lang="it-IT" sz="2000" dirty="0">
              <a:latin typeface="+mn-lt"/>
            </a:endParaRPr>
          </a:p>
        </p:txBody>
      </p:sp>
    </p:spTree>
    <p:extLst>
      <p:ext uri="{BB962C8B-B14F-4D97-AF65-F5344CB8AC3E}">
        <p14:creationId xmlns:p14="http://schemas.microsoft.com/office/powerpoint/2010/main" val="21772865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4396" y="1537561"/>
            <a:ext cx="7886700" cy="3682327"/>
          </a:xfrm>
        </p:spPr>
        <p:txBody>
          <a:bodyPr>
            <a:normAutofit/>
          </a:bodyPr>
          <a:lstStyle/>
          <a:p>
            <a:pPr algn="ctr"/>
            <a:r>
              <a:rPr lang="it-IT" sz="6000" dirty="0" err="1"/>
              <a:t>Thank</a:t>
            </a:r>
            <a:r>
              <a:rPr lang="it-IT" sz="6000" dirty="0"/>
              <a:t> </a:t>
            </a:r>
            <a:r>
              <a:rPr lang="it-IT" sz="6000" dirty="0" err="1"/>
              <a:t>you</a:t>
            </a:r>
            <a:r>
              <a:rPr lang="it-IT" sz="6000"/>
              <a:t> for             your</a:t>
            </a:r>
            <a:r>
              <a:rPr lang="it-IT" sz="6000" dirty="0"/>
              <a:t> </a:t>
            </a:r>
            <a:r>
              <a:rPr lang="it-IT" sz="6000" dirty="0" err="1"/>
              <a:t>attention</a:t>
            </a:r>
            <a:endParaRPr lang="it-IT" sz="6000" dirty="0"/>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16</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spTree>
    <p:extLst>
      <p:ext uri="{BB962C8B-B14F-4D97-AF65-F5344CB8AC3E}">
        <p14:creationId xmlns:p14="http://schemas.microsoft.com/office/powerpoint/2010/main" val="1341826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dirty="0"/>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dirty="0"/>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dirty="0"/>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dirty="0"/>
          </a:p>
        </p:txBody>
      </p:sp>
      <p:sp>
        <p:nvSpPr>
          <p:cNvPr id="2" name="Titolo 1"/>
          <p:cNvSpPr>
            <a:spLocks noGrp="1"/>
          </p:cNvSpPr>
          <p:nvPr>
            <p:ph type="title"/>
          </p:nvPr>
        </p:nvSpPr>
        <p:spPr>
          <a:xfrm>
            <a:off x="628650" y="1160243"/>
            <a:ext cx="7886700" cy="559356"/>
          </a:xfrm>
        </p:spPr>
        <p:txBody>
          <a:bodyPr>
            <a:normAutofit fontScale="90000"/>
          </a:bodyPr>
          <a:lstStyle/>
          <a:p>
            <a:pPr algn="ctr"/>
            <a:r>
              <a:rPr lang="en-US" dirty="0">
                <a:solidFill>
                  <a:srgbClr val="FF0000"/>
                </a:solidFill>
              </a:rPr>
              <a:t>Secondary</a:t>
            </a:r>
            <a:r>
              <a:rPr lang="it-IT" dirty="0">
                <a:solidFill>
                  <a:srgbClr val="FF0000"/>
                </a:solidFill>
              </a:rPr>
              <a:t> Air System</a:t>
            </a:r>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2</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558" y="3514105"/>
            <a:ext cx="8659500" cy="264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2488019" y="4783682"/>
            <a:ext cx="616688" cy="400110"/>
          </a:xfrm>
          <a:prstGeom prst="rect">
            <a:avLst/>
          </a:prstGeom>
          <a:solidFill>
            <a:schemeClr val="bg1"/>
          </a:solidFill>
          <a:ln>
            <a:solidFill>
              <a:schemeClr val="tx1"/>
            </a:solidFill>
          </a:ln>
        </p:spPr>
        <p:txBody>
          <a:bodyPr wrap="square" rtlCol="0">
            <a:spAutoFit/>
          </a:bodyPr>
          <a:lstStyle/>
          <a:p>
            <a:r>
              <a:rPr lang="it-IT" sz="2000" dirty="0"/>
              <a:t>EC1</a:t>
            </a:r>
          </a:p>
        </p:txBody>
      </p:sp>
      <p:sp>
        <p:nvSpPr>
          <p:cNvPr id="16" name="CasellaDiTesto 15"/>
          <p:cNvSpPr txBox="1"/>
          <p:nvPr/>
        </p:nvSpPr>
        <p:spPr>
          <a:xfrm>
            <a:off x="3448493" y="4775624"/>
            <a:ext cx="616688" cy="400110"/>
          </a:xfrm>
          <a:prstGeom prst="rect">
            <a:avLst/>
          </a:prstGeom>
          <a:solidFill>
            <a:schemeClr val="bg1"/>
          </a:solidFill>
          <a:ln>
            <a:solidFill>
              <a:schemeClr val="tx1"/>
            </a:solidFill>
          </a:ln>
        </p:spPr>
        <p:txBody>
          <a:bodyPr wrap="square" rtlCol="0">
            <a:spAutoFit/>
          </a:bodyPr>
          <a:lstStyle/>
          <a:p>
            <a:r>
              <a:rPr lang="it-IT" sz="2000" dirty="0"/>
              <a:t>EC2</a:t>
            </a:r>
          </a:p>
        </p:txBody>
      </p:sp>
      <p:sp>
        <p:nvSpPr>
          <p:cNvPr id="17" name="CasellaDiTesto 16"/>
          <p:cNvSpPr txBox="1"/>
          <p:nvPr/>
        </p:nvSpPr>
        <p:spPr>
          <a:xfrm>
            <a:off x="4006176" y="4300702"/>
            <a:ext cx="616688" cy="400110"/>
          </a:xfrm>
          <a:prstGeom prst="rect">
            <a:avLst/>
          </a:prstGeom>
          <a:solidFill>
            <a:schemeClr val="bg1"/>
          </a:solidFill>
          <a:ln>
            <a:solidFill>
              <a:schemeClr val="tx1"/>
            </a:solidFill>
          </a:ln>
        </p:spPr>
        <p:txBody>
          <a:bodyPr wrap="square" rtlCol="0">
            <a:spAutoFit/>
          </a:bodyPr>
          <a:lstStyle/>
          <a:p>
            <a:r>
              <a:rPr lang="it-IT" sz="2000" dirty="0"/>
              <a:t>EC3</a:t>
            </a:r>
          </a:p>
        </p:txBody>
      </p:sp>
      <p:sp>
        <p:nvSpPr>
          <p:cNvPr id="18" name="CasellaDiTesto 17"/>
          <p:cNvSpPr txBox="1"/>
          <p:nvPr/>
        </p:nvSpPr>
        <p:spPr>
          <a:xfrm>
            <a:off x="5150704" y="4438414"/>
            <a:ext cx="616688" cy="400110"/>
          </a:xfrm>
          <a:prstGeom prst="rect">
            <a:avLst/>
          </a:prstGeom>
          <a:solidFill>
            <a:schemeClr val="bg1"/>
          </a:solidFill>
          <a:ln>
            <a:solidFill>
              <a:schemeClr val="tx1"/>
            </a:solidFill>
          </a:ln>
        </p:spPr>
        <p:txBody>
          <a:bodyPr wrap="square" rtlCol="0">
            <a:spAutoFit/>
          </a:bodyPr>
          <a:lstStyle/>
          <a:p>
            <a:r>
              <a:rPr lang="it-IT" sz="2000" dirty="0"/>
              <a:t>EC4</a:t>
            </a:r>
          </a:p>
        </p:txBody>
      </p:sp>
      <p:sp>
        <p:nvSpPr>
          <p:cNvPr id="19" name="CasellaDiTesto 18"/>
          <p:cNvSpPr txBox="1"/>
          <p:nvPr/>
        </p:nvSpPr>
        <p:spPr>
          <a:xfrm>
            <a:off x="5957603" y="4435616"/>
            <a:ext cx="578999" cy="400110"/>
          </a:xfrm>
          <a:prstGeom prst="rect">
            <a:avLst/>
          </a:prstGeom>
          <a:solidFill>
            <a:schemeClr val="bg1"/>
          </a:solidFill>
          <a:ln>
            <a:solidFill>
              <a:schemeClr val="tx1"/>
            </a:solidFill>
          </a:ln>
        </p:spPr>
        <p:txBody>
          <a:bodyPr wrap="square" rtlCol="0">
            <a:spAutoFit/>
          </a:bodyPr>
          <a:lstStyle/>
          <a:p>
            <a:r>
              <a:rPr lang="it-IT" sz="2000" dirty="0"/>
              <a:t>EC3</a:t>
            </a:r>
          </a:p>
        </p:txBody>
      </p:sp>
      <p:sp>
        <p:nvSpPr>
          <p:cNvPr id="20" name="CasellaDiTesto 19"/>
          <p:cNvSpPr txBox="1"/>
          <p:nvPr/>
        </p:nvSpPr>
        <p:spPr>
          <a:xfrm>
            <a:off x="6677515" y="4428298"/>
            <a:ext cx="605787" cy="400110"/>
          </a:xfrm>
          <a:prstGeom prst="rect">
            <a:avLst/>
          </a:prstGeom>
          <a:solidFill>
            <a:schemeClr val="bg1"/>
          </a:solidFill>
          <a:ln>
            <a:solidFill>
              <a:schemeClr val="tx1"/>
            </a:solidFill>
          </a:ln>
        </p:spPr>
        <p:txBody>
          <a:bodyPr wrap="square" rtlCol="0">
            <a:spAutoFit/>
          </a:bodyPr>
          <a:lstStyle/>
          <a:p>
            <a:r>
              <a:rPr lang="it-IT" sz="2000" dirty="0"/>
              <a:t>EC2</a:t>
            </a:r>
          </a:p>
        </p:txBody>
      </p:sp>
      <p:sp>
        <p:nvSpPr>
          <p:cNvPr id="21" name="CasellaDiTesto 20"/>
          <p:cNvSpPr txBox="1"/>
          <p:nvPr/>
        </p:nvSpPr>
        <p:spPr>
          <a:xfrm>
            <a:off x="7435970" y="4425983"/>
            <a:ext cx="616688" cy="400110"/>
          </a:xfrm>
          <a:prstGeom prst="rect">
            <a:avLst/>
          </a:prstGeom>
          <a:solidFill>
            <a:schemeClr val="bg1"/>
          </a:solidFill>
          <a:ln>
            <a:solidFill>
              <a:schemeClr val="tx1"/>
            </a:solidFill>
          </a:ln>
        </p:spPr>
        <p:txBody>
          <a:bodyPr wrap="square" rtlCol="0">
            <a:spAutoFit/>
          </a:bodyPr>
          <a:lstStyle/>
          <a:p>
            <a:r>
              <a:rPr lang="it-IT" sz="2000" dirty="0"/>
              <a:t>EC1</a:t>
            </a:r>
          </a:p>
        </p:txBody>
      </p:sp>
      <p:sp>
        <p:nvSpPr>
          <p:cNvPr id="23" name="CasellaDiTesto 22"/>
          <p:cNvSpPr txBox="1"/>
          <p:nvPr/>
        </p:nvSpPr>
        <p:spPr>
          <a:xfrm>
            <a:off x="4198742" y="5648017"/>
            <a:ext cx="511415" cy="400110"/>
          </a:xfrm>
          <a:prstGeom prst="rect">
            <a:avLst/>
          </a:prstGeom>
          <a:solidFill>
            <a:schemeClr val="bg1"/>
          </a:solidFill>
          <a:ln>
            <a:solidFill>
              <a:schemeClr val="tx1"/>
            </a:solidFill>
          </a:ln>
        </p:spPr>
        <p:txBody>
          <a:bodyPr wrap="square" rtlCol="0">
            <a:spAutoFit/>
          </a:bodyPr>
          <a:lstStyle/>
          <a:p>
            <a:r>
              <a:rPr lang="it-IT" sz="2000" dirty="0"/>
              <a:t>IC2</a:t>
            </a:r>
          </a:p>
        </p:txBody>
      </p:sp>
      <p:sp>
        <p:nvSpPr>
          <p:cNvPr id="24" name="CasellaDiTesto 23"/>
          <p:cNvSpPr txBox="1"/>
          <p:nvPr/>
        </p:nvSpPr>
        <p:spPr>
          <a:xfrm>
            <a:off x="5685702" y="5604190"/>
            <a:ext cx="543802" cy="400110"/>
          </a:xfrm>
          <a:prstGeom prst="rect">
            <a:avLst/>
          </a:prstGeom>
          <a:solidFill>
            <a:schemeClr val="bg1"/>
          </a:solidFill>
          <a:ln>
            <a:solidFill>
              <a:schemeClr val="tx1"/>
            </a:solidFill>
          </a:ln>
        </p:spPr>
        <p:txBody>
          <a:bodyPr wrap="square" rtlCol="0">
            <a:spAutoFit/>
          </a:bodyPr>
          <a:lstStyle/>
          <a:p>
            <a:r>
              <a:rPr lang="it-IT" sz="2000" dirty="0"/>
              <a:t>IC3</a:t>
            </a:r>
          </a:p>
        </p:txBody>
      </p:sp>
      <p:sp>
        <p:nvSpPr>
          <p:cNvPr id="28" name="CasellaDiTesto 27"/>
          <p:cNvSpPr txBox="1"/>
          <p:nvPr/>
        </p:nvSpPr>
        <p:spPr>
          <a:xfrm>
            <a:off x="3389488" y="5708073"/>
            <a:ext cx="517451" cy="400110"/>
          </a:xfrm>
          <a:prstGeom prst="rect">
            <a:avLst/>
          </a:prstGeom>
          <a:solidFill>
            <a:schemeClr val="bg1"/>
          </a:solidFill>
          <a:ln>
            <a:solidFill>
              <a:schemeClr val="tx1"/>
            </a:solidFill>
          </a:ln>
        </p:spPr>
        <p:txBody>
          <a:bodyPr wrap="square" rtlCol="0">
            <a:spAutoFit/>
          </a:bodyPr>
          <a:lstStyle/>
          <a:p>
            <a:r>
              <a:rPr lang="it-IT" sz="2000" dirty="0"/>
              <a:t>IC1</a:t>
            </a:r>
          </a:p>
        </p:txBody>
      </p:sp>
      <p:sp>
        <p:nvSpPr>
          <p:cNvPr id="7" name="CasellaDiTesto 6"/>
          <p:cNvSpPr txBox="1"/>
          <p:nvPr/>
        </p:nvSpPr>
        <p:spPr>
          <a:xfrm>
            <a:off x="307558" y="2064098"/>
            <a:ext cx="8659500"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a:t>Under the name of </a:t>
            </a:r>
            <a:r>
              <a:rPr lang="en-US" sz="2000" i="1" dirty="0"/>
              <a:t>Secondary</a:t>
            </a:r>
            <a:r>
              <a:rPr lang="it-IT" sz="2000" i="1" dirty="0"/>
              <a:t> </a:t>
            </a:r>
            <a:r>
              <a:rPr lang="en-US" sz="2000" i="1" dirty="0"/>
              <a:t>Air System </a:t>
            </a:r>
            <a:r>
              <a:rPr lang="en-US" sz="2000" dirty="0"/>
              <a:t>goes all those flows that do not actively take part in producing useful work</a:t>
            </a:r>
          </a:p>
          <a:p>
            <a:pPr marL="285750" indent="-285750">
              <a:buFont typeface="Arial" panose="020B0604020202020204" pitchFamily="34" charset="0"/>
              <a:buChar char="•"/>
            </a:pPr>
            <a:r>
              <a:rPr lang="en-US" sz="2000" dirty="0"/>
              <a:t>These air flow rates are used to perform different tasks such as the cooling of turbine and combustion chamber elements, sealing, clearance controls.</a:t>
            </a:r>
          </a:p>
        </p:txBody>
      </p:sp>
    </p:spTree>
    <p:extLst>
      <p:ext uri="{BB962C8B-B14F-4D97-AF65-F5344CB8AC3E}">
        <p14:creationId xmlns:p14="http://schemas.microsoft.com/office/powerpoint/2010/main" val="2177286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dirty="0"/>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dirty="0"/>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dirty="0"/>
          </a:p>
        </p:txBody>
      </p:sp>
      <p:sp>
        <p:nvSpPr>
          <p:cNvPr id="34" name="Shape 151"/>
          <p:cNvSpPr/>
          <p:nvPr/>
        </p:nvSpPr>
        <p:spPr>
          <a:xfrm>
            <a:off x="-59766" y="-24296"/>
            <a:ext cx="9346641"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dirty="0"/>
          </a:p>
        </p:txBody>
      </p:sp>
      <p:sp>
        <p:nvSpPr>
          <p:cNvPr id="2" name="Titolo 1"/>
          <p:cNvSpPr>
            <a:spLocks noGrp="1"/>
          </p:cNvSpPr>
          <p:nvPr>
            <p:ph type="title"/>
          </p:nvPr>
        </p:nvSpPr>
        <p:spPr>
          <a:xfrm>
            <a:off x="628650" y="1251812"/>
            <a:ext cx="7886700" cy="559356"/>
          </a:xfrm>
        </p:spPr>
        <p:txBody>
          <a:bodyPr>
            <a:noAutofit/>
          </a:bodyPr>
          <a:lstStyle/>
          <a:p>
            <a:pPr algn="ctr"/>
            <a:r>
              <a:rPr lang="it-IT" sz="4600" dirty="0" err="1">
                <a:solidFill>
                  <a:srgbClr val="FF0000"/>
                </a:solidFill>
              </a:rPr>
              <a:t>Similarity</a:t>
            </a:r>
            <a:r>
              <a:rPr lang="it-IT" sz="4600" dirty="0">
                <a:solidFill>
                  <a:srgbClr val="FF0000"/>
                </a:solidFill>
              </a:rPr>
              <a:t> </a:t>
            </a:r>
            <a:r>
              <a:rPr lang="it-IT" sz="4600" dirty="0" err="1">
                <a:solidFill>
                  <a:srgbClr val="FF0000"/>
                </a:solidFill>
              </a:rPr>
              <a:t>Theory</a:t>
            </a:r>
            <a:endParaRPr lang="it-IT" sz="4600" dirty="0">
              <a:solidFill>
                <a:srgbClr val="FF0000"/>
              </a:solidFill>
            </a:endParaRPr>
          </a:p>
        </p:txBody>
      </p:sp>
      <p:sp>
        <p:nvSpPr>
          <p:cNvPr id="3" name="Segnaposto contenuto 2"/>
          <p:cNvSpPr>
            <a:spLocks noGrp="1"/>
          </p:cNvSpPr>
          <p:nvPr>
            <p:ph idx="1"/>
          </p:nvPr>
        </p:nvSpPr>
        <p:spPr>
          <a:xfrm>
            <a:off x="605654" y="2973535"/>
            <a:ext cx="7886700" cy="2832481"/>
          </a:xfrm>
        </p:spPr>
        <p:txBody>
          <a:bodyPr>
            <a:normAutofit/>
          </a:bodyPr>
          <a:lstStyle/>
          <a:p>
            <a:r>
              <a:rPr lang="it-IT" sz="2000" dirty="0" err="1"/>
              <a:t>permits</a:t>
            </a:r>
            <a:r>
              <a:rPr lang="it-IT" sz="2000" dirty="0"/>
              <a:t> to reduce the </a:t>
            </a:r>
            <a:r>
              <a:rPr lang="it-IT" sz="2000" dirty="0" err="1"/>
              <a:t>number</a:t>
            </a:r>
            <a:r>
              <a:rPr lang="it-IT" sz="2000" dirty="0"/>
              <a:t> of </a:t>
            </a:r>
            <a:r>
              <a:rPr lang="it-IT" sz="2000" dirty="0" err="1"/>
              <a:t>parameters</a:t>
            </a:r>
            <a:r>
              <a:rPr lang="it-IT" sz="2000" dirty="0"/>
              <a:t> </a:t>
            </a:r>
            <a:r>
              <a:rPr lang="it-IT" sz="2000" dirty="0" err="1"/>
              <a:t>that</a:t>
            </a:r>
            <a:r>
              <a:rPr lang="it-IT" sz="2000" dirty="0"/>
              <a:t> control the </a:t>
            </a:r>
            <a:r>
              <a:rPr lang="it-IT" sz="2000" dirty="0" err="1"/>
              <a:t>problem</a:t>
            </a:r>
            <a:endParaRPr lang="it-IT" sz="2000" dirty="0"/>
          </a:p>
          <a:p>
            <a:r>
              <a:rPr lang="it-IT" sz="2000" dirty="0" err="1"/>
              <a:t>characterize</a:t>
            </a:r>
            <a:r>
              <a:rPr lang="it-IT" sz="2000" dirty="0"/>
              <a:t> the </a:t>
            </a:r>
            <a:r>
              <a:rPr lang="it-IT" sz="2000" dirty="0" err="1"/>
              <a:t>dependence</a:t>
            </a:r>
            <a:r>
              <a:rPr lang="it-IT" sz="2000" dirty="0"/>
              <a:t> of the system on </a:t>
            </a:r>
            <a:r>
              <a:rPr lang="it-IT" sz="2000" dirty="0" err="1"/>
              <a:t>particular</a:t>
            </a:r>
            <a:r>
              <a:rPr lang="it-IT" sz="2000" dirty="0"/>
              <a:t> </a:t>
            </a:r>
            <a:r>
              <a:rPr lang="it-IT" sz="2000" dirty="0" err="1"/>
              <a:t>combinations</a:t>
            </a:r>
            <a:r>
              <a:rPr lang="it-IT" sz="2000" dirty="0"/>
              <a:t> of the </a:t>
            </a:r>
            <a:r>
              <a:rPr lang="it-IT" sz="2000" dirty="0" err="1"/>
              <a:t>original</a:t>
            </a:r>
            <a:r>
              <a:rPr lang="it-IT" sz="2000" dirty="0"/>
              <a:t> </a:t>
            </a:r>
            <a:r>
              <a:rPr lang="it-IT" sz="2000" dirty="0" err="1"/>
              <a:t>dimensional</a:t>
            </a:r>
            <a:r>
              <a:rPr lang="it-IT" sz="2000" dirty="0"/>
              <a:t> </a:t>
            </a:r>
            <a:r>
              <a:rPr lang="it-IT" sz="2000" dirty="0" err="1"/>
              <a:t>parameters</a:t>
            </a:r>
            <a:endParaRPr lang="it-IT" sz="2000" dirty="0"/>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3</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sp>
        <p:nvSpPr>
          <p:cNvPr id="4" name="CasellaDiTesto 3"/>
          <p:cNvSpPr txBox="1"/>
          <p:nvPr/>
        </p:nvSpPr>
        <p:spPr>
          <a:xfrm>
            <a:off x="617152" y="4486373"/>
            <a:ext cx="7909696" cy="1446550"/>
          </a:xfrm>
          <a:prstGeom prst="rect">
            <a:avLst/>
          </a:prstGeom>
          <a:noFill/>
        </p:spPr>
        <p:txBody>
          <a:bodyPr wrap="square" rtlCol="0">
            <a:spAutoFit/>
          </a:bodyPr>
          <a:lstStyle/>
          <a:p>
            <a:r>
              <a:rPr lang="en-US" sz="2200" dirty="0"/>
              <a:t>For the same value of the reduced parameters, similarity rules and the solution of a geometrically similar problem can be rescaled from a known solution</a:t>
            </a:r>
          </a:p>
          <a:p>
            <a:endParaRPr lang="en-US" sz="2200" dirty="0"/>
          </a:p>
        </p:txBody>
      </p:sp>
      <p:sp>
        <p:nvSpPr>
          <p:cNvPr id="5" name="CasellaDiTesto 4"/>
          <p:cNvSpPr txBox="1"/>
          <p:nvPr/>
        </p:nvSpPr>
        <p:spPr>
          <a:xfrm>
            <a:off x="594156" y="2251183"/>
            <a:ext cx="7909696" cy="769441"/>
          </a:xfrm>
          <a:prstGeom prst="rect">
            <a:avLst/>
          </a:prstGeom>
          <a:noFill/>
        </p:spPr>
        <p:txBody>
          <a:bodyPr wrap="square" rtlCol="0">
            <a:spAutoFit/>
          </a:bodyPr>
          <a:lstStyle/>
          <a:p>
            <a:pPr algn="ctr"/>
            <a:r>
              <a:rPr lang="en-US" sz="2200" dirty="0"/>
              <a:t>Given two circuits geometrically similar, the similarity theory: </a:t>
            </a:r>
          </a:p>
          <a:p>
            <a:endParaRPr lang="en-US" sz="2200" dirty="0"/>
          </a:p>
        </p:txBody>
      </p:sp>
    </p:spTree>
    <p:extLst>
      <p:ext uri="{BB962C8B-B14F-4D97-AF65-F5344CB8AC3E}">
        <p14:creationId xmlns:p14="http://schemas.microsoft.com/office/powerpoint/2010/main" val="2177286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8650" y="1251812"/>
            <a:ext cx="7886700" cy="559356"/>
          </a:xfrm>
        </p:spPr>
        <p:txBody>
          <a:bodyPr>
            <a:normAutofit fontScale="90000"/>
          </a:bodyPr>
          <a:lstStyle/>
          <a:p>
            <a:pPr algn="ctr"/>
            <a:r>
              <a:rPr lang="en-US" dirty="0">
                <a:solidFill>
                  <a:srgbClr val="FF0000"/>
                </a:solidFill>
              </a:rPr>
              <a:t>The Characteristic Curve</a:t>
            </a:r>
          </a:p>
        </p:txBody>
      </p:sp>
      <p:sp>
        <p:nvSpPr>
          <p:cNvPr id="3" name="Segnaposto contenuto 2"/>
          <p:cNvSpPr>
            <a:spLocks noGrp="1"/>
          </p:cNvSpPr>
          <p:nvPr>
            <p:ph idx="1"/>
          </p:nvPr>
        </p:nvSpPr>
        <p:spPr>
          <a:xfrm>
            <a:off x="488151" y="1792545"/>
            <a:ext cx="7886700" cy="1887180"/>
          </a:xfrm>
        </p:spPr>
        <p:txBody>
          <a:bodyPr>
            <a:normAutofit/>
          </a:bodyPr>
          <a:lstStyle/>
          <a:p>
            <a:r>
              <a:rPr lang="it-IT" sz="2000" dirty="0" err="1"/>
              <a:t>Applying</a:t>
            </a:r>
            <a:r>
              <a:rPr lang="it-IT" sz="2000" dirty="0"/>
              <a:t> the </a:t>
            </a:r>
            <a:r>
              <a:rPr lang="it-IT" sz="2000" dirty="0" err="1"/>
              <a:t>similarity</a:t>
            </a:r>
            <a:r>
              <a:rPr lang="it-IT" sz="2000" dirty="0"/>
              <a:t> </a:t>
            </a:r>
            <a:r>
              <a:rPr lang="it-IT" sz="2000" dirty="0" err="1"/>
              <a:t>theory</a:t>
            </a:r>
            <a:r>
              <a:rPr lang="it-IT" sz="2000" dirty="0"/>
              <a:t> </a:t>
            </a:r>
            <a:r>
              <a:rPr lang="it-IT" sz="2000" dirty="0" err="1"/>
              <a:t>it</a:t>
            </a:r>
            <a:r>
              <a:rPr lang="it-IT" sz="2000" dirty="0"/>
              <a:t> </a:t>
            </a:r>
            <a:r>
              <a:rPr lang="it-IT" sz="2000" dirty="0" err="1"/>
              <a:t>is</a:t>
            </a:r>
            <a:r>
              <a:rPr lang="it-IT" sz="2000" dirty="0"/>
              <a:t> </a:t>
            </a:r>
            <a:r>
              <a:rPr lang="it-IT" sz="2000" dirty="0" err="1"/>
              <a:t>possible</a:t>
            </a:r>
            <a:r>
              <a:rPr lang="it-IT" sz="2000" dirty="0"/>
              <a:t> to derive an </a:t>
            </a:r>
            <a:r>
              <a:rPr lang="it-IT" sz="2000" dirty="0" err="1"/>
              <a:t>analytical</a:t>
            </a:r>
            <a:r>
              <a:rPr lang="it-IT" sz="2000" dirty="0"/>
              <a:t> relation </a:t>
            </a:r>
            <a:r>
              <a:rPr lang="it-IT" sz="2000" dirty="0" err="1"/>
              <a:t>between</a:t>
            </a:r>
            <a:r>
              <a:rPr lang="it-IT" sz="2000" dirty="0"/>
              <a:t> the </a:t>
            </a:r>
            <a:r>
              <a:rPr lang="it-IT" sz="2000" dirty="0" err="1"/>
              <a:t>dimensionless</a:t>
            </a:r>
            <a:r>
              <a:rPr lang="it-IT" sz="2000" dirty="0"/>
              <a:t> </a:t>
            </a:r>
            <a:r>
              <a:rPr lang="it-IT" sz="2000" dirty="0" err="1"/>
              <a:t>parameters</a:t>
            </a:r>
            <a:r>
              <a:rPr lang="it-IT" sz="2000" dirty="0"/>
              <a:t> </a:t>
            </a:r>
            <a:r>
              <a:rPr lang="it-IT" sz="2000" dirty="0" err="1"/>
              <a:t>involved</a:t>
            </a:r>
            <a:r>
              <a:rPr lang="it-IT" sz="2000" dirty="0"/>
              <a:t> in the </a:t>
            </a:r>
            <a:r>
              <a:rPr lang="it-IT" sz="2000" dirty="0" err="1"/>
              <a:t>problem</a:t>
            </a:r>
            <a:r>
              <a:rPr lang="it-IT" sz="2000" dirty="0"/>
              <a:t> </a:t>
            </a:r>
            <a:r>
              <a:rPr lang="it-IT" sz="2000" dirty="0" err="1"/>
              <a:t>solution</a:t>
            </a:r>
            <a:endParaRPr lang="it-IT" sz="2000" dirty="0"/>
          </a:p>
          <a:p>
            <a:r>
              <a:rPr lang="it-IT" sz="2000" dirty="0" err="1"/>
              <a:t>This</a:t>
            </a:r>
            <a:r>
              <a:rPr lang="it-IT" sz="2000" dirty="0"/>
              <a:t> </a:t>
            </a:r>
            <a:r>
              <a:rPr lang="it-IT" sz="2000" dirty="0" err="1"/>
              <a:t>function</a:t>
            </a:r>
            <a:r>
              <a:rPr lang="it-IT" sz="2000" dirty="0"/>
              <a:t>, </a:t>
            </a:r>
            <a:r>
              <a:rPr lang="it-IT" sz="2000" dirty="0" err="1"/>
              <a:t>that</a:t>
            </a:r>
            <a:r>
              <a:rPr lang="it-IT" sz="2000" dirty="0"/>
              <a:t> </a:t>
            </a:r>
            <a:r>
              <a:rPr lang="it-IT" sz="2000" dirty="0" err="1"/>
              <a:t>allows</a:t>
            </a:r>
            <a:r>
              <a:rPr lang="it-IT" sz="2000" dirty="0"/>
              <a:t> to correlate the performances of the machine, </a:t>
            </a:r>
            <a:r>
              <a:rPr lang="it-IT" sz="2000" dirty="0" err="1"/>
              <a:t>also</a:t>
            </a:r>
            <a:r>
              <a:rPr lang="it-IT" sz="2000" dirty="0"/>
              <a:t> in </a:t>
            </a:r>
            <a:r>
              <a:rPr lang="it-IT" sz="2000" dirty="0" err="1"/>
              <a:t>operating</a:t>
            </a:r>
            <a:r>
              <a:rPr lang="it-IT" sz="2000" dirty="0"/>
              <a:t> </a:t>
            </a:r>
            <a:r>
              <a:rPr lang="it-IT" sz="2000" dirty="0" err="1"/>
              <a:t>conditions</a:t>
            </a:r>
            <a:r>
              <a:rPr lang="it-IT" sz="2000" dirty="0"/>
              <a:t> </a:t>
            </a:r>
            <a:r>
              <a:rPr lang="it-IT" sz="2000" dirty="0" err="1"/>
              <a:t>different</a:t>
            </a:r>
            <a:r>
              <a:rPr lang="it-IT" sz="2000" dirty="0"/>
              <a:t> from the </a:t>
            </a:r>
            <a:r>
              <a:rPr lang="it-IT" sz="2000" dirty="0" err="1"/>
              <a:t>nominal</a:t>
            </a:r>
            <a:r>
              <a:rPr lang="it-IT" sz="2000" dirty="0"/>
              <a:t> one, </a:t>
            </a:r>
            <a:r>
              <a:rPr lang="it-IT" sz="2000" dirty="0" err="1"/>
              <a:t>is</a:t>
            </a:r>
            <a:r>
              <a:rPr lang="it-IT" sz="2000" dirty="0"/>
              <a:t> </a:t>
            </a:r>
            <a:r>
              <a:rPr lang="it-IT" sz="2000" dirty="0" err="1"/>
              <a:t>called</a:t>
            </a:r>
            <a:r>
              <a:rPr lang="it-IT" sz="2000" dirty="0"/>
              <a:t> </a:t>
            </a:r>
            <a:r>
              <a:rPr lang="it-IT" sz="2000" i="1" dirty="0" err="1"/>
              <a:t>characteristic</a:t>
            </a:r>
            <a:r>
              <a:rPr lang="it-IT" sz="2000" i="1" dirty="0"/>
              <a:t> curve</a:t>
            </a:r>
            <a:endParaRPr lang="it-IT" sz="2000" dirty="0"/>
          </a:p>
          <a:p>
            <a:pPr marL="0" indent="0">
              <a:buNone/>
            </a:pPr>
            <a:endParaRPr lang="it-IT" sz="2000" dirty="0"/>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4</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pic>
        <p:nvPicPr>
          <p:cNvPr id="1028" name="Picture 4" descr="Risultati immagini per compressor characteristic curve">
            <a:extLst>
              <a:ext uri="{FF2B5EF4-FFF2-40B4-BE49-F238E27FC236}">
                <a16:creationId xmlns:a16="http://schemas.microsoft.com/office/drawing/2014/main" id="{5B48161A-1408-4B0D-A905-AADFB82BBB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4661" y="3369365"/>
            <a:ext cx="4810539" cy="2853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761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8650" y="1251812"/>
            <a:ext cx="7886700" cy="559356"/>
          </a:xfrm>
        </p:spPr>
        <p:txBody>
          <a:bodyPr>
            <a:normAutofit fontScale="90000"/>
          </a:bodyPr>
          <a:lstStyle/>
          <a:p>
            <a:pPr algn="ctr"/>
            <a:r>
              <a:rPr lang="en-US" dirty="0">
                <a:solidFill>
                  <a:srgbClr val="FF0000"/>
                </a:solidFill>
              </a:rPr>
              <a:t>Characteristics’</a:t>
            </a:r>
            <a:r>
              <a:rPr lang="it-IT" dirty="0">
                <a:solidFill>
                  <a:srgbClr val="FF0000"/>
                </a:solidFill>
              </a:rPr>
              <a:t> Method Application</a:t>
            </a:r>
          </a:p>
        </p:txBody>
      </p:sp>
      <p:sp>
        <p:nvSpPr>
          <p:cNvPr id="3" name="Segnaposto contenuto 2"/>
          <p:cNvSpPr>
            <a:spLocks noGrp="1"/>
          </p:cNvSpPr>
          <p:nvPr>
            <p:ph idx="1"/>
          </p:nvPr>
        </p:nvSpPr>
        <p:spPr>
          <a:xfrm>
            <a:off x="605654" y="2028837"/>
            <a:ext cx="7886700" cy="3841709"/>
          </a:xfrm>
        </p:spPr>
        <p:txBody>
          <a:bodyPr>
            <a:normAutofit/>
          </a:bodyPr>
          <a:lstStyle/>
          <a:p>
            <a:r>
              <a:rPr lang="en-US" sz="2000" dirty="0"/>
              <a:t>The</a:t>
            </a:r>
            <a:r>
              <a:rPr lang="it-IT" sz="2000" dirty="0"/>
              <a:t> SAS </a:t>
            </a:r>
            <a:r>
              <a:rPr lang="en-US" sz="2000" dirty="0"/>
              <a:t>characteristic</a:t>
            </a:r>
            <a:r>
              <a:rPr lang="it-IT" sz="2000" dirty="0"/>
              <a:t> </a:t>
            </a:r>
            <a:r>
              <a:rPr lang="it-IT" sz="2000" dirty="0" err="1"/>
              <a:t>curves</a:t>
            </a:r>
            <a:r>
              <a:rPr lang="it-IT" sz="2000" dirty="0"/>
              <a:t> </a:t>
            </a:r>
            <a:r>
              <a:rPr lang="it-IT" sz="2000" dirty="0" err="1"/>
              <a:t>have</a:t>
            </a:r>
            <a:r>
              <a:rPr lang="it-IT" sz="2000" dirty="0"/>
              <a:t> to be </a:t>
            </a:r>
            <a:r>
              <a:rPr lang="en-US" sz="2000" dirty="0"/>
              <a:t>matched</a:t>
            </a:r>
            <a:r>
              <a:rPr lang="it-IT" sz="2000" dirty="0"/>
              <a:t> with the </a:t>
            </a:r>
            <a:r>
              <a:rPr lang="en-US" sz="2000" dirty="0"/>
              <a:t>compressor</a:t>
            </a:r>
            <a:r>
              <a:rPr lang="it-IT" sz="2000" dirty="0"/>
              <a:t> and turbine </a:t>
            </a:r>
            <a:r>
              <a:rPr lang="en-US" sz="2000" dirty="0"/>
              <a:t>curves because these components govern</a:t>
            </a:r>
            <a:r>
              <a:rPr lang="it-IT" sz="2000" dirty="0"/>
              <a:t> the </a:t>
            </a:r>
            <a:r>
              <a:rPr lang="en-US" sz="2000" dirty="0"/>
              <a:t>boundary</a:t>
            </a:r>
            <a:r>
              <a:rPr lang="it-IT" sz="2000" dirty="0"/>
              <a:t> </a:t>
            </a:r>
            <a:r>
              <a:rPr lang="en-US" sz="2000" dirty="0"/>
              <a:t>conditions</a:t>
            </a:r>
            <a:r>
              <a:rPr lang="it-IT" sz="2000" dirty="0"/>
              <a:t> of the SAS </a:t>
            </a:r>
            <a:r>
              <a:rPr lang="en-US" sz="2000" dirty="0"/>
              <a:t>circuits</a:t>
            </a:r>
          </a:p>
          <a:p>
            <a:r>
              <a:rPr lang="it-IT" sz="2000" dirty="0"/>
              <a:t>To generate the </a:t>
            </a:r>
            <a:r>
              <a:rPr lang="it-IT" sz="2000" dirty="0" err="1"/>
              <a:t>characteristic</a:t>
            </a:r>
            <a:r>
              <a:rPr lang="it-IT" sz="2000" dirty="0"/>
              <a:t> </a:t>
            </a:r>
            <a:r>
              <a:rPr lang="it-IT" sz="2000" dirty="0" err="1"/>
              <a:t>curves</a:t>
            </a:r>
            <a:r>
              <a:rPr lang="it-IT" sz="2000" dirty="0"/>
              <a:t> a 0D </a:t>
            </a:r>
            <a:r>
              <a:rPr lang="it-IT" sz="2000" dirty="0" err="1"/>
              <a:t>fluid</a:t>
            </a:r>
            <a:r>
              <a:rPr lang="it-IT" sz="2000" dirty="0"/>
              <a:t> network </a:t>
            </a:r>
            <a:r>
              <a:rPr lang="it-IT" sz="2000" dirty="0" err="1"/>
              <a:t>has</a:t>
            </a:r>
            <a:r>
              <a:rPr lang="it-IT" sz="2000" dirty="0"/>
              <a:t> </a:t>
            </a:r>
            <a:r>
              <a:rPr lang="it-IT" sz="2000" dirty="0" err="1"/>
              <a:t>been</a:t>
            </a:r>
            <a:r>
              <a:rPr lang="it-IT" sz="2000" dirty="0"/>
              <a:t> </a:t>
            </a:r>
            <a:r>
              <a:rPr lang="it-IT" sz="2000" dirty="0" err="1"/>
              <a:t>used</a:t>
            </a:r>
            <a:r>
              <a:rPr lang="it-IT" sz="2000" dirty="0"/>
              <a:t> to </a:t>
            </a:r>
            <a:r>
              <a:rPr lang="it-IT" sz="2000" dirty="0" err="1"/>
              <a:t>obtain</a:t>
            </a:r>
            <a:r>
              <a:rPr lang="it-IT" sz="2000" dirty="0"/>
              <a:t> the </a:t>
            </a:r>
            <a:r>
              <a:rPr lang="it-IT" sz="2000" dirty="0" err="1"/>
              <a:t>values</a:t>
            </a:r>
            <a:r>
              <a:rPr lang="it-IT" sz="2000" dirty="0"/>
              <a:t> of mass flow rate, pressure and temperature </a:t>
            </a:r>
            <a:r>
              <a:rPr lang="it-IT" sz="2000" dirty="0" err="1"/>
              <a:t>along</a:t>
            </a:r>
            <a:r>
              <a:rPr lang="it-IT" sz="2000" dirty="0"/>
              <a:t> the SAS </a:t>
            </a:r>
            <a:r>
              <a:rPr lang="it-IT" sz="2000" dirty="0" err="1"/>
              <a:t>circuit</a:t>
            </a:r>
            <a:r>
              <a:rPr lang="it-IT" sz="2000" dirty="0"/>
              <a:t>, for a </a:t>
            </a:r>
            <a:r>
              <a:rPr lang="it-IT" sz="2000" dirty="0" err="1"/>
              <a:t>fixed</a:t>
            </a:r>
            <a:r>
              <a:rPr lang="it-IT" sz="2000" dirty="0"/>
              <a:t> set of </a:t>
            </a:r>
            <a:r>
              <a:rPr lang="it-IT" sz="2000" dirty="0" err="1"/>
              <a:t>boundary</a:t>
            </a:r>
            <a:r>
              <a:rPr lang="it-IT" sz="2000" dirty="0"/>
              <a:t> </a:t>
            </a:r>
            <a:r>
              <a:rPr lang="it-IT" sz="2000" dirty="0" err="1"/>
              <a:t>conditions</a:t>
            </a:r>
            <a:endParaRPr lang="it-IT" sz="2000" dirty="0"/>
          </a:p>
          <a:p>
            <a:pPr marL="0" indent="0">
              <a:buNone/>
            </a:pPr>
            <a:endParaRPr lang="it-IT" sz="2000" dirty="0"/>
          </a:p>
          <a:p>
            <a:endParaRPr lang="en-US" sz="2000" dirty="0"/>
          </a:p>
          <a:p>
            <a:pPr marL="0" indent="0">
              <a:buNone/>
            </a:pPr>
            <a:endParaRPr lang="it-IT" sz="2000" dirty="0"/>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5</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5682" y="4123346"/>
            <a:ext cx="5228282" cy="21134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7286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8650" y="1251812"/>
            <a:ext cx="7886700" cy="559356"/>
          </a:xfrm>
        </p:spPr>
        <p:txBody>
          <a:bodyPr>
            <a:normAutofit fontScale="90000"/>
          </a:bodyPr>
          <a:lstStyle/>
          <a:p>
            <a:pPr algn="ctr"/>
            <a:r>
              <a:rPr lang="en-US" dirty="0">
                <a:solidFill>
                  <a:srgbClr val="FF0000"/>
                </a:solidFill>
              </a:rPr>
              <a:t>Characteristics’</a:t>
            </a:r>
            <a:r>
              <a:rPr lang="it-IT" dirty="0">
                <a:solidFill>
                  <a:srgbClr val="FF0000"/>
                </a:solidFill>
              </a:rPr>
              <a:t> Method Application</a:t>
            </a:r>
          </a:p>
        </p:txBody>
      </p:sp>
      <p:sp>
        <p:nvSpPr>
          <p:cNvPr id="3" name="Segnaposto contenuto 2"/>
          <p:cNvSpPr>
            <a:spLocks noGrp="1"/>
          </p:cNvSpPr>
          <p:nvPr>
            <p:ph idx="1"/>
          </p:nvPr>
        </p:nvSpPr>
        <p:spPr>
          <a:xfrm>
            <a:off x="628650" y="2583937"/>
            <a:ext cx="7886700" cy="1972876"/>
          </a:xfrm>
        </p:spPr>
        <p:txBody>
          <a:bodyPr>
            <a:normAutofit/>
          </a:bodyPr>
          <a:lstStyle/>
          <a:p>
            <a:r>
              <a:rPr lang="it-IT" sz="2000" dirty="0"/>
              <a:t>The </a:t>
            </a:r>
            <a:r>
              <a:rPr lang="it-IT" sz="2000" dirty="0" err="1"/>
              <a:t>values</a:t>
            </a:r>
            <a:r>
              <a:rPr lang="it-IT" sz="2000" dirty="0"/>
              <a:t> of mass flow rate, pressure and temperature for 6 </a:t>
            </a:r>
            <a:r>
              <a:rPr lang="it-IT" sz="2000" dirty="0" err="1"/>
              <a:t>different</a:t>
            </a:r>
            <a:r>
              <a:rPr lang="it-IT" sz="2000" dirty="0"/>
              <a:t> sets of </a:t>
            </a:r>
            <a:r>
              <a:rPr lang="it-IT" sz="2000" dirty="0" err="1"/>
              <a:t>boundary</a:t>
            </a:r>
            <a:r>
              <a:rPr lang="it-IT" sz="2000" dirty="0"/>
              <a:t> </a:t>
            </a:r>
            <a:r>
              <a:rPr lang="it-IT" sz="2000" dirty="0" err="1"/>
              <a:t>conditions</a:t>
            </a:r>
            <a:r>
              <a:rPr lang="it-IT" sz="2000" dirty="0"/>
              <a:t> </a:t>
            </a:r>
            <a:r>
              <a:rPr lang="it-IT" sz="2000" dirty="0" err="1"/>
              <a:t>have</a:t>
            </a:r>
            <a:r>
              <a:rPr lang="it-IT" sz="2000" dirty="0"/>
              <a:t> </a:t>
            </a:r>
            <a:r>
              <a:rPr lang="it-IT" sz="2000" dirty="0" err="1"/>
              <a:t>been</a:t>
            </a:r>
            <a:r>
              <a:rPr lang="it-IT" sz="2000" dirty="0"/>
              <a:t> </a:t>
            </a:r>
            <a:r>
              <a:rPr lang="it-IT" sz="2000" dirty="0" err="1"/>
              <a:t>used</a:t>
            </a:r>
            <a:r>
              <a:rPr lang="it-IT" sz="2000" dirty="0"/>
              <a:t> to generate the </a:t>
            </a:r>
            <a:r>
              <a:rPr lang="it-IT" sz="2000" dirty="0" err="1"/>
              <a:t>dimensionless</a:t>
            </a:r>
            <a:r>
              <a:rPr lang="it-IT" sz="2000" dirty="0"/>
              <a:t> </a:t>
            </a:r>
            <a:r>
              <a:rPr lang="it-IT" sz="2000" dirty="0" err="1"/>
              <a:t>values</a:t>
            </a:r>
            <a:r>
              <a:rPr lang="it-IT" sz="2000" dirty="0"/>
              <a:t> of mass flow rate and pressure ratio:</a:t>
            </a:r>
            <a:endParaRPr lang="it-IT" sz="2000" i="1" dirty="0"/>
          </a:p>
          <a:p>
            <a:pPr marL="0" indent="0">
              <a:buNone/>
            </a:pPr>
            <a:endParaRPr lang="it-IT" sz="2000" dirty="0"/>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6</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mc:AlternateContent xmlns:mc="http://schemas.openxmlformats.org/markup-compatibility/2006" xmlns:a14="http://schemas.microsoft.com/office/drawing/2010/main">
        <mc:Choice Requires="a14">
          <p:sp>
            <p:nvSpPr>
              <p:cNvPr id="4" name="CasellaDiTesto 3"/>
              <p:cNvSpPr txBox="1"/>
              <p:nvPr/>
            </p:nvSpPr>
            <p:spPr>
              <a:xfrm>
                <a:off x="364585" y="4282257"/>
                <a:ext cx="7886700" cy="1055161"/>
              </a:xfrm>
              <a:prstGeom prst="rect">
                <a:avLst/>
              </a:prstGeom>
              <a:noFill/>
            </p:spPr>
            <p:txBody>
              <a:bodyPr wrap="square" rtlCol="0">
                <a:spAutoFit/>
              </a:bodyPr>
              <a:lstStyle/>
              <a:p>
                <a:pPr algn="ctr"/>
                <a14:m>
                  <m:oMath xmlns:m="http://schemas.openxmlformats.org/officeDocument/2006/math">
                    <m:sSub>
                      <m:sSubPr>
                        <m:ctrlPr>
                          <a:rPr lang="it-IT" sz="2400" i="1" smtClean="0">
                            <a:latin typeface="Cambria Math" panose="02040503050406030204" pitchFamily="18" charset="0"/>
                          </a:rPr>
                        </m:ctrlPr>
                      </m:sSubPr>
                      <m:e>
                        <m:acc>
                          <m:accPr>
                            <m:chr m:val="̇"/>
                            <m:ctrlPr>
                              <a:rPr lang="it-IT" sz="2400" i="1">
                                <a:latin typeface="Cambria Math" panose="02040503050406030204" pitchFamily="18" charset="0"/>
                              </a:rPr>
                            </m:ctrlPr>
                          </m:accPr>
                          <m:e>
                            <m:r>
                              <a:rPr lang="en-GB" sz="2400" i="1">
                                <a:latin typeface="Cambria Math"/>
                              </a:rPr>
                              <m:t>𝑚</m:t>
                            </m:r>
                          </m:e>
                        </m:acc>
                      </m:e>
                      <m:sub>
                        <m:r>
                          <a:rPr lang="en-GB" sz="2400" i="1">
                            <a:latin typeface="Cambria Math"/>
                          </a:rPr>
                          <m:t>𝑎𝑑𝑖𝑚</m:t>
                        </m:r>
                      </m:sub>
                    </m:sSub>
                    <m:r>
                      <a:rPr lang="en-GB" sz="2400">
                        <a:latin typeface="Cambria Math"/>
                      </a:rPr>
                      <m:t>≡</m:t>
                    </m:r>
                    <m:f>
                      <m:fPr>
                        <m:ctrlPr>
                          <a:rPr lang="it-IT" sz="2400" i="1">
                            <a:latin typeface="Cambria Math" panose="02040503050406030204" pitchFamily="18" charset="0"/>
                          </a:rPr>
                        </m:ctrlPr>
                      </m:fPr>
                      <m:num>
                        <m:acc>
                          <m:accPr>
                            <m:chr m:val="̇"/>
                            <m:ctrlPr>
                              <a:rPr lang="it-IT" sz="2400" i="1">
                                <a:latin typeface="Cambria Math" panose="02040503050406030204" pitchFamily="18" charset="0"/>
                              </a:rPr>
                            </m:ctrlPr>
                          </m:accPr>
                          <m:e>
                            <m:r>
                              <a:rPr lang="en-GB" sz="2400" i="1">
                                <a:latin typeface="Cambria Math"/>
                              </a:rPr>
                              <m:t>𝑚</m:t>
                            </m:r>
                          </m:e>
                        </m:acc>
                      </m:num>
                      <m:den>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𝑝</m:t>
                            </m:r>
                          </m:e>
                          <m:sub>
                            <m:r>
                              <a:rPr lang="it-IT" sz="2400" b="0" i="1" smtClean="0">
                                <a:latin typeface="Cambria Math" panose="02040503050406030204" pitchFamily="18" charset="0"/>
                              </a:rPr>
                              <m:t>𝑖</m:t>
                            </m:r>
                          </m:sub>
                        </m:sSub>
                      </m:den>
                    </m:f>
                    <m:f>
                      <m:fPr>
                        <m:ctrlPr>
                          <a:rPr lang="it-IT" sz="2400" i="1">
                            <a:latin typeface="Cambria Math" panose="02040503050406030204" pitchFamily="18" charset="0"/>
                          </a:rPr>
                        </m:ctrlPr>
                      </m:fPr>
                      <m:num>
                        <m:rad>
                          <m:radPr>
                            <m:degHide m:val="on"/>
                            <m:ctrlPr>
                              <a:rPr lang="it-IT" sz="2400" i="1">
                                <a:latin typeface="Cambria Math" panose="02040503050406030204" pitchFamily="18" charset="0"/>
                              </a:rPr>
                            </m:ctrlPr>
                          </m:radPr>
                          <m:deg/>
                          <m:e>
                            <m:r>
                              <a:rPr lang="en-GB" sz="2400" i="1">
                                <a:latin typeface="Cambria Math"/>
                              </a:rPr>
                              <m:t>𝑅</m:t>
                            </m:r>
                            <m:sSubSup>
                              <m:sSubSupPr>
                                <m:ctrlPr>
                                  <a:rPr lang="it-IT" sz="2400" i="1">
                                    <a:latin typeface="Cambria Math" panose="02040503050406030204" pitchFamily="18" charset="0"/>
                                  </a:rPr>
                                </m:ctrlPr>
                              </m:sSubSupPr>
                              <m:e>
                                <m:r>
                                  <a:rPr lang="en-GB" sz="2400" i="1">
                                    <a:latin typeface="Cambria Math"/>
                                  </a:rPr>
                                  <m:t>𝑇</m:t>
                                </m:r>
                              </m:e>
                              <m:sub>
                                <m:r>
                                  <a:rPr lang="en-GB" sz="2400" i="1">
                                    <a:latin typeface="Cambria Math"/>
                                  </a:rPr>
                                  <m:t>𝑖</m:t>
                                </m:r>
                              </m:sub>
                              <m:sup>
                                <m:r>
                                  <a:rPr lang="en-GB" sz="2400" i="1">
                                    <a:latin typeface="Cambria Math"/>
                                  </a:rPr>
                                  <m:t> </m:t>
                                </m:r>
                              </m:sup>
                            </m:sSubSup>
                          </m:e>
                        </m:rad>
                      </m:num>
                      <m:den>
                        <m:sSub>
                          <m:sSubPr>
                            <m:ctrlPr>
                              <a:rPr lang="it-IT" sz="2400" b="0" i="1" smtClean="0">
                                <a:latin typeface="Cambria Math" panose="02040503050406030204" pitchFamily="18" charset="0"/>
                              </a:rPr>
                            </m:ctrlPr>
                          </m:sSubPr>
                          <m:e>
                            <m:r>
                              <a:rPr lang="en-GB" sz="2400" i="1">
                                <a:latin typeface="Cambria Math"/>
                              </a:rPr>
                              <m:t>𝐴</m:t>
                            </m:r>
                          </m:e>
                          <m:sub>
                            <m:r>
                              <a:rPr lang="it-IT" sz="2400" b="0" i="1" smtClean="0">
                                <a:latin typeface="Cambria Math"/>
                              </a:rPr>
                              <m:t>𝑖</m:t>
                            </m:r>
                          </m:sub>
                        </m:sSub>
                      </m:den>
                    </m:f>
                  </m:oMath>
                </a14:m>
                <a:r>
                  <a:rPr lang="it-IT" sz="2400" dirty="0"/>
                  <a:t>                          </a:t>
                </a:r>
                <a14:m>
                  <m:oMath xmlns:m="http://schemas.openxmlformats.org/officeDocument/2006/math">
                    <m:sSub>
                      <m:sSubPr>
                        <m:ctrlPr>
                          <a:rPr lang="it-IT" sz="2400" i="1">
                            <a:latin typeface="Cambria Math" panose="02040503050406030204" pitchFamily="18" charset="0"/>
                          </a:rPr>
                        </m:ctrlPr>
                      </m:sSubPr>
                      <m:e>
                        <m:r>
                          <a:rPr lang="en-GB" sz="2400" i="1">
                            <a:latin typeface="Cambria Math"/>
                          </a:rPr>
                          <m:t>𝛽</m:t>
                        </m:r>
                      </m:e>
                      <m:sub>
                        <m:r>
                          <a:rPr lang="en-GB" sz="2400" i="1">
                            <a:latin typeface="Cambria Math"/>
                          </a:rPr>
                          <m:t> </m:t>
                        </m:r>
                      </m:sub>
                    </m:sSub>
                    <m:r>
                      <a:rPr lang="en-GB" sz="2400">
                        <a:latin typeface="Cambria Math"/>
                      </a:rPr>
                      <m:t>≡</m:t>
                    </m:r>
                    <m:d>
                      <m:dPr>
                        <m:ctrlPr>
                          <a:rPr lang="it-IT" sz="2400" i="1">
                            <a:latin typeface="Cambria Math" panose="02040503050406030204" pitchFamily="18" charset="0"/>
                          </a:rPr>
                        </m:ctrlPr>
                      </m:dPr>
                      <m:e>
                        <m:f>
                          <m:fPr>
                            <m:ctrlPr>
                              <a:rPr lang="it-IT" sz="2400" i="1">
                                <a:latin typeface="Cambria Math" panose="02040503050406030204" pitchFamily="18" charset="0"/>
                              </a:rPr>
                            </m:ctrlPr>
                          </m:fPr>
                          <m:num>
                            <m:sSub>
                              <m:sSubPr>
                                <m:ctrlPr>
                                  <a:rPr lang="it-IT" sz="2400" i="1">
                                    <a:latin typeface="Cambria Math" panose="02040503050406030204" pitchFamily="18" charset="0"/>
                                  </a:rPr>
                                </m:ctrlPr>
                              </m:sSubPr>
                              <m:e>
                                <m:r>
                                  <a:rPr lang="en-GB" sz="2400" i="1">
                                    <a:latin typeface="Cambria Math"/>
                                  </a:rPr>
                                  <m:t>𝑝</m:t>
                                </m:r>
                              </m:e>
                              <m:sub>
                                <m:r>
                                  <a:rPr lang="en-GB" sz="2400" i="1">
                                    <a:latin typeface="Cambria Math"/>
                                  </a:rPr>
                                  <m:t>𝑖</m:t>
                                </m:r>
                              </m:sub>
                            </m:sSub>
                          </m:num>
                          <m:den>
                            <m:sSub>
                              <m:sSubPr>
                                <m:ctrlPr>
                                  <a:rPr lang="it-IT" sz="2400" i="1">
                                    <a:latin typeface="Cambria Math" panose="02040503050406030204" pitchFamily="18" charset="0"/>
                                  </a:rPr>
                                </m:ctrlPr>
                              </m:sSubPr>
                              <m:e>
                                <m:r>
                                  <a:rPr lang="en-GB" sz="2400" i="1">
                                    <a:latin typeface="Cambria Math"/>
                                  </a:rPr>
                                  <m:t>𝑝</m:t>
                                </m:r>
                              </m:e>
                              <m:sub>
                                <m:r>
                                  <a:rPr lang="en-GB" sz="2400" i="1">
                                    <a:latin typeface="Cambria Math"/>
                                  </a:rPr>
                                  <m:t>𝑗</m:t>
                                </m:r>
                              </m:sub>
                            </m:sSub>
                          </m:den>
                        </m:f>
                      </m:e>
                    </m:d>
                  </m:oMath>
                </a14:m>
                <a:endParaRPr lang="it-IT" sz="2400" dirty="0"/>
              </a:p>
              <a:p>
                <a:endParaRPr lang="en-US" dirty="0"/>
              </a:p>
            </p:txBody>
          </p:sp>
        </mc:Choice>
        <mc:Fallback xmlns="">
          <p:sp>
            <p:nvSpPr>
              <p:cNvPr id="4" name="CasellaDiTesto 3"/>
              <p:cNvSpPr txBox="1">
                <a:spLocks noRot="1" noChangeAspect="1" noMove="1" noResize="1" noEditPoints="1" noAdjustHandles="1" noChangeArrowheads="1" noChangeShapeType="1" noTextEdit="1"/>
              </p:cNvSpPr>
              <p:nvPr/>
            </p:nvSpPr>
            <p:spPr>
              <a:xfrm>
                <a:off x="364585" y="4282257"/>
                <a:ext cx="7886700" cy="1055161"/>
              </a:xfrm>
              <a:prstGeom prst="rect">
                <a:avLst/>
              </a:prstGeom>
              <a:blipFill>
                <a:blip r:embed="rId4"/>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3233830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8650" y="1251812"/>
            <a:ext cx="7886700" cy="559356"/>
          </a:xfrm>
        </p:spPr>
        <p:txBody>
          <a:bodyPr>
            <a:normAutofit fontScale="90000"/>
          </a:bodyPr>
          <a:lstStyle/>
          <a:p>
            <a:pPr algn="ctr"/>
            <a:r>
              <a:rPr lang="en-US" dirty="0">
                <a:solidFill>
                  <a:srgbClr val="FF0000"/>
                </a:solidFill>
              </a:rPr>
              <a:t>Characteristics’</a:t>
            </a:r>
            <a:r>
              <a:rPr lang="it-IT" dirty="0">
                <a:solidFill>
                  <a:srgbClr val="FF0000"/>
                </a:solidFill>
              </a:rPr>
              <a:t> Method Application</a:t>
            </a:r>
          </a:p>
        </p:txBody>
      </p:sp>
      <p:sp>
        <p:nvSpPr>
          <p:cNvPr id="3" name="Segnaposto contenuto 2"/>
          <p:cNvSpPr>
            <a:spLocks noGrp="1"/>
          </p:cNvSpPr>
          <p:nvPr>
            <p:ph idx="1"/>
          </p:nvPr>
        </p:nvSpPr>
        <p:spPr>
          <a:xfrm>
            <a:off x="605654" y="2411749"/>
            <a:ext cx="7886700" cy="2769581"/>
          </a:xfrm>
        </p:spPr>
        <p:txBody>
          <a:bodyPr>
            <a:normAutofit/>
          </a:bodyPr>
          <a:lstStyle/>
          <a:p>
            <a:r>
              <a:rPr lang="en-US" sz="2000" dirty="0"/>
              <a:t>The reference pressures and temperatures for the scaling have been selected to obtain values of reduced mass flow rate and pressure ratio univocally defined from the compressor and turbine working points </a:t>
            </a:r>
          </a:p>
          <a:p>
            <a:pPr marL="0" indent="0">
              <a:buNone/>
            </a:pPr>
            <a:endParaRPr lang="it-IT" sz="2000" dirty="0"/>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7</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mc:AlternateContent xmlns:mc="http://schemas.openxmlformats.org/markup-compatibility/2006" xmlns:a14="http://schemas.microsoft.com/office/drawing/2010/main">
        <mc:Choice Requires="a14">
          <p:sp>
            <p:nvSpPr>
              <p:cNvPr id="4" name="CasellaDiTesto 3"/>
              <p:cNvSpPr txBox="1"/>
              <p:nvPr/>
            </p:nvSpPr>
            <p:spPr>
              <a:xfrm>
                <a:off x="540299" y="3986674"/>
                <a:ext cx="8017409" cy="103130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it-IT" sz="2200" i="1" smtClean="0">
                              <a:latin typeface="Cambria Math" panose="02040503050406030204" pitchFamily="18" charset="0"/>
                            </a:rPr>
                          </m:ctrlPr>
                        </m:sSubPr>
                        <m:e>
                          <m:acc>
                            <m:accPr>
                              <m:chr m:val="̇"/>
                              <m:ctrlPr>
                                <a:rPr lang="it-IT" sz="2200" i="1">
                                  <a:latin typeface="Cambria Math" panose="02040503050406030204" pitchFamily="18" charset="0"/>
                                </a:rPr>
                              </m:ctrlPr>
                            </m:accPr>
                            <m:e>
                              <m:r>
                                <a:rPr lang="en-GB" sz="2200" i="1">
                                  <a:latin typeface="Cambria Math"/>
                                </a:rPr>
                                <m:t>𝑚</m:t>
                              </m:r>
                            </m:e>
                          </m:acc>
                        </m:e>
                        <m:sub>
                          <m:r>
                            <a:rPr lang="en-GB" sz="2200" i="1">
                              <a:latin typeface="Cambria Math"/>
                            </a:rPr>
                            <m:t>𝑟𝑒𝑑</m:t>
                          </m:r>
                        </m:sub>
                      </m:sSub>
                      <m:r>
                        <a:rPr lang="en-GB" sz="2200">
                          <a:latin typeface="Cambria Math"/>
                        </a:rPr>
                        <m:t>≡</m:t>
                      </m:r>
                      <m:f>
                        <m:fPr>
                          <m:ctrlPr>
                            <a:rPr lang="it-IT" sz="2200" i="1">
                              <a:latin typeface="Cambria Math" panose="02040503050406030204" pitchFamily="18" charset="0"/>
                            </a:rPr>
                          </m:ctrlPr>
                        </m:fPr>
                        <m:num>
                          <m:acc>
                            <m:accPr>
                              <m:chr m:val="̇"/>
                              <m:ctrlPr>
                                <a:rPr lang="it-IT" sz="2200" i="1">
                                  <a:latin typeface="Cambria Math" panose="02040503050406030204" pitchFamily="18" charset="0"/>
                                </a:rPr>
                              </m:ctrlPr>
                            </m:accPr>
                            <m:e>
                              <m:r>
                                <a:rPr lang="en-GB" sz="2200" i="1">
                                  <a:latin typeface="Cambria Math"/>
                                </a:rPr>
                                <m:t>𝑚</m:t>
                              </m:r>
                            </m:e>
                          </m:acc>
                        </m:num>
                        <m:den>
                          <m:sSubSup>
                            <m:sSubSupPr>
                              <m:ctrlPr>
                                <a:rPr lang="it-IT" sz="2200" i="1">
                                  <a:latin typeface="Cambria Math" panose="02040503050406030204" pitchFamily="18" charset="0"/>
                                </a:rPr>
                              </m:ctrlPr>
                            </m:sSubSupPr>
                            <m:e>
                              <m:r>
                                <a:rPr lang="en-GB" sz="2200" i="1">
                                  <a:latin typeface="Cambria Math"/>
                                </a:rPr>
                                <m:t>𝑝</m:t>
                              </m:r>
                            </m:e>
                            <m:sub>
                              <m:r>
                                <a:rPr lang="en-GB" sz="2200" i="1">
                                  <a:latin typeface="Cambria Math"/>
                                </a:rPr>
                                <m:t>𝑟𝑒</m:t>
                              </m:r>
                              <m:sSub>
                                <m:sSubPr>
                                  <m:ctrlPr>
                                    <a:rPr lang="it-IT" sz="2200" i="1">
                                      <a:latin typeface="Cambria Math" panose="02040503050406030204" pitchFamily="18" charset="0"/>
                                    </a:rPr>
                                  </m:ctrlPr>
                                </m:sSubPr>
                                <m:e>
                                  <m:r>
                                    <a:rPr lang="en-GB" sz="2200" i="1">
                                      <a:latin typeface="Cambria Math"/>
                                    </a:rPr>
                                    <m:t>𝑙</m:t>
                                  </m:r>
                                </m:e>
                                <m:sub>
                                  <m:r>
                                    <a:rPr lang="en-GB" sz="2200" i="1">
                                      <a:latin typeface="Cambria Math"/>
                                    </a:rPr>
                                    <m:t>𝑖</m:t>
                                  </m:r>
                                  <m:sSub>
                                    <m:sSubPr>
                                      <m:ctrlPr>
                                        <a:rPr lang="it-IT" sz="2200" i="1">
                                          <a:latin typeface="Cambria Math" panose="02040503050406030204" pitchFamily="18" charset="0"/>
                                        </a:rPr>
                                      </m:ctrlPr>
                                    </m:sSubPr>
                                    <m:e>
                                      <m:r>
                                        <a:rPr lang="en-GB" sz="2200" i="1">
                                          <a:latin typeface="Cambria Math"/>
                                        </a:rPr>
                                        <m:t>𝑑</m:t>
                                      </m:r>
                                    </m:e>
                                    <m:sub>
                                      <m:r>
                                        <a:rPr lang="it-IT" sz="2200" b="0" i="1" smtClean="0">
                                          <a:latin typeface="Cambria Math"/>
                                        </a:rPr>
                                        <m:t>𝑏𝑙𝑎𝑑𝑒</m:t>
                                      </m:r>
                                      <m:r>
                                        <a:rPr lang="it-IT" sz="2200" b="0" i="1" smtClean="0">
                                          <a:latin typeface="Cambria Math"/>
                                        </a:rPr>
                                        <m:t> </m:t>
                                      </m:r>
                                      <m:r>
                                        <a:rPr lang="it-IT" sz="2200" b="0" i="1" smtClean="0">
                                          <a:latin typeface="Cambria Math"/>
                                        </a:rPr>
                                        <m:t>𝑟𝑜𝑜𝑡</m:t>
                                      </m:r>
                                    </m:sub>
                                  </m:sSub>
                                </m:sub>
                              </m:sSub>
                            </m:sub>
                            <m:sup>
                              <m:r>
                                <a:rPr lang="en-GB" sz="2200" i="1">
                                  <a:latin typeface="Cambria Math"/>
                                </a:rPr>
                                <m:t>0</m:t>
                              </m:r>
                            </m:sup>
                          </m:sSubSup>
                        </m:den>
                      </m:f>
                      <m:rad>
                        <m:radPr>
                          <m:degHide m:val="on"/>
                          <m:ctrlPr>
                            <a:rPr lang="it-IT" sz="2200" i="1">
                              <a:latin typeface="Cambria Math" panose="02040503050406030204" pitchFamily="18" charset="0"/>
                            </a:rPr>
                          </m:ctrlPr>
                        </m:radPr>
                        <m:deg/>
                        <m:e>
                          <m:r>
                            <a:rPr lang="en-GB" sz="2200" i="1">
                              <a:latin typeface="Cambria Math"/>
                            </a:rPr>
                            <m:t>𝑅</m:t>
                          </m:r>
                          <m:sSubSup>
                            <m:sSubSupPr>
                              <m:ctrlPr>
                                <a:rPr lang="it-IT" sz="2200" i="1">
                                  <a:latin typeface="Cambria Math" panose="02040503050406030204" pitchFamily="18" charset="0"/>
                                </a:rPr>
                              </m:ctrlPr>
                            </m:sSubSupPr>
                            <m:e>
                              <m:r>
                                <a:rPr lang="en-GB" sz="2200" i="1">
                                  <a:latin typeface="Cambria Math"/>
                                </a:rPr>
                                <m:t>𝑇</m:t>
                              </m:r>
                            </m:e>
                            <m:sub>
                              <m:r>
                                <a:rPr lang="en-GB" sz="2200" i="1">
                                  <a:latin typeface="Cambria Math"/>
                                </a:rPr>
                                <m:t>𝑟𝑒</m:t>
                              </m:r>
                              <m:sSub>
                                <m:sSubPr>
                                  <m:ctrlPr>
                                    <a:rPr lang="it-IT" sz="2200" i="1">
                                      <a:latin typeface="Cambria Math" panose="02040503050406030204" pitchFamily="18" charset="0"/>
                                    </a:rPr>
                                  </m:ctrlPr>
                                </m:sSubPr>
                                <m:e>
                                  <m:r>
                                    <a:rPr lang="en-GB" sz="2200" i="1">
                                      <a:latin typeface="Cambria Math"/>
                                    </a:rPr>
                                    <m:t>𝑙</m:t>
                                  </m:r>
                                </m:e>
                                <m:sub>
                                  <m:r>
                                    <a:rPr lang="it-IT" sz="2200" i="1">
                                      <a:latin typeface="Cambria Math"/>
                                    </a:rPr>
                                    <m:t>𝑏𝑙𝑎𝑑𝑒</m:t>
                                  </m:r>
                                  <m:r>
                                    <a:rPr lang="it-IT" sz="2200" i="1">
                                      <a:latin typeface="Cambria Math"/>
                                    </a:rPr>
                                    <m:t> </m:t>
                                  </m:r>
                                  <m:r>
                                    <a:rPr lang="it-IT" sz="2200" i="1">
                                      <a:latin typeface="Cambria Math"/>
                                    </a:rPr>
                                    <m:t>𝑟𝑜𝑜𝑡</m:t>
                                  </m:r>
                                </m:sub>
                              </m:sSub>
                            </m:sub>
                            <m:sup>
                              <m:r>
                                <a:rPr lang="en-GB" sz="2200" i="1">
                                  <a:latin typeface="Cambria Math"/>
                                </a:rPr>
                                <m:t>0</m:t>
                              </m:r>
                            </m:sup>
                          </m:sSubSup>
                        </m:e>
                      </m:rad>
                      <m:r>
                        <a:rPr lang="en-GB" sz="2200" i="1">
                          <a:latin typeface="Cambria Math"/>
                        </a:rPr>
                        <m:t>=</m:t>
                      </m:r>
                      <m:r>
                        <a:rPr lang="en-GB" sz="2200" i="1">
                          <a:latin typeface="Cambria Math"/>
                        </a:rPr>
                        <m:t>𝑓</m:t>
                      </m:r>
                      <m:d>
                        <m:dPr>
                          <m:ctrlPr>
                            <a:rPr lang="it-IT" sz="2200" i="1">
                              <a:latin typeface="Cambria Math" panose="02040503050406030204" pitchFamily="18" charset="0"/>
                            </a:rPr>
                          </m:ctrlPr>
                        </m:dPr>
                        <m:e>
                          <m:sSub>
                            <m:sSubPr>
                              <m:ctrlPr>
                                <a:rPr lang="it-IT" sz="2200" i="1">
                                  <a:latin typeface="Cambria Math" panose="02040503050406030204" pitchFamily="18" charset="0"/>
                                </a:rPr>
                              </m:ctrlPr>
                            </m:sSubPr>
                            <m:e>
                              <m:r>
                                <a:rPr lang="en-GB" sz="2200" i="1">
                                  <a:latin typeface="Cambria Math"/>
                                </a:rPr>
                                <m:t>𝛽</m:t>
                              </m:r>
                            </m:e>
                            <m:sub>
                              <m:r>
                                <a:rPr lang="en-GB" sz="2200" i="1">
                                  <a:latin typeface="Cambria Math"/>
                                </a:rPr>
                                <m:t> </m:t>
                              </m:r>
                            </m:sub>
                          </m:sSub>
                        </m:e>
                      </m:d>
                      <m:r>
                        <a:rPr lang="en-GB" sz="2200" i="1">
                          <a:latin typeface="Cambria Math"/>
                        </a:rPr>
                        <m:t>=</m:t>
                      </m:r>
                      <m:r>
                        <a:rPr lang="en-GB" sz="2200" i="1">
                          <a:latin typeface="Cambria Math"/>
                        </a:rPr>
                        <m:t>𝑓</m:t>
                      </m:r>
                      <m:d>
                        <m:dPr>
                          <m:ctrlPr>
                            <a:rPr lang="it-IT" sz="2200" i="1">
                              <a:latin typeface="Cambria Math" panose="02040503050406030204" pitchFamily="18" charset="0"/>
                            </a:rPr>
                          </m:ctrlPr>
                        </m:dPr>
                        <m:e>
                          <m:f>
                            <m:fPr>
                              <m:ctrlPr>
                                <a:rPr lang="it-IT" sz="2200" i="1">
                                  <a:latin typeface="Cambria Math" panose="02040503050406030204" pitchFamily="18" charset="0"/>
                                </a:rPr>
                              </m:ctrlPr>
                            </m:fPr>
                            <m:num>
                              <m:sSubSup>
                                <m:sSubSupPr>
                                  <m:ctrlPr>
                                    <a:rPr lang="it-IT" sz="2200" i="1">
                                      <a:latin typeface="Cambria Math" panose="02040503050406030204" pitchFamily="18" charset="0"/>
                                    </a:rPr>
                                  </m:ctrlPr>
                                </m:sSubSupPr>
                                <m:e>
                                  <m:r>
                                    <a:rPr lang="en-GB" sz="2200" i="1">
                                      <a:latin typeface="Cambria Math"/>
                                    </a:rPr>
                                    <m:t>𝑝</m:t>
                                  </m:r>
                                </m:e>
                                <m:sub>
                                  <m:r>
                                    <a:rPr lang="en-GB" sz="2200" i="1">
                                      <a:latin typeface="Cambria Math"/>
                                    </a:rPr>
                                    <m:t>𝑟𝑒</m:t>
                                  </m:r>
                                  <m:sSub>
                                    <m:sSubPr>
                                      <m:ctrlPr>
                                        <a:rPr lang="it-IT" sz="2200" i="1">
                                          <a:latin typeface="Cambria Math" panose="02040503050406030204" pitchFamily="18" charset="0"/>
                                        </a:rPr>
                                      </m:ctrlPr>
                                    </m:sSubPr>
                                    <m:e>
                                      <m:sSub>
                                        <m:sSubPr>
                                          <m:ctrlPr>
                                            <a:rPr lang="it-IT" sz="2200" i="1">
                                              <a:latin typeface="Cambria Math" panose="02040503050406030204" pitchFamily="18" charset="0"/>
                                            </a:rPr>
                                          </m:ctrlPr>
                                        </m:sSubPr>
                                        <m:e>
                                          <m:r>
                                            <a:rPr lang="en-GB" sz="2200" i="1">
                                              <a:latin typeface="Cambria Math"/>
                                            </a:rPr>
                                            <m:t>𝑙</m:t>
                                          </m:r>
                                        </m:e>
                                        <m:sub>
                                          <m:r>
                                            <a:rPr lang="en-GB" sz="2200" i="1">
                                              <a:latin typeface="Cambria Math"/>
                                            </a:rPr>
                                            <m:t>𝑖𝑑</m:t>
                                          </m:r>
                                        </m:sub>
                                      </m:sSub>
                                    </m:e>
                                    <m:sub>
                                      <m:r>
                                        <a:rPr lang="it-IT" sz="2200" i="1">
                                          <a:latin typeface="Cambria Math"/>
                                        </a:rPr>
                                        <m:t>𝑏𝑙𝑎𝑑𝑒</m:t>
                                      </m:r>
                                      <m:r>
                                        <a:rPr lang="it-IT" sz="2200" i="1">
                                          <a:latin typeface="Cambria Math"/>
                                        </a:rPr>
                                        <m:t> </m:t>
                                      </m:r>
                                      <m:r>
                                        <a:rPr lang="it-IT" sz="2200" i="1">
                                          <a:latin typeface="Cambria Math"/>
                                        </a:rPr>
                                        <m:t>𝑟𝑜𝑜𝑡</m:t>
                                      </m:r>
                                    </m:sub>
                                  </m:sSub>
                                </m:sub>
                                <m:sup>
                                  <m:r>
                                    <a:rPr lang="en-GB" sz="2200" i="1">
                                      <a:latin typeface="Cambria Math"/>
                                    </a:rPr>
                                    <m:t>0</m:t>
                                  </m:r>
                                </m:sup>
                              </m:sSubSup>
                            </m:num>
                            <m:den>
                              <m:sSubSup>
                                <m:sSubSupPr>
                                  <m:ctrlPr>
                                    <a:rPr lang="it-IT" sz="2200" i="1">
                                      <a:latin typeface="Cambria Math" panose="02040503050406030204" pitchFamily="18" charset="0"/>
                                    </a:rPr>
                                  </m:ctrlPr>
                                </m:sSubSupPr>
                                <m:e>
                                  <m:r>
                                    <a:rPr lang="en-GB" sz="2200" i="1">
                                      <a:latin typeface="Cambria Math"/>
                                    </a:rPr>
                                    <m:t>𝑝</m:t>
                                  </m:r>
                                </m:e>
                                <m:sub>
                                  <m:r>
                                    <a:rPr lang="en-GB" sz="2200" i="1">
                                      <a:latin typeface="Cambria Math"/>
                                    </a:rPr>
                                    <m:t>𝑎𝑏</m:t>
                                  </m:r>
                                  <m:sSub>
                                    <m:sSubPr>
                                      <m:ctrlPr>
                                        <a:rPr lang="it-IT" sz="2200" i="1">
                                          <a:latin typeface="Cambria Math" panose="02040503050406030204" pitchFamily="18" charset="0"/>
                                        </a:rPr>
                                      </m:ctrlPr>
                                    </m:sSubPr>
                                    <m:e>
                                      <m:r>
                                        <a:rPr lang="en-GB" sz="2200" i="1">
                                          <a:latin typeface="Cambria Math"/>
                                        </a:rPr>
                                        <m:t>𝑠</m:t>
                                      </m:r>
                                    </m:e>
                                    <m:sub>
                                      <m:r>
                                        <a:rPr lang="en-GB" sz="2200" i="1">
                                          <a:latin typeface="Cambria Math"/>
                                        </a:rPr>
                                        <m:t>𝑡𝑢𝑟𝑏</m:t>
                                      </m:r>
                                      <m:r>
                                        <a:rPr lang="en-GB" sz="2200" i="1">
                                          <a:latin typeface="Cambria Math"/>
                                        </a:rPr>
                                        <m:t> </m:t>
                                      </m:r>
                                      <m:r>
                                        <a:rPr lang="en-GB" sz="2200" i="1">
                                          <a:latin typeface="Cambria Math"/>
                                        </a:rPr>
                                        <m:t>𝑖𝑛𝑙𝑒𝑡</m:t>
                                      </m:r>
                                    </m:sub>
                                  </m:sSub>
                                </m:sub>
                                <m:sup>
                                  <m:r>
                                    <a:rPr lang="en-GB" sz="2200" i="1">
                                      <a:latin typeface="Cambria Math"/>
                                    </a:rPr>
                                    <m:t>0</m:t>
                                  </m:r>
                                </m:sup>
                              </m:sSubSup>
                            </m:den>
                          </m:f>
                        </m:e>
                      </m:d>
                    </m:oMath>
                  </m:oMathPara>
                </a14:m>
                <a:endParaRPr lang="en-US" sz="2200" dirty="0"/>
              </a:p>
            </p:txBody>
          </p:sp>
        </mc:Choice>
        <mc:Fallback xmlns="">
          <p:sp>
            <p:nvSpPr>
              <p:cNvPr id="4" name="CasellaDiTesto 3"/>
              <p:cNvSpPr txBox="1">
                <a:spLocks noRot="1" noChangeAspect="1" noMove="1" noResize="1" noEditPoints="1" noAdjustHandles="1" noChangeArrowheads="1" noChangeShapeType="1" noTextEdit="1"/>
              </p:cNvSpPr>
              <p:nvPr/>
            </p:nvSpPr>
            <p:spPr>
              <a:xfrm>
                <a:off x="540299" y="3986674"/>
                <a:ext cx="8017409" cy="1031308"/>
              </a:xfrm>
              <a:prstGeom prst="rect">
                <a:avLst/>
              </a:prstGeom>
              <a:blipFill>
                <a:blip r:embed="rId4"/>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43449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8650" y="1251812"/>
            <a:ext cx="7886700" cy="559356"/>
          </a:xfrm>
        </p:spPr>
        <p:txBody>
          <a:bodyPr>
            <a:normAutofit fontScale="90000"/>
          </a:bodyPr>
          <a:lstStyle/>
          <a:p>
            <a:pPr algn="ctr"/>
            <a:r>
              <a:rPr lang="en-US" dirty="0">
                <a:solidFill>
                  <a:srgbClr val="FF0000"/>
                </a:solidFill>
              </a:rPr>
              <a:t>Internal</a:t>
            </a:r>
            <a:r>
              <a:rPr lang="it-IT" dirty="0">
                <a:solidFill>
                  <a:srgbClr val="FF0000"/>
                </a:solidFill>
              </a:rPr>
              <a:t> Air Circuit</a:t>
            </a:r>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8</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pic>
        <p:nvPicPr>
          <p:cNvPr id="13" name="Segnaposto contenuto 12"/>
          <p:cNvPicPr>
            <a:picLocks noGrp="1"/>
          </p:cNvPicPr>
          <p:nvPr>
            <p:ph idx="1"/>
          </p:nvPr>
        </p:nvPicPr>
        <p:blipFill>
          <a:blip r:embed="rId4"/>
          <a:stretch>
            <a:fillRect/>
          </a:stretch>
        </p:blipFill>
        <p:spPr>
          <a:xfrm>
            <a:off x="155864" y="1756850"/>
            <a:ext cx="8924762" cy="4286420"/>
          </a:xfrm>
          <a:prstGeom prst="rect">
            <a:avLst/>
          </a:prstGeom>
        </p:spPr>
      </p:pic>
      <p:sp>
        <p:nvSpPr>
          <p:cNvPr id="15" name="Ovale 14"/>
          <p:cNvSpPr/>
          <p:nvPr/>
        </p:nvSpPr>
        <p:spPr>
          <a:xfrm>
            <a:off x="5884754" y="3241145"/>
            <a:ext cx="669955" cy="60928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Ovale 15"/>
          <p:cNvSpPr/>
          <p:nvPr/>
        </p:nvSpPr>
        <p:spPr>
          <a:xfrm>
            <a:off x="8428776" y="2784260"/>
            <a:ext cx="660903" cy="60928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Ovale 16"/>
          <p:cNvSpPr/>
          <p:nvPr/>
        </p:nvSpPr>
        <p:spPr>
          <a:xfrm>
            <a:off x="7310417" y="3250355"/>
            <a:ext cx="748241" cy="609285"/>
          </a:xfrm>
          <a:prstGeom prst="ellipse">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Ovale 17"/>
          <p:cNvSpPr/>
          <p:nvPr/>
        </p:nvSpPr>
        <p:spPr>
          <a:xfrm>
            <a:off x="7314905" y="1670843"/>
            <a:ext cx="748241" cy="609285"/>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4" name="Connettore 1 3"/>
          <p:cNvCxnSpPr>
            <a:stCxn id="13" idx="0"/>
            <a:endCxn id="13" idx="2"/>
          </p:cNvCxnSpPr>
          <p:nvPr/>
        </p:nvCxnSpPr>
        <p:spPr>
          <a:xfrm>
            <a:off x="4618245" y="1756850"/>
            <a:ext cx="0" cy="428642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CasellaDiTesto 4"/>
          <p:cNvSpPr txBox="1"/>
          <p:nvPr/>
        </p:nvSpPr>
        <p:spPr>
          <a:xfrm>
            <a:off x="2756780" y="2046083"/>
            <a:ext cx="1530036" cy="369332"/>
          </a:xfrm>
          <a:prstGeom prst="rect">
            <a:avLst/>
          </a:prstGeom>
          <a:noFill/>
          <a:ln>
            <a:solidFill>
              <a:schemeClr val="tx1"/>
            </a:solidFill>
          </a:ln>
        </p:spPr>
        <p:txBody>
          <a:bodyPr wrap="square" rtlCol="0">
            <a:spAutoFit/>
          </a:bodyPr>
          <a:lstStyle/>
          <a:p>
            <a:pPr algn="ctr"/>
            <a:r>
              <a:rPr lang="it-IT" dirty="0"/>
              <a:t>COMPRESSOR</a:t>
            </a:r>
            <a:endParaRPr lang="en-GB" dirty="0"/>
          </a:p>
        </p:txBody>
      </p:sp>
      <p:sp>
        <p:nvSpPr>
          <p:cNvPr id="20" name="CasellaDiTesto 19"/>
          <p:cNvSpPr txBox="1"/>
          <p:nvPr/>
        </p:nvSpPr>
        <p:spPr>
          <a:xfrm>
            <a:off x="4916037" y="2046083"/>
            <a:ext cx="1095464" cy="369332"/>
          </a:xfrm>
          <a:prstGeom prst="rect">
            <a:avLst/>
          </a:prstGeom>
          <a:noFill/>
          <a:ln>
            <a:solidFill>
              <a:schemeClr val="tx1"/>
            </a:solidFill>
          </a:ln>
        </p:spPr>
        <p:txBody>
          <a:bodyPr wrap="square" rtlCol="0">
            <a:spAutoFit/>
          </a:bodyPr>
          <a:lstStyle/>
          <a:p>
            <a:pPr algn="ctr"/>
            <a:r>
              <a:rPr lang="it-IT" dirty="0"/>
              <a:t>TURBINE</a:t>
            </a:r>
            <a:endParaRPr lang="en-GB" dirty="0"/>
          </a:p>
        </p:txBody>
      </p:sp>
    </p:spTree>
    <p:extLst>
      <p:ext uri="{BB962C8B-B14F-4D97-AF65-F5344CB8AC3E}">
        <p14:creationId xmlns:p14="http://schemas.microsoft.com/office/powerpoint/2010/main" val="217728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150"/>
          <p:cNvSpPr/>
          <p:nvPr/>
        </p:nvSpPr>
        <p:spPr>
          <a:xfrm flipH="1" flipV="1">
            <a:off x="-59766" y="6223230"/>
            <a:ext cx="9221630" cy="638205"/>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8" name="Shape 151"/>
          <p:cNvSpPr/>
          <p:nvPr/>
        </p:nvSpPr>
        <p:spPr>
          <a:xfrm flipH="1" flipV="1">
            <a:off x="-59767" y="6282015"/>
            <a:ext cx="9217543" cy="5794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33" name="Shape 150"/>
          <p:cNvSpPr/>
          <p:nvPr/>
        </p:nvSpPr>
        <p:spPr>
          <a:xfrm>
            <a:off x="-40" y="4894"/>
            <a:ext cx="9157786" cy="1029249"/>
          </a:xfrm>
          <a:prstGeom prst="flowChartDocument">
            <a:avLst/>
          </a:prstGeom>
          <a:solidFill>
            <a:schemeClr val="bg1">
              <a:lumMod val="85000"/>
            </a:schemeClr>
          </a:solidFill>
          <a:ln w="12700" cap="flat">
            <a:noFill/>
            <a:miter lim="400000"/>
          </a:ln>
          <a:effectLst/>
        </p:spPr>
        <p:txBody>
          <a:bodyPr wrap="square" lIns="35717" tIns="35717" rIns="35717" bIns="35717" numCol="1" anchor="ctr">
            <a:noAutofit/>
          </a:bodyPr>
          <a:lstStyle/>
          <a:p>
            <a:endParaRPr/>
          </a:p>
        </p:txBody>
      </p:sp>
      <p:sp>
        <p:nvSpPr>
          <p:cNvPr id="34" name="Shape 151"/>
          <p:cNvSpPr/>
          <p:nvPr/>
        </p:nvSpPr>
        <p:spPr>
          <a:xfrm>
            <a:off x="-4118" y="-24296"/>
            <a:ext cx="9207883" cy="94181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100"/>
              <a:gd name="connsiteX1" fmla="*/ 21600 w 21600"/>
              <a:gd name="connsiteY1" fmla="*/ 0 h 21100"/>
              <a:gd name="connsiteX2" fmla="*/ 21586 w 21600"/>
              <a:gd name="connsiteY2" fmla="*/ 15099 h 21100"/>
              <a:gd name="connsiteX3" fmla="*/ 0 w 21600"/>
              <a:gd name="connsiteY3" fmla="*/ 20172 h 21100"/>
              <a:gd name="connsiteX4" fmla="*/ 0 w 21600"/>
              <a:gd name="connsiteY4" fmla="*/ 0 h 2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100">
                <a:moveTo>
                  <a:pt x="0" y="0"/>
                </a:moveTo>
                <a:lnTo>
                  <a:pt x="21600" y="0"/>
                </a:lnTo>
                <a:cubicBezTo>
                  <a:pt x="21600" y="5774"/>
                  <a:pt x="21586" y="9325"/>
                  <a:pt x="21586" y="15099"/>
                </a:cubicBezTo>
                <a:cubicBezTo>
                  <a:pt x="10786" y="15099"/>
                  <a:pt x="10800" y="23922"/>
                  <a:pt x="0" y="20172"/>
                </a:cubicBezTo>
                <a:lnTo>
                  <a:pt x="0" y="0"/>
                </a:lnTo>
                <a:close/>
              </a:path>
            </a:pathLst>
          </a:custGeom>
          <a:solidFill>
            <a:schemeClr val="accent1">
              <a:lumMod val="50000"/>
            </a:schemeClr>
          </a:solidFill>
          <a:ln w="12700" cap="flat">
            <a:noFill/>
            <a:miter lim="400000"/>
          </a:ln>
          <a:effectLst/>
        </p:spPr>
        <p:txBody>
          <a:bodyPr wrap="square" lIns="35717" tIns="35717" rIns="35717" bIns="35717" numCol="1" anchor="ctr">
            <a:noAutofit/>
          </a:bodyPr>
          <a:lstStyle/>
          <a:p>
            <a:endParaRPr/>
          </a:p>
        </p:txBody>
      </p:sp>
      <p:sp>
        <p:nvSpPr>
          <p:cNvPr id="2" name="Titolo 1"/>
          <p:cNvSpPr>
            <a:spLocks noGrp="1"/>
          </p:cNvSpPr>
          <p:nvPr>
            <p:ph type="title"/>
          </p:nvPr>
        </p:nvSpPr>
        <p:spPr>
          <a:xfrm>
            <a:off x="628650" y="1251812"/>
            <a:ext cx="7886700" cy="559356"/>
          </a:xfrm>
        </p:spPr>
        <p:txBody>
          <a:bodyPr>
            <a:normAutofit fontScale="90000"/>
          </a:bodyPr>
          <a:lstStyle/>
          <a:p>
            <a:pPr algn="ctr"/>
            <a:r>
              <a:rPr lang="it-IT" dirty="0" err="1">
                <a:solidFill>
                  <a:srgbClr val="FF0000"/>
                </a:solidFill>
              </a:rPr>
              <a:t>Boundary</a:t>
            </a:r>
            <a:r>
              <a:rPr lang="it-IT" dirty="0">
                <a:solidFill>
                  <a:srgbClr val="FF0000"/>
                </a:solidFill>
              </a:rPr>
              <a:t> </a:t>
            </a:r>
            <a:r>
              <a:rPr lang="it-IT" dirty="0" err="1">
                <a:solidFill>
                  <a:srgbClr val="FF0000"/>
                </a:solidFill>
              </a:rPr>
              <a:t>conditions</a:t>
            </a:r>
            <a:r>
              <a:rPr lang="it-IT" dirty="0">
                <a:solidFill>
                  <a:srgbClr val="FF0000"/>
                </a:solidFill>
              </a:rPr>
              <a:t> setup</a:t>
            </a:r>
          </a:p>
        </p:txBody>
      </p:sp>
      <p:sp>
        <p:nvSpPr>
          <p:cNvPr id="3" name="Segnaposto contenuto 2"/>
          <p:cNvSpPr>
            <a:spLocks noGrp="1"/>
          </p:cNvSpPr>
          <p:nvPr>
            <p:ph idx="1"/>
          </p:nvPr>
        </p:nvSpPr>
        <p:spPr>
          <a:xfrm>
            <a:off x="656473" y="2060513"/>
            <a:ext cx="7886700" cy="4023557"/>
          </a:xfrm>
        </p:spPr>
        <p:txBody>
          <a:bodyPr>
            <a:normAutofit/>
          </a:bodyPr>
          <a:lstStyle/>
          <a:p>
            <a:r>
              <a:rPr lang="it-IT" sz="2000" dirty="0"/>
              <a:t>Every pressure </a:t>
            </a:r>
            <a:r>
              <a:rPr lang="it-IT" sz="2000" dirty="0" err="1"/>
              <a:t>boundary</a:t>
            </a:r>
            <a:r>
              <a:rPr lang="it-IT" sz="2000" dirty="0"/>
              <a:t> </a:t>
            </a:r>
            <a:r>
              <a:rPr lang="it-IT" sz="2000" dirty="0" err="1"/>
              <a:t>condition</a:t>
            </a:r>
            <a:r>
              <a:rPr lang="it-IT" sz="2000" dirty="0"/>
              <a:t> </a:t>
            </a:r>
            <a:r>
              <a:rPr lang="it-IT" sz="2000" dirty="0" err="1"/>
              <a:t>has</a:t>
            </a:r>
            <a:r>
              <a:rPr lang="it-IT" sz="2000" dirty="0"/>
              <a:t> </a:t>
            </a:r>
            <a:r>
              <a:rPr lang="it-IT" sz="2000" dirty="0" err="1"/>
              <a:t>been</a:t>
            </a:r>
            <a:r>
              <a:rPr lang="it-IT" sz="2000" dirty="0"/>
              <a:t> </a:t>
            </a:r>
            <a:r>
              <a:rPr lang="it-IT" sz="2000" dirty="0" err="1"/>
              <a:t>referred</a:t>
            </a:r>
            <a:r>
              <a:rPr lang="it-IT" sz="2000" dirty="0"/>
              <a:t> to </a:t>
            </a:r>
            <a:r>
              <a:rPr lang="it-IT" sz="2000" dirty="0" err="1"/>
              <a:t>two</a:t>
            </a:r>
            <a:r>
              <a:rPr lang="it-IT" sz="2000" dirty="0"/>
              <a:t> pressure </a:t>
            </a:r>
            <a:r>
              <a:rPr lang="it-IT" sz="2000" dirty="0" err="1"/>
              <a:t>values</a:t>
            </a:r>
            <a:r>
              <a:rPr lang="it-IT" sz="2000" dirty="0">
                <a:solidFill>
                  <a:srgbClr val="FFC000"/>
                </a:solidFill>
              </a:rPr>
              <a:t>, </a:t>
            </a:r>
            <a:r>
              <a:rPr lang="it-IT" sz="2000" dirty="0" err="1"/>
              <a:t>according</a:t>
            </a:r>
            <a:r>
              <a:rPr lang="it-IT" sz="2000" dirty="0"/>
              <a:t> to </a:t>
            </a:r>
            <a:r>
              <a:rPr lang="it-IT" sz="2000" dirty="0" err="1"/>
              <a:t>their</a:t>
            </a:r>
            <a:r>
              <a:rPr lang="it-IT" sz="2000" dirty="0"/>
              <a:t> positions: the </a:t>
            </a:r>
            <a:r>
              <a:rPr lang="it-IT" sz="2000" dirty="0" err="1"/>
              <a:t>total</a:t>
            </a:r>
            <a:r>
              <a:rPr lang="it-IT" sz="2000" dirty="0"/>
              <a:t> pressure </a:t>
            </a:r>
            <a:r>
              <a:rPr lang="it-IT" sz="2000" dirty="0" err="1"/>
              <a:t>value</a:t>
            </a:r>
            <a:r>
              <a:rPr lang="it-IT" sz="2000" dirty="0"/>
              <a:t> </a:t>
            </a:r>
            <a:r>
              <a:rPr lang="it-IT" sz="2000" dirty="0" err="1"/>
              <a:t>at</a:t>
            </a:r>
            <a:r>
              <a:rPr lang="it-IT" sz="2000" dirty="0"/>
              <a:t> the </a:t>
            </a:r>
            <a:r>
              <a:rPr lang="it-IT" sz="2000" dirty="0" err="1"/>
              <a:t>compressor</a:t>
            </a:r>
            <a:r>
              <a:rPr lang="it-IT" sz="2000" dirty="0"/>
              <a:t> exit and the </a:t>
            </a:r>
            <a:r>
              <a:rPr lang="it-IT" sz="2000" dirty="0" err="1"/>
              <a:t>total</a:t>
            </a:r>
            <a:r>
              <a:rPr lang="it-IT" sz="2000" dirty="0"/>
              <a:t> pressure </a:t>
            </a:r>
            <a:r>
              <a:rPr lang="it-IT" sz="2000" dirty="0" err="1"/>
              <a:t>value</a:t>
            </a:r>
            <a:r>
              <a:rPr lang="it-IT" sz="2000" dirty="0"/>
              <a:t> </a:t>
            </a:r>
            <a:r>
              <a:rPr lang="it-IT" sz="2000" dirty="0" err="1"/>
              <a:t>at</a:t>
            </a:r>
            <a:r>
              <a:rPr lang="it-IT" sz="2000" dirty="0"/>
              <a:t> the turbine </a:t>
            </a:r>
            <a:r>
              <a:rPr lang="it-IT" sz="2000" dirty="0" err="1"/>
              <a:t>inlet</a:t>
            </a:r>
            <a:endParaRPr lang="it-IT" sz="2000" dirty="0"/>
          </a:p>
          <a:p>
            <a:r>
              <a:rPr lang="it-IT" sz="2000" dirty="0" err="1"/>
              <a:t>These</a:t>
            </a:r>
            <a:r>
              <a:rPr lang="it-IT" sz="2000" dirty="0"/>
              <a:t> </a:t>
            </a:r>
            <a:r>
              <a:rPr lang="it-IT" sz="2000" dirty="0" err="1"/>
              <a:t>ratios</a:t>
            </a:r>
            <a:r>
              <a:rPr lang="it-IT" sz="2000" dirty="0"/>
              <a:t> are </a:t>
            </a:r>
            <a:r>
              <a:rPr lang="it-IT" sz="2000" dirty="0" err="1"/>
              <a:t>obtained</a:t>
            </a:r>
            <a:r>
              <a:rPr lang="it-IT" sz="2000" dirty="0"/>
              <a:t> from a </a:t>
            </a:r>
            <a:r>
              <a:rPr lang="it-IT" sz="2000" dirty="0" err="1"/>
              <a:t>realistic</a:t>
            </a:r>
            <a:r>
              <a:rPr lang="it-IT" sz="2000" dirty="0"/>
              <a:t> pressure </a:t>
            </a:r>
            <a:r>
              <a:rPr lang="it-IT" sz="2000" dirty="0" err="1"/>
              <a:t>distribution</a:t>
            </a:r>
            <a:r>
              <a:rPr lang="it-IT" sz="2000" dirty="0"/>
              <a:t> inside the </a:t>
            </a:r>
            <a:r>
              <a:rPr lang="it-IT" sz="2000" dirty="0" err="1"/>
              <a:t>engine</a:t>
            </a:r>
            <a:r>
              <a:rPr lang="it-IT" sz="2000" dirty="0"/>
              <a:t> in the base </a:t>
            </a:r>
            <a:r>
              <a:rPr lang="it-IT" sz="2000" dirty="0" err="1"/>
              <a:t>testing</a:t>
            </a:r>
            <a:r>
              <a:rPr lang="it-IT" sz="2000" dirty="0"/>
              <a:t> point (TP1) and are </a:t>
            </a:r>
            <a:r>
              <a:rPr lang="it-IT" sz="2000" dirty="0" err="1"/>
              <a:t>kept</a:t>
            </a:r>
            <a:r>
              <a:rPr lang="it-IT" sz="2000" dirty="0"/>
              <a:t> </a:t>
            </a:r>
            <a:r>
              <a:rPr lang="it-IT" sz="2000" dirty="0" err="1"/>
              <a:t>constant</a:t>
            </a:r>
            <a:r>
              <a:rPr lang="it-IT" sz="2000" dirty="0"/>
              <a:t> in </a:t>
            </a:r>
            <a:r>
              <a:rPr lang="it-IT" sz="2000" dirty="0" err="1"/>
              <a:t>every</a:t>
            </a:r>
            <a:r>
              <a:rPr lang="it-IT" sz="2000" dirty="0"/>
              <a:t> </a:t>
            </a:r>
            <a:r>
              <a:rPr lang="it-IT" sz="2000" dirty="0" err="1"/>
              <a:t>other</a:t>
            </a:r>
            <a:r>
              <a:rPr lang="it-IT" sz="2000" dirty="0"/>
              <a:t> test </a:t>
            </a:r>
            <a:r>
              <a:rPr lang="it-IT" sz="2000" dirty="0" err="1"/>
              <a:t>conditions</a:t>
            </a:r>
            <a:endParaRPr lang="it-IT" sz="2000" dirty="0"/>
          </a:p>
        </p:txBody>
      </p:sp>
      <p:sp>
        <p:nvSpPr>
          <p:cNvPr id="6" name="Segnaposto numero diapositiva 5"/>
          <p:cNvSpPr>
            <a:spLocks noGrp="1"/>
          </p:cNvSpPr>
          <p:nvPr>
            <p:ph type="sldNum" sz="quarter" idx="12"/>
          </p:nvPr>
        </p:nvSpPr>
        <p:spPr>
          <a:xfrm>
            <a:off x="6457950" y="6416675"/>
            <a:ext cx="2057400" cy="304801"/>
          </a:xfrm>
        </p:spPr>
        <p:txBody>
          <a:bodyPr/>
          <a:lstStyle/>
          <a:p>
            <a:fld id="{D109C2B1-F5E5-BD42-9FC7-1B803CDA68D8}" type="slidenum">
              <a:rPr lang="it-IT" smtClean="0">
                <a:solidFill>
                  <a:schemeClr val="bg1"/>
                </a:solidFill>
              </a:rPr>
              <a:t>9</a:t>
            </a:fld>
            <a:endParaRPr lang="it-IT" dirty="0">
              <a:solidFill>
                <a:schemeClr val="bg1"/>
              </a:solidFill>
            </a:endParaRPr>
          </a:p>
        </p:txBody>
      </p:sp>
      <p:sp>
        <p:nvSpPr>
          <p:cNvPr id="25" name="Shape 153"/>
          <p:cNvSpPr/>
          <p:nvPr/>
        </p:nvSpPr>
        <p:spPr>
          <a:xfrm>
            <a:off x="1704357" y="181953"/>
            <a:ext cx="5491787" cy="3183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t">
            <a:spAutoFit/>
          </a:bodyPr>
          <a:lstStyle/>
          <a:p>
            <a:r>
              <a:rPr lang="en-US" sz="1600" dirty="0">
                <a:solidFill>
                  <a:schemeClr val="bg1"/>
                </a:solidFill>
                <a:latin typeface="+mj-lt"/>
                <a:cs typeface="Cali"/>
              </a:rPr>
              <a:t>Characterization of Secondary Air Circuits in a Gas Turbine</a:t>
            </a:r>
            <a:endParaRPr sz="1600" dirty="0">
              <a:solidFill>
                <a:schemeClr val="bg1"/>
              </a:solidFill>
              <a:latin typeface="+mj-lt"/>
              <a:cs typeface="Cali"/>
            </a:endParaRPr>
          </a:p>
        </p:txBody>
      </p:sp>
      <p:pic>
        <p:nvPicPr>
          <p:cNvPr id="26" name="Immagine 25" descr="Logo_unige_scrittabianca.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64" y="114808"/>
            <a:ext cx="1128967" cy="595388"/>
          </a:xfrm>
          <a:prstGeom prst="rect">
            <a:avLst/>
          </a:prstGeom>
        </p:spPr>
      </p:pic>
      <p:sp>
        <p:nvSpPr>
          <p:cNvPr id="29" name="Shape 159"/>
          <p:cNvSpPr/>
          <p:nvPr/>
        </p:nvSpPr>
        <p:spPr>
          <a:xfrm>
            <a:off x="792162" y="6501371"/>
            <a:ext cx="5023359" cy="2260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5717" tIns="35717" rIns="35717" bIns="35717" numCol="1" anchor="ctr">
            <a:spAutoFit/>
          </a:bodyPr>
          <a:lstStyle>
            <a:lvl1pPr algn="r"/>
          </a:lstStyle>
          <a:p>
            <a:pPr algn="l"/>
            <a:r>
              <a:rPr lang="it-IT" sz="1000" dirty="0">
                <a:solidFill>
                  <a:schemeClr val="bg1"/>
                </a:solidFill>
              </a:rPr>
              <a:t>Valerio Lanata - DIME</a:t>
            </a:r>
            <a:endParaRPr sz="1000" dirty="0">
              <a:solidFill>
                <a:schemeClr val="bg1"/>
              </a:solidFill>
            </a:endParaRPr>
          </a:p>
        </p:txBody>
      </p:sp>
      <p:sp>
        <p:nvSpPr>
          <p:cNvPr id="32" name="Shape 154"/>
          <p:cNvSpPr/>
          <p:nvPr/>
        </p:nvSpPr>
        <p:spPr>
          <a:xfrm>
            <a:off x="1494593" y="102133"/>
            <a:ext cx="1" cy="626848"/>
          </a:xfrm>
          <a:prstGeom prst="line">
            <a:avLst/>
          </a:prstGeom>
          <a:noFill/>
          <a:ln w="6350" cap="flat" cmpd="sng">
            <a:solidFill>
              <a:srgbClr val="FFFFFF"/>
            </a:solidFill>
            <a:prstDash val="solid"/>
            <a:miter lim="400000"/>
          </a:ln>
          <a:effectLst/>
        </p:spPr>
        <p:txBody>
          <a:bodyPr wrap="square" lIns="35717" tIns="35717" rIns="35717" bIns="35717" numCol="1" anchor="ctr">
            <a:noAutofit/>
          </a:bodyPr>
          <a:lstStyle/>
          <a:p>
            <a:pPr defTabSz="321457">
              <a:defRPr sz="1200">
                <a:solidFill>
                  <a:srgbClr val="000000"/>
                </a:solidFill>
                <a:latin typeface="Helvetica"/>
                <a:ea typeface="Helvetica"/>
                <a:cs typeface="Helvetica"/>
                <a:sym typeface="Helvetica"/>
              </a:defRPr>
            </a:pPr>
            <a:endParaRP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4396132"/>
            <a:ext cx="8001000" cy="933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0883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792</Words>
  <Application>Microsoft Office PowerPoint</Application>
  <PresentationFormat>Presentazione su schermo (4:3)</PresentationFormat>
  <Paragraphs>131</Paragraphs>
  <Slides>16</Slides>
  <Notes>15</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16</vt:i4>
      </vt:variant>
    </vt:vector>
  </HeadingPairs>
  <TitlesOfParts>
    <vt:vector size="24" baseType="lpstr">
      <vt:lpstr>Arial</vt:lpstr>
      <vt:lpstr>Cali</vt:lpstr>
      <vt:lpstr>Calibri</vt:lpstr>
      <vt:lpstr>Calibri Light</vt:lpstr>
      <vt:lpstr>Cambria Math</vt:lpstr>
      <vt:lpstr>Helvetica</vt:lpstr>
      <vt:lpstr>Times New Roman</vt:lpstr>
      <vt:lpstr>Tema di Office</vt:lpstr>
      <vt:lpstr>Characterization of Secondary Air Circuits in a Gas Turbine Engine</vt:lpstr>
      <vt:lpstr>Secondary Air System</vt:lpstr>
      <vt:lpstr>Similarity Theory</vt:lpstr>
      <vt:lpstr>The Characteristic Curve</vt:lpstr>
      <vt:lpstr>Characteristics’ Method Application</vt:lpstr>
      <vt:lpstr>Characteristics’ Method Application</vt:lpstr>
      <vt:lpstr>Characteristics’ Method Application</vt:lpstr>
      <vt:lpstr>Internal Air Circuit</vt:lpstr>
      <vt:lpstr>Boundary conditions setup</vt:lpstr>
      <vt:lpstr>Characteristic curves nomenclature</vt:lpstr>
      <vt:lpstr>Characteristic curves of Cooling flow</vt:lpstr>
      <vt:lpstr>Characteristic curves of Cooling flow</vt:lpstr>
      <vt:lpstr>Characteristic curves of Leakage flow</vt:lpstr>
      <vt:lpstr>Superposition of TP1 and TP2</vt:lpstr>
      <vt:lpstr>Conclusions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dei titoli sui titoli</dc:title>
  <dc:creator>Utente di Microsoft Office</dc:creator>
  <cp:lastModifiedBy>Alessandro Bottaro</cp:lastModifiedBy>
  <cp:revision>87</cp:revision>
  <dcterms:created xsi:type="dcterms:W3CDTF">2017-09-20T11:53:31Z</dcterms:created>
  <dcterms:modified xsi:type="dcterms:W3CDTF">2019-03-26T10:13:18Z</dcterms:modified>
</cp:coreProperties>
</file>