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82" r:id="rId3"/>
    <p:sldId id="281" r:id="rId4"/>
    <p:sldId id="261" r:id="rId5"/>
    <p:sldId id="280" r:id="rId6"/>
    <p:sldId id="270" r:id="rId7"/>
    <p:sldId id="283" r:id="rId8"/>
    <p:sldId id="260" r:id="rId9"/>
    <p:sldId id="264" r:id="rId10"/>
    <p:sldId id="293" r:id="rId11"/>
    <p:sldId id="302" r:id="rId12"/>
    <p:sldId id="296" r:id="rId13"/>
    <p:sldId id="304" r:id="rId14"/>
    <p:sldId id="297" r:id="rId15"/>
    <p:sldId id="303" r:id="rId16"/>
    <p:sldId id="277" r:id="rId17"/>
    <p:sldId id="258" r:id="rId18"/>
    <p:sldId id="286" r:id="rId19"/>
    <p:sldId id="307" r:id="rId20"/>
    <p:sldId id="289" r:id="rId21"/>
    <p:sldId id="288" r:id="rId22"/>
    <p:sldId id="300" r:id="rId23"/>
    <p:sldId id="301" r:id="rId24"/>
    <p:sldId id="290" r:id="rId25"/>
    <p:sldId id="284" r:id="rId26"/>
    <p:sldId id="285" r:id="rId27"/>
    <p:sldId id="287" r:id="rId28"/>
    <p:sldId id="291" r:id="rId29"/>
    <p:sldId id="273" r:id="rId30"/>
    <p:sldId id="274" r:id="rId31"/>
    <p:sldId id="299" r:id="rId32"/>
    <p:sldId id="294" r:id="rId33"/>
    <p:sldId id="292" r:id="rId34"/>
    <p:sldId id="308" r:id="rId35"/>
    <p:sldId id="305" r:id="rId36"/>
    <p:sldId id="306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75930" autoAdjust="0"/>
  </p:normalViewPr>
  <p:slideViewPr>
    <p:cSldViewPr snapToGrid="0" snapToObjects="1">
      <p:cViewPr varScale="1">
        <p:scale>
          <a:sx n="71" d="100"/>
          <a:sy n="71" d="100"/>
        </p:scale>
        <p:origin x="1310" y="62"/>
      </p:cViewPr>
      <p:guideLst>
        <p:guide orient="horz" pos="4042"/>
        <p:guide pos="4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96710-FBFF-964B-8D21-D09A48ACD779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2C7F-7139-6F4E-836E-006DEE51A2A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356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lls-Royce/Snecma_Olympus_59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431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Conventional Module</a:t>
            </a:r>
            <a:br>
              <a:rPr lang="it-IT" b="1" dirty="0"/>
            </a:br>
            <a:r>
              <a:rPr lang="it-IT" b="0" dirty="0"/>
              <a:t>(Sulla Tesi comparazione Conv/Unc e anche slide extra)</a:t>
            </a:r>
          </a:p>
          <a:p>
            <a:r>
              <a:rPr lang="it-IT" dirty="0"/>
              <a:t>L=63.7m, b=64,8m , Sw=436,8m2</a:t>
            </a:r>
          </a:p>
          <a:p>
            <a:r>
              <a:rPr lang="it-IT" b="1" dirty="0"/>
              <a:t>MOSTRO SOLO MASSE PRINCIPALI</a:t>
            </a:r>
            <a:r>
              <a:rPr lang="it-IT" dirty="0"/>
              <a:t>, extra slide per approfondimenti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163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Range </a:t>
            </a:r>
            <a:r>
              <a:rPr lang="it-IT" dirty="0">
                <a:sym typeface="Wingdings" panose="05000000000000000000" pitchFamily="2" charset="2"/>
              </a:rPr>
              <a:t> 95% Fuel</a:t>
            </a:r>
          </a:p>
          <a:p>
            <a:r>
              <a:rPr lang="it-IT" dirty="0">
                <a:sym typeface="Wingdings" panose="05000000000000000000" pitchFamily="2" charset="2"/>
              </a:rPr>
              <a:t>            Max Comb \circ Max Pay </a:t>
            </a:r>
            <a:endParaRPr lang="it-IT" dirty="0"/>
          </a:p>
          <a:p>
            <a:r>
              <a:rPr lang="it-IT" dirty="0"/>
              <a:t>           </a:t>
            </a:r>
            <a:r>
              <a:rPr lang="it-IT" dirty="0">
                <a:sym typeface="Wingdings" panose="05000000000000000000" pitchFamily="2" charset="2"/>
              </a:rPr>
              <a:t> Max Range 19000 km (Record 21000km)</a:t>
            </a:r>
            <a:r>
              <a:rPr lang="it-IT" dirty="0"/>
              <a:t>          </a:t>
            </a:r>
          </a:p>
          <a:p>
            <a:r>
              <a:rPr lang="it-IT" dirty="0"/>
              <a:t>Crew Updated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208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Dimensions b 56,4m, L 39,6m, </a:t>
            </a:r>
          </a:p>
          <a:p>
            <a:r>
              <a:rPr lang="en-GB" noProof="0" dirty="0"/>
              <a:t>                    Sw 863,3m^2 &amp; </a:t>
            </a:r>
            <a:r>
              <a:rPr lang="en-GB" b="1" noProof="0" dirty="0"/>
              <a:t>Sc 319,2m^2</a:t>
            </a:r>
            <a:endParaRPr lang="en-GB" noProof="0" dirty="0"/>
          </a:p>
          <a:p>
            <a:r>
              <a:rPr lang="en-GB" noProof="0" dirty="0"/>
              <a:t>Pass 800 with 2 floors</a:t>
            </a:r>
          </a:p>
          <a:p>
            <a:r>
              <a:rPr lang="en-GB" noProof="0" dirty="0"/>
              <a:t>Enginesx3 a 32 m </a:t>
            </a:r>
            <a:r>
              <a:rPr lang="en-GB" noProof="0" dirty="0">
                <a:sym typeface="Wingdings" panose="05000000000000000000" pitchFamily="2" charset="2"/>
              </a:rPr>
              <a:t> </a:t>
            </a:r>
            <a:r>
              <a:rPr lang="en-GB" noProof="0" dirty="0"/>
              <a:t>20tons tot</a:t>
            </a:r>
          </a:p>
          <a:p>
            <a:r>
              <a:rPr lang="it-IT" b="1" noProof="0" dirty="0"/>
              <a:t>Variazione </a:t>
            </a:r>
            <a:r>
              <a:rPr lang="it-IT" noProof="0" dirty="0"/>
              <a:t>COG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89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Range Good Max Payload 80% of max fuel</a:t>
            </a:r>
          </a:p>
          <a:p>
            <a:r>
              <a:rPr lang="it-IT" dirty="0"/>
              <a:t>How to FPM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077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Concorde L 61,3m, b 25,2m, Sw 414m2 </a:t>
            </a:r>
          </a:p>
          <a:p>
            <a:r>
              <a:rPr lang="it-IT" dirty="0">
                <a:sym typeface="Wingdings" panose="05000000000000000000" pitchFamily="2" charset="2"/>
              </a:rPr>
              <a:t>    </a:t>
            </a:r>
            <a:r>
              <a:rPr lang="it-IT" dirty="0"/>
              <a:t> Speed 600 m/s and 2160 km/h</a:t>
            </a:r>
          </a:p>
          <a:p>
            <a:r>
              <a:rPr lang="it-IT" dirty="0"/>
              <a:t>    </a:t>
            </a:r>
            <a:r>
              <a:rPr lang="it-IT" dirty="0">
                <a:sym typeface="Wingdings" panose="05000000000000000000" pitchFamily="2" charset="2"/>
              </a:rPr>
              <a:t> Parigi/NY meno di 4 ore</a:t>
            </a:r>
          </a:p>
          <a:p>
            <a:r>
              <a:rPr lang="it-IT" dirty="0">
                <a:sym typeface="Wingdings" panose="05000000000000000000" pitchFamily="2" charset="2"/>
              </a:rPr>
              <a:t>Ridotta passDens poiché solo business</a:t>
            </a:r>
            <a:br>
              <a:rPr lang="it-IT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×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Rolls-Royce/Snecma Olympus 593"/>
              </a:rPr>
              <a:t>Rolls-Royce/Snecma Olympus 593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tons &amp; 170kN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 variation IMP TRIM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1288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Nice Range </a:t>
            </a:r>
            <a:r>
              <a:rPr lang="it-IT" b="1" dirty="0"/>
              <a:t>SLOPE</a:t>
            </a:r>
            <a:r>
              <a:rPr lang="it-IT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LD = 5,5, real between 12,5/3,5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 panose="05000000000000000000" pitchFamily="2" charset="2"/>
              </a:rPr>
              <a:t> Normal aircraft 15/17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996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Read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564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GG  LVL UP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4320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7007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85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Sviluppata presso CFS </a:t>
            </a:r>
            <a:r>
              <a:rPr lang="it-IT" noProof="0" dirty="0">
                <a:sym typeface="Wingdings" panose="05000000000000000000" pitchFamily="2" charset="2"/>
              </a:rPr>
              <a:t> Spin-off EPFL</a:t>
            </a:r>
            <a:br>
              <a:rPr lang="it-IT" noProof="0" dirty="0">
                <a:sym typeface="Wingdings" panose="05000000000000000000" pitchFamily="2" charset="2"/>
              </a:rPr>
            </a:br>
            <a:r>
              <a:rPr lang="it-IT" noProof="0" dirty="0">
                <a:sym typeface="Wingdings" panose="05000000000000000000" pitchFamily="2" charset="2"/>
              </a:rPr>
              <a:t> </a:t>
            </a:r>
            <a:r>
              <a:rPr lang="en-GB" noProof="0" dirty="0"/>
              <a:t>DLR (Agenzia spaziale Tedesca) </a:t>
            </a:r>
          </a:p>
          <a:p>
            <a:r>
              <a:rPr lang="en-GB" noProof="0" dirty="0"/>
              <a:t>             coordinatore progetto AGILE</a:t>
            </a:r>
          </a:p>
          <a:p>
            <a:r>
              <a:rPr lang="en-GB" noProof="0" dirty="0"/>
              <a:t>Scopo </a:t>
            </a:r>
            <a:r>
              <a:rPr lang="en-GB" noProof="0" dirty="0">
                <a:sym typeface="Wingdings" panose="05000000000000000000" pitchFamily="2" charset="2"/>
              </a:rPr>
              <a:t> Nuova generazione di softwares </a:t>
            </a:r>
          </a:p>
          <a:p>
            <a:r>
              <a:rPr lang="en-GB" noProof="0" dirty="0">
                <a:sym typeface="Wingdings" panose="05000000000000000000" pitchFamily="2" charset="2"/>
              </a:rPr>
              <a:t>                per la progettazione</a:t>
            </a:r>
            <a:r>
              <a:rPr lang="en-GB" noProof="0" dirty="0"/>
              <a:t> concettuale </a:t>
            </a:r>
          </a:p>
          <a:p>
            <a:r>
              <a:rPr lang="en-GB" noProof="0" dirty="0"/>
              <a:t>                e preliminare           </a:t>
            </a:r>
          </a:p>
          <a:p>
            <a:r>
              <a:rPr lang="en-GB" noProof="0" dirty="0">
                <a:sym typeface="Wingdings" panose="05000000000000000000" pitchFamily="2" charset="2"/>
              </a:rPr>
              <a:t>            Nuova generazione di velivoli</a:t>
            </a:r>
            <a:r>
              <a:rPr lang="en-GB" noProof="0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2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CPACS GEOMETRY: </a:t>
            </a:r>
          </a:p>
          <a:p>
            <a:r>
              <a:rPr lang="it-IT" b="0" dirty="0"/>
              <a:t>utente definisce profili sezioni e li collega con segmenti e</a:t>
            </a:r>
            <a:r>
              <a:rPr lang="it-IT" dirty="0"/>
              <a:t> specchi</a:t>
            </a:r>
          </a:p>
          <a:p>
            <a:endParaRPr lang="it-IT" dirty="0"/>
          </a:p>
          <a:p>
            <a:r>
              <a:rPr lang="it-IT" dirty="0"/>
              <a:t>CPACSxml </a:t>
            </a:r>
            <a:r>
              <a:rPr lang="it-IT" b="1" dirty="0"/>
              <a:t>Uniforma il linguaggio geometria e salvataggio dati</a:t>
            </a:r>
          </a:p>
          <a:p>
            <a:r>
              <a:rPr lang="it-IT" b="1" dirty="0"/>
              <a:t>                  provenienti da campi differenti.</a:t>
            </a:r>
          </a:p>
          <a:p>
            <a:r>
              <a:rPr lang="it-IT" b="0" dirty="0"/>
              <a:t>                  (Necessario per un progetto OpenSource)</a:t>
            </a:r>
          </a:p>
          <a:p>
            <a:r>
              <a:rPr lang="it-IT" dirty="0"/>
              <a:t>Right </a:t>
            </a:r>
            <a:r>
              <a:rPr lang="it-IT" dirty="0">
                <a:sym typeface="Wingdings" panose="05000000000000000000" pitchFamily="2" charset="2"/>
              </a:rPr>
              <a:t> Wing, Fuselage, Analysis, MBD, Profiles, TS CEASIOMp.</a:t>
            </a:r>
          </a:p>
          <a:p>
            <a:endParaRPr lang="it-IT" dirty="0">
              <a:sym typeface="Wingdings" panose="05000000000000000000" pitchFamily="2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6757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3 Groups autofitting adustable LRM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4076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 = 1.4E-04</a:t>
            </a:r>
            <a:br>
              <a:rPr lang="it-IT" dirty="0"/>
            </a:br>
            <a:r>
              <a:rPr lang="it-IT" dirty="0"/>
              <a:t>rho = 2700 kg/m3</a:t>
            </a:r>
          </a:p>
          <a:p>
            <a:r>
              <a:rPr lang="it-IT" dirty="0"/>
              <a:t>READ equations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982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Effect on parameters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1115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Passengers Nice</a:t>
            </a:r>
          </a:p>
          <a:p>
            <a:r>
              <a:rPr lang="it-IT" dirty="0"/>
              <a:t>Tal about Exit Passnegers</a:t>
            </a:r>
          </a:p>
          <a:p>
            <a:r>
              <a:rPr lang="it-IT" dirty="0"/>
              <a:t>Remeber to mention the central aisle in the BWB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046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Range Braguett </a:t>
            </a:r>
          </a:p>
          <a:p>
            <a:r>
              <a:rPr lang="it-IT" dirty="0"/>
              <a:t>Brake Horse Power and propeller efficiency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75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Ogni nodo ha massa diversa in relazione alla sua posizione </a:t>
            </a:r>
            <a:br>
              <a:rPr lang="it-IT" dirty="0"/>
            </a:br>
            <a:r>
              <a:rPr lang="it-IT" dirty="0"/>
              <a:t>Spacing tra nodi, scelto ottimale</a:t>
            </a:r>
          </a:p>
          <a:p>
            <a:r>
              <a:rPr lang="it-IT" dirty="0"/>
              <a:t>(</a:t>
            </a:r>
            <a:r>
              <a:rPr lang="it-IT" b="1" dirty="0"/>
              <a:t>TEST </a:t>
            </a:r>
            <a:r>
              <a:rPr lang="it-IT" b="0" dirty="0"/>
              <a:t>cilindro pieno </a:t>
            </a:r>
            <a:r>
              <a:rPr lang="it-IT" b="1" dirty="0"/>
              <a:t>Hp</a:t>
            </a:r>
            <a:r>
              <a:rPr lang="it-IT" b="0" dirty="0"/>
              <a:t> corpo rigido</a:t>
            </a:r>
            <a:r>
              <a:rPr lang="it-IT" dirty="0"/>
              <a:t>)</a:t>
            </a:r>
          </a:p>
          <a:p>
            <a:r>
              <a:rPr lang="it-IT" dirty="0"/>
              <a:t>ma può essere definito dall’utente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8075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Roll, Pitch and Yaw Moments </a:t>
            </a:r>
          </a:p>
          <a:p>
            <a:r>
              <a:rPr lang="it-IT" dirty="0"/>
              <a:t>Symmetry someone zero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947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Speed Read</a:t>
            </a:r>
          </a:p>
          <a:p>
            <a:r>
              <a:rPr lang="it-IT" b="1" dirty="0"/>
              <a:t>DATI VELIVOLI REALI OTTENUTI DA: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it-IT" b="1" dirty="0">
                <a:sym typeface="Wingdings" panose="05000000000000000000" pitchFamily="2" charset="2"/>
              </a:rPr>
              <a:t>Certificazioni FAA, ICAO, EASA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it-IT" b="1" dirty="0">
                <a:sym typeface="Wingdings" panose="05000000000000000000" pitchFamily="2" charset="2"/>
              </a:rPr>
              <a:t> Manual for airport planning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8071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Error lower than 6 percent for masses</a:t>
            </a:r>
          </a:p>
          <a:p>
            <a:r>
              <a:rPr lang="it-IT" dirty="0"/>
              <a:t>Error higher for passengers because of the defualt value for seast</a:t>
            </a:r>
          </a:p>
          <a:p>
            <a:r>
              <a:rPr lang="it-IT" dirty="0"/>
              <a:t>Can be adjusted easly</a:t>
            </a:r>
          </a:p>
          <a:p>
            <a:r>
              <a:rPr lang="it-IT" dirty="0"/>
              <a:t>Remeber Exit Passengers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331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A380 </a:t>
            </a:r>
            <a:r>
              <a:rPr lang="it-IT" dirty="0"/>
              <a:t>A320-neo\ ratio fuse 9.5 e ratio wings 3.4,</a:t>
            </a:r>
            <a:endParaRPr lang="it-IT" b="1" dirty="0"/>
          </a:p>
          <a:p>
            <a:r>
              <a:rPr lang="it-IT" b="1" dirty="0"/>
              <a:t>Concorde</a:t>
            </a:r>
            <a:r>
              <a:rPr lang="it-IT" dirty="0"/>
              <a:t> delta wing not conventional Mach 2</a:t>
            </a:r>
          </a:p>
          <a:p>
            <a:r>
              <a:rPr lang="it-IT" b="1" dirty="0"/>
              <a:t>X-48B</a:t>
            </a:r>
            <a:r>
              <a:rPr lang="it-IT" dirty="0"/>
              <a:t>, Eduard Marmet prototype by NASA and Boeing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358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Front - 15m</a:t>
            </a:r>
          </a:p>
          <a:p>
            <a:r>
              <a:rPr lang="it-IT" b="1" dirty="0"/>
              <a:t>Back + 10m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9065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COG varia </a:t>
            </a:r>
          </a:p>
          <a:p>
            <a:r>
              <a:rPr lang="it-IT" dirty="0"/>
              <a:t>Inerzia CRESCE </a:t>
            </a:r>
            <a:r>
              <a:rPr lang="it-IT" dirty="0">
                <a:sym typeface="Wingdings" panose="05000000000000000000" pitchFamily="2" charset="2"/>
              </a:rPr>
              <a:t> distanza relativa dal COG CRESCE</a:t>
            </a:r>
            <a:endParaRPr lang="it-IT" dirty="0"/>
          </a:p>
          <a:p>
            <a:r>
              <a:rPr lang="it-IT" dirty="0"/>
              <a:t>Ixz DECRESCE  COG davanti ala</a:t>
            </a:r>
            <a:br>
              <a:rPr lang="it-IT" dirty="0"/>
            </a:br>
            <a:r>
              <a:rPr lang="it-IT" b="1" dirty="0"/>
              <a:t>Combustibile maggior elemento di influenza</a:t>
            </a:r>
          </a:p>
          <a:p>
            <a:r>
              <a:rPr lang="it-IT" b="1" dirty="0"/>
              <a:t>Test No combustibile COG quasi costante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920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315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1359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647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5612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36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452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800" b="1" dirty="0"/>
              <a:t>1) </a:t>
            </a:r>
            <a:r>
              <a:rPr lang="it-IT" sz="800" dirty="0"/>
              <a:t>TLAR: Top Level </a:t>
            </a:r>
            <a:r>
              <a:rPr lang="it-IT" sz="800" u="sng" dirty="0"/>
              <a:t>Aircraft</a:t>
            </a:r>
            <a:r>
              <a:rPr lang="it-IT" sz="800" dirty="0"/>
              <a:t> Requirements (performance/cost/range/pass..)</a:t>
            </a:r>
          </a:p>
          <a:p>
            <a:r>
              <a:rPr lang="it-IT" sz="800" b="1" dirty="0"/>
              <a:t>2</a:t>
            </a:r>
            <a:r>
              <a:rPr lang="it-IT" sz="800" b="0" dirty="0"/>
              <a:t>) Concettuale + Preliminare + Dettagliato</a:t>
            </a:r>
          </a:p>
          <a:p>
            <a:r>
              <a:rPr lang="it-IT" sz="800" b="1" dirty="0"/>
              <a:t>3) </a:t>
            </a:r>
            <a:r>
              <a:rPr lang="it-IT" sz="800" dirty="0"/>
              <a:t>Preliminary+dettagli (dim sedili)</a:t>
            </a:r>
          </a:p>
          <a:p>
            <a:r>
              <a:rPr lang="it-IT" sz="800" b="1" dirty="0"/>
              <a:t>4) </a:t>
            </a:r>
            <a:r>
              <a:rPr lang="it-IT" sz="800" dirty="0"/>
              <a:t>Detailed + componenti vere</a:t>
            </a:r>
          </a:p>
          <a:p>
            <a:r>
              <a:rPr lang="it-IT" sz="800" b="1" dirty="0"/>
              <a:t>4) </a:t>
            </a:r>
            <a:r>
              <a:rPr lang="it-IT" sz="800" dirty="0"/>
              <a:t>MDO: + Speed, modelli matematici e numerici (VP)</a:t>
            </a:r>
          </a:p>
          <a:p>
            <a:r>
              <a:rPr lang="it-IT" sz="800" dirty="0"/>
              <a:t>     </a:t>
            </a:r>
            <a:r>
              <a:rPr lang="it-IT" sz="800" dirty="0">
                <a:sym typeface="Wingdings" panose="05000000000000000000" pitchFamily="2" charset="2"/>
              </a:rPr>
              <a:t> Ottimizzo su aerodinamica, aeroelasticità</a:t>
            </a:r>
            <a:endParaRPr lang="it-IT" sz="800" b="0" u="none" dirty="0">
              <a:sym typeface="Wingdings" panose="05000000000000000000" pitchFamily="2" charset="2"/>
            </a:endParaRPr>
          </a:p>
          <a:p>
            <a:r>
              <a:rPr lang="it-IT" sz="800" b="1" u="sng" dirty="0"/>
              <a:t>Conceptual Design 90% del costo senza conoscere il prodotto.</a:t>
            </a:r>
          </a:p>
          <a:p>
            <a:r>
              <a:rPr lang="it-IT" sz="800" b="1" u="sng" dirty="0"/>
              <a:t>Il vecchio sistema costoso, VP riduce costi e rischi</a:t>
            </a:r>
            <a:endParaRPr lang="it-IT" sz="800" dirty="0"/>
          </a:p>
          <a:p>
            <a:r>
              <a:rPr lang="it-IT" b="1" u="sng" dirty="0"/>
              <a:t>Fidelity = Accuratezza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611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Software di supporto per il design preliminare e concettuale </a:t>
            </a:r>
          </a:p>
          <a:p>
            <a:r>
              <a:rPr lang="it-IT" b="1" dirty="0"/>
              <a:t>CEASIOMpy </a:t>
            </a:r>
            <a:r>
              <a:rPr lang="it-IT" dirty="0"/>
              <a:t>is </a:t>
            </a:r>
            <a:r>
              <a:rPr lang="it-IT" b="1" dirty="0"/>
              <a:t>in python language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open source.</a:t>
            </a:r>
          </a:p>
          <a:p>
            <a:r>
              <a:rPr lang="it-IT" b="1" dirty="0"/>
              <a:t>Usa MDO basandosi su una multi-fidelity analysis</a:t>
            </a:r>
          </a:p>
          <a:p>
            <a:r>
              <a:rPr lang="it-IT" b="0" dirty="0">
                <a:sym typeface="Wingdings" panose="05000000000000000000" pitchFamily="2" charset="2"/>
              </a:rPr>
              <a:t>     dell’aerodinamica e della stabilità del velivolo</a:t>
            </a:r>
            <a:r>
              <a:rPr lang="it-IT" b="0" dirty="0"/>
              <a:t> </a:t>
            </a:r>
          </a:p>
          <a:p>
            <a:r>
              <a:rPr lang="it-IT" b="1" dirty="0"/>
              <a:t>MODULI Tutti Interconnessi</a:t>
            </a:r>
            <a:br>
              <a:rPr lang="it-IT" b="1" dirty="0"/>
            </a:br>
            <a:r>
              <a:rPr lang="it-IT" b="1" dirty="0">
                <a:sym typeface="Wingdings" panose="05000000000000000000" pitchFamily="2" charset="2"/>
              </a:rPr>
              <a:t> </a:t>
            </a:r>
            <a:r>
              <a:rPr lang="it-IT" b="0" dirty="0"/>
              <a:t>Geometria CPACS + Aerodynamica + WB</a:t>
            </a:r>
            <a:br>
              <a:rPr lang="it-IT" b="0" dirty="0"/>
            </a:br>
            <a:r>
              <a:rPr lang="it-IT" b="0" dirty="0">
                <a:sym typeface="Wingdings" panose="05000000000000000000" pitchFamily="2" charset="2"/>
              </a:rPr>
              <a:t> </a:t>
            </a:r>
            <a:r>
              <a:rPr lang="it-IT" b="1" dirty="0">
                <a:sym typeface="Wingdings" panose="05000000000000000000" pitchFamily="2" charset="2"/>
              </a:rPr>
              <a:t>TODO </a:t>
            </a:r>
            <a:r>
              <a:rPr lang="it-IT" b="0" dirty="0">
                <a:sym typeface="Wingdings" panose="05000000000000000000" pitchFamily="2" charset="2"/>
              </a:rPr>
              <a:t>Propulsion, Mission analysis and strutturale</a:t>
            </a:r>
          </a:p>
          <a:p>
            <a:r>
              <a:rPr lang="it-IT" b="0" dirty="0">
                <a:sym typeface="Wingdings" panose="05000000000000000000" pitchFamily="2" charset="2"/>
              </a:rPr>
              <a:t>     permettono l’analisi di stabilità ed aeroelastica</a:t>
            </a:r>
          </a:p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582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Masse Velivolo Descrizione veloce</a:t>
            </a:r>
            <a:br>
              <a:rPr lang="it-IT" dirty="0"/>
            </a:br>
            <a:r>
              <a:rPr lang="it-IT" dirty="0"/>
              <a:t>Ramp + MTOM + OEM + EM</a:t>
            </a:r>
          </a:p>
          <a:p>
            <a:r>
              <a:rPr lang="it-IT" dirty="0"/>
              <a:t>Ricordare </a:t>
            </a:r>
            <a:r>
              <a:rPr lang="it-IT" b="1" dirty="0"/>
              <a:t>ZFM, ZPM!!!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604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800" b="1" dirty="0"/>
              <a:t>1) </a:t>
            </a:r>
            <a:r>
              <a:rPr lang="it-IT" sz="800" b="0" dirty="0"/>
              <a:t>Conventional BlackBox </a:t>
            </a:r>
            <a:r>
              <a:rPr lang="it-IT" sz="800" b="0" dirty="0">
                <a:sym typeface="Wingdings" panose="05000000000000000000" pitchFamily="2" charset="2"/>
              </a:rPr>
              <a:t> fitting aircraft Database</a:t>
            </a:r>
          </a:p>
          <a:p>
            <a:pPr marL="0" indent="0">
              <a:buNone/>
            </a:pPr>
            <a:r>
              <a:rPr lang="it-IT" sz="800" b="1" dirty="0"/>
              <a:t>2) </a:t>
            </a:r>
            <a:r>
              <a:rPr lang="it-IT" sz="800" b="0" dirty="0"/>
              <a:t>Conv Processo </a:t>
            </a:r>
            <a:r>
              <a:rPr lang="it-IT" sz="800" b="0" dirty="0">
                <a:sym typeface="Wingdings" panose="05000000000000000000" pitchFamily="2" charset="2"/>
              </a:rPr>
              <a:t> Inizia solo con le 4 dim fondamental</a:t>
            </a:r>
            <a:br>
              <a:rPr lang="it-IT" sz="800" b="0" dirty="0">
                <a:sym typeface="Wingdings" panose="05000000000000000000" pitchFamily="2" charset="2"/>
              </a:rPr>
            </a:br>
            <a:r>
              <a:rPr lang="it-IT" sz="800" b="0" dirty="0">
                <a:sym typeface="Wingdings" panose="05000000000000000000" pitchFamily="2" charset="2"/>
              </a:rPr>
              <a:t>                              Dim sedili + propone disposizione sedili</a:t>
            </a:r>
            <a:br>
              <a:rPr lang="it-IT" sz="800" b="0" dirty="0">
                <a:sym typeface="Wingdings" panose="05000000000000000000" pitchFamily="2" charset="2"/>
              </a:rPr>
            </a:br>
            <a:r>
              <a:rPr lang="it-IT" sz="800" b="1" dirty="0"/>
              <a:t>3) </a:t>
            </a:r>
            <a:r>
              <a:rPr lang="it-IT" sz="800" b="0" dirty="0"/>
              <a:t>Unconventional + dettagliato possibile fitting per aereo specifico</a:t>
            </a:r>
          </a:p>
          <a:p>
            <a:pPr marL="0" indent="0">
              <a:buNone/>
            </a:pPr>
            <a:r>
              <a:rPr lang="it-IT" sz="800" b="0" dirty="0"/>
              <a:t>     </a:t>
            </a:r>
            <a:r>
              <a:rPr lang="it-IT" sz="800" b="0" dirty="0">
                <a:sym typeface="Wingdings" panose="05000000000000000000" pitchFamily="2" charset="2"/>
              </a:rPr>
              <a:t> Elevata interazione utente  Pensato per ottimizzazione</a:t>
            </a:r>
          </a:p>
          <a:p>
            <a:pPr marL="0" indent="0">
              <a:buNone/>
            </a:pPr>
            <a:r>
              <a:rPr lang="it-IT" sz="800" b="0" dirty="0">
                <a:sym typeface="Wingdings" panose="05000000000000000000" pitchFamily="2" charset="2"/>
              </a:rPr>
              <a:t>      Pass surf Density + virtual thickness and density</a:t>
            </a:r>
            <a:br>
              <a:rPr lang="it-IT" sz="800" b="0" dirty="0">
                <a:sym typeface="Wingdings" panose="05000000000000000000" pitchFamily="2" charset="2"/>
              </a:rPr>
            </a:br>
            <a:r>
              <a:rPr lang="it-IT" sz="800" b="0" dirty="0">
                <a:sym typeface="Wingdings" panose="05000000000000000000" pitchFamily="2" charset="2"/>
              </a:rPr>
              <a:t>      </a:t>
            </a:r>
            <a:r>
              <a:rPr lang="it-IT" sz="800" b="1" dirty="0"/>
              <a:t>Specify MTOM cycle (Inizia dal Wing Loading 600kgm2)</a:t>
            </a:r>
            <a:endParaRPr lang="it-IT" sz="800" b="0" dirty="0"/>
          </a:p>
          <a:p>
            <a:pPr marL="0" indent="0">
              <a:buNone/>
            </a:pPr>
            <a:r>
              <a:rPr lang="it-IT" sz="800" b="1" dirty="0"/>
              <a:t>     </a:t>
            </a:r>
            <a:r>
              <a:rPr lang="it-IT" sz="800" b="0" dirty="0">
                <a:sym typeface="Wingdings" panose="05000000000000000000" pitchFamily="2" charset="2"/>
              </a:rPr>
              <a:t> Motori definiti dall’utente</a:t>
            </a:r>
            <a:endParaRPr lang="it-IT" sz="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914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Processo a Masse Concentrate</a:t>
            </a:r>
          </a:p>
          <a:p>
            <a:r>
              <a:rPr lang="it-IT" b="0" dirty="0"/>
              <a:t>Differenti masse per COG and MOI</a:t>
            </a:r>
          </a:p>
          <a:p>
            <a:r>
              <a:rPr lang="it-IT" b="0" dirty="0"/>
              <a:t>Processo identico, ma UNC</a:t>
            </a:r>
            <a:br>
              <a:rPr lang="it-IT" b="0" dirty="0"/>
            </a:br>
            <a:r>
              <a:rPr lang="it-IT" b="0" dirty="0"/>
              <a:t>    </a:t>
            </a:r>
            <a:r>
              <a:rPr lang="it-IT" b="0" dirty="0">
                <a:sym typeface="Wingdings" panose="05000000000000000000" pitchFamily="2" charset="2"/>
              </a:rPr>
              <a:t> posizionamento motori</a:t>
            </a:r>
            <a:br>
              <a:rPr lang="it-IT" b="0" dirty="0">
                <a:sym typeface="Wingdings" panose="05000000000000000000" pitchFamily="2" charset="2"/>
              </a:rPr>
            </a:br>
            <a:r>
              <a:rPr lang="it-IT" b="0" dirty="0">
                <a:sym typeface="Wingdings" panose="05000000000000000000" pitchFamily="2" charset="2"/>
              </a:rPr>
              <a:t>     differente valutazione geometria                                       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99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 a Full Mission Analysis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Aiuta a controllare l’output del modulo WB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 Semplificherà la connessione con il modulo di Mssion Analysis</a:t>
            </a:r>
            <a:endParaRPr lang="it-IT" dirty="0"/>
          </a:p>
          <a:p>
            <a:r>
              <a:rPr lang="it-IT" dirty="0"/>
              <a:t>Leggere WF</a:t>
            </a:r>
          </a:p>
          <a:p>
            <a:endParaRPr lang="it-IT" dirty="0"/>
          </a:p>
          <a:p>
            <a:r>
              <a:rPr lang="it-IT" b="1" dirty="0"/>
              <a:t>INPUT</a:t>
            </a:r>
            <a:r>
              <a:rPr lang="it-IT" dirty="0"/>
              <a:t> TP/WINGLET/Vcru/TSFC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2C7F-7139-6F4E-836E-006DEE51A2A1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185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8DED-809D-E84F-BD5C-8E872F9EC63D}" type="datetimeFigureOut">
              <a:rPr lang="it-IT" smtClean="0"/>
              <a:t>26/03/2019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C2B1-F5E5-BD42-9FC7-1B803CDA68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emf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3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.emf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5.wdp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microsoft.com/office/2007/relationships/hdphoto" Target="../media/hdphoto7.wdp"/><Relationship Id="rId5" Type="http://schemas.openxmlformats.org/officeDocument/2006/relationships/image" Target="../media/image1.emf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150"/>
          <p:cNvSpPr/>
          <p:nvPr/>
        </p:nvSpPr>
        <p:spPr>
          <a:xfrm flipH="1" flipV="1">
            <a:off x="-45" y="5278777"/>
            <a:ext cx="9144039" cy="158265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8" name="Shape 151"/>
          <p:cNvSpPr/>
          <p:nvPr/>
        </p:nvSpPr>
        <p:spPr>
          <a:xfrm flipH="1" flipV="1">
            <a:off x="-2011" y="5334745"/>
            <a:ext cx="9150454" cy="15243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068"/>
              <a:gd name="connsiteX1" fmla="*/ 21600 w 21600"/>
              <a:gd name="connsiteY1" fmla="*/ 0 h 21068"/>
              <a:gd name="connsiteX2" fmla="*/ 21406 w 21600"/>
              <a:gd name="connsiteY2" fmla="*/ 14693 h 21068"/>
              <a:gd name="connsiteX3" fmla="*/ 0 w 21600"/>
              <a:gd name="connsiteY3" fmla="*/ 20172 h 21068"/>
              <a:gd name="connsiteX4" fmla="*/ 0 w 21600"/>
              <a:gd name="connsiteY4" fmla="*/ 0 h 21068"/>
              <a:gd name="connsiteX0" fmla="*/ 0 w 21610"/>
              <a:gd name="connsiteY0" fmla="*/ 0 h 21111"/>
              <a:gd name="connsiteX1" fmla="*/ 21600 w 21610"/>
              <a:gd name="connsiteY1" fmla="*/ 0 h 21111"/>
              <a:gd name="connsiteX2" fmla="*/ 21610 w 21610"/>
              <a:gd name="connsiteY2" fmla="*/ 15235 h 21111"/>
              <a:gd name="connsiteX3" fmla="*/ 0 w 21610"/>
              <a:gd name="connsiteY3" fmla="*/ 20172 h 21111"/>
              <a:gd name="connsiteX4" fmla="*/ 0 w 21610"/>
              <a:gd name="connsiteY4" fmla="*/ 0 h 21111"/>
              <a:gd name="connsiteX0" fmla="*/ 0 w 21610"/>
              <a:gd name="connsiteY0" fmla="*/ 0 h 21111"/>
              <a:gd name="connsiteX1" fmla="*/ 21420 w 21610"/>
              <a:gd name="connsiteY1" fmla="*/ 474 h 21111"/>
              <a:gd name="connsiteX2" fmla="*/ 21610 w 21610"/>
              <a:gd name="connsiteY2" fmla="*/ 15235 h 21111"/>
              <a:gd name="connsiteX3" fmla="*/ 0 w 21610"/>
              <a:gd name="connsiteY3" fmla="*/ 20172 h 21111"/>
              <a:gd name="connsiteX4" fmla="*/ 0 w 21610"/>
              <a:gd name="connsiteY4" fmla="*/ 0 h 21111"/>
              <a:gd name="connsiteX0" fmla="*/ 0 w 21610"/>
              <a:gd name="connsiteY0" fmla="*/ 0 h 21111"/>
              <a:gd name="connsiteX1" fmla="*/ 21576 w 21610"/>
              <a:gd name="connsiteY1" fmla="*/ 880 h 21111"/>
              <a:gd name="connsiteX2" fmla="*/ 21610 w 21610"/>
              <a:gd name="connsiteY2" fmla="*/ 15235 h 21111"/>
              <a:gd name="connsiteX3" fmla="*/ 0 w 21610"/>
              <a:gd name="connsiteY3" fmla="*/ 20172 h 21111"/>
              <a:gd name="connsiteX4" fmla="*/ 0 w 21610"/>
              <a:gd name="connsiteY4" fmla="*/ 0 h 21111"/>
              <a:gd name="connsiteX0" fmla="*/ 0 w 21586"/>
              <a:gd name="connsiteY0" fmla="*/ 0 h 21111"/>
              <a:gd name="connsiteX1" fmla="*/ 21576 w 21586"/>
              <a:gd name="connsiteY1" fmla="*/ 880 h 21111"/>
              <a:gd name="connsiteX2" fmla="*/ 21586 w 21586"/>
              <a:gd name="connsiteY2" fmla="*/ 15235 h 21111"/>
              <a:gd name="connsiteX3" fmla="*/ 0 w 21586"/>
              <a:gd name="connsiteY3" fmla="*/ 20172 h 21111"/>
              <a:gd name="connsiteX4" fmla="*/ 0 w 21586"/>
              <a:gd name="connsiteY4" fmla="*/ 0 h 21111"/>
              <a:gd name="connsiteX0" fmla="*/ 0 w 21594"/>
              <a:gd name="connsiteY0" fmla="*/ 0 h 21111"/>
              <a:gd name="connsiteX1" fmla="*/ 21594 w 21594"/>
              <a:gd name="connsiteY1" fmla="*/ 829 h 21111"/>
              <a:gd name="connsiteX2" fmla="*/ 21586 w 21594"/>
              <a:gd name="connsiteY2" fmla="*/ 15235 h 21111"/>
              <a:gd name="connsiteX3" fmla="*/ 0 w 21594"/>
              <a:gd name="connsiteY3" fmla="*/ 20172 h 21111"/>
              <a:gd name="connsiteX4" fmla="*/ 0 w 21594"/>
              <a:gd name="connsiteY4" fmla="*/ 0 h 21111"/>
              <a:gd name="connsiteX0" fmla="*/ 45 w 21594"/>
              <a:gd name="connsiteY0" fmla="*/ 0 h 20908"/>
              <a:gd name="connsiteX1" fmla="*/ 21594 w 21594"/>
              <a:gd name="connsiteY1" fmla="*/ 626 h 20908"/>
              <a:gd name="connsiteX2" fmla="*/ 21586 w 21594"/>
              <a:gd name="connsiteY2" fmla="*/ 15032 h 20908"/>
              <a:gd name="connsiteX3" fmla="*/ 0 w 21594"/>
              <a:gd name="connsiteY3" fmla="*/ 19969 h 20908"/>
              <a:gd name="connsiteX4" fmla="*/ 45 w 21594"/>
              <a:gd name="connsiteY4" fmla="*/ 0 h 20908"/>
              <a:gd name="connsiteX0" fmla="*/ 126 w 21594"/>
              <a:gd name="connsiteY0" fmla="*/ 0 h 20298"/>
              <a:gd name="connsiteX1" fmla="*/ 21594 w 21594"/>
              <a:gd name="connsiteY1" fmla="*/ 16 h 20298"/>
              <a:gd name="connsiteX2" fmla="*/ 21586 w 21594"/>
              <a:gd name="connsiteY2" fmla="*/ 14422 h 20298"/>
              <a:gd name="connsiteX3" fmla="*/ 0 w 21594"/>
              <a:gd name="connsiteY3" fmla="*/ 19359 h 20298"/>
              <a:gd name="connsiteX4" fmla="*/ 126 w 21594"/>
              <a:gd name="connsiteY4" fmla="*/ 0 h 20298"/>
              <a:gd name="connsiteX0" fmla="*/ 108 w 21594"/>
              <a:gd name="connsiteY0" fmla="*/ 416 h 20282"/>
              <a:gd name="connsiteX1" fmla="*/ 21594 w 21594"/>
              <a:gd name="connsiteY1" fmla="*/ 0 h 20282"/>
              <a:gd name="connsiteX2" fmla="*/ 21586 w 21594"/>
              <a:gd name="connsiteY2" fmla="*/ 14406 h 20282"/>
              <a:gd name="connsiteX3" fmla="*/ 0 w 21594"/>
              <a:gd name="connsiteY3" fmla="*/ 19343 h 20282"/>
              <a:gd name="connsiteX4" fmla="*/ 108 w 21594"/>
              <a:gd name="connsiteY4" fmla="*/ 416 h 20282"/>
              <a:gd name="connsiteX0" fmla="*/ 32 w 21594"/>
              <a:gd name="connsiteY0" fmla="*/ 0 h 20323"/>
              <a:gd name="connsiteX1" fmla="*/ 21594 w 21594"/>
              <a:gd name="connsiteY1" fmla="*/ 41 h 20323"/>
              <a:gd name="connsiteX2" fmla="*/ 21586 w 21594"/>
              <a:gd name="connsiteY2" fmla="*/ 14447 h 20323"/>
              <a:gd name="connsiteX3" fmla="*/ 0 w 21594"/>
              <a:gd name="connsiteY3" fmla="*/ 19384 h 20323"/>
              <a:gd name="connsiteX4" fmla="*/ 32 w 21594"/>
              <a:gd name="connsiteY4" fmla="*/ 0 h 20323"/>
              <a:gd name="connsiteX0" fmla="*/ 5 w 21567"/>
              <a:gd name="connsiteY0" fmla="*/ 0 h 20323"/>
              <a:gd name="connsiteX1" fmla="*/ 21567 w 21567"/>
              <a:gd name="connsiteY1" fmla="*/ 41 h 20323"/>
              <a:gd name="connsiteX2" fmla="*/ 21559 w 21567"/>
              <a:gd name="connsiteY2" fmla="*/ 14447 h 20323"/>
              <a:gd name="connsiteX3" fmla="*/ 4 w 21567"/>
              <a:gd name="connsiteY3" fmla="*/ 19384 h 20323"/>
              <a:gd name="connsiteX4" fmla="*/ 5 w 21567"/>
              <a:gd name="connsiteY4" fmla="*/ 0 h 20323"/>
              <a:gd name="connsiteX0" fmla="*/ 10 w 21572"/>
              <a:gd name="connsiteY0" fmla="*/ 0 h 20323"/>
              <a:gd name="connsiteX1" fmla="*/ 21572 w 21572"/>
              <a:gd name="connsiteY1" fmla="*/ 41 h 20323"/>
              <a:gd name="connsiteX2" fmla="*/ 21564 w 21572"/>
              <a:gd name="connsiteY2" fmla="*/ 14447 h 20323"/>
              <a:gd name="connsiteX3" fmla="*/ 0 w 21572"/>
              <a:gd name="connsiteY3" fmla="*/ 19384 h 20323"/>
              <a:gd name="connsiteX4" fmla="*/ 10 w 21572"/>
              <a:gd name="connsiteY4" fmla="*/ 0 h 20323"/>
              <a:gd name="connsiteX0" fmla="*/ 10 w 21573"/>
              <a:gd name="connsiteY0" fmla="*/ 0 h 20323"/>
              <a:gd name="connsiteX1" fmla="*/ 21572 w 21573"/>
              <a:gd name="connsiteY1" fmla="*/ 41 h 20323"/>
              <a:gd name="connsiteX2" fmla="*/ 21573 w 21573"/>
              <a:gd name="connsiteY2" fmla="*/ 14447 h 20323"/>
              <a:gd name="connsiteX3" fmla="*/ 0 w 21573"/>
              <a:gd name="connsiteY3" fmla="*/ 19384 h 20323"/>
              <a:gd name="connsiteX4" fmla="*/ 10 w 21573"/>
              <a:gd name="connsiteY4" fmla="*/ 0 h 2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3" h="20323">
                <a:moveTo>
                  <a:pt x="10" y="0"/>
                </a:moveTo>
                <a:lnTo>
                  <a:pt x="21572" y="41"/>
                </a:lnTo>
                <a:cubicBezTo>
                  <a:pt x="21572" y="5815"/>
                  <a:pt x="21573" y="8673"/>
                  <a:pt x="21573" y="14447"/>
                </a:cubicBezTo>
                <a:cubicBezTo>
                  <a:pt x="10773" y="14447"/>
                  <a:pt x="10800" y="23134"/>
                  <a:pt x="0" y="19384"/>
                </a:cubicBezTo>
                <a:cubicBezTo>
                  <a:pt x="15" y="12728"/>
                  <a:pt x="-5" y="6656"/>
                  <a:pt x="1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74" y="2212325"/>
            <a:ext cx="7772400" cy="1360433"/>
          </a:xfrm>
        </p:spPr>
        <p:txBody>
          <a:bodyPr anchor="t">
            <a:no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software  for </a:t>
            </a:r>
            <a:r>
              <a:rPr lang="en-GB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     aircraft design</a:t>
            </a:r>
            <a:br>
              <a:rPr lang="it-IT" sz="32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it-IT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0911" y="4260731"/>
            <a:ext cx="5277767" cy="1074013"/>
          </a:xfrm>
        </p:spPr>
        <p:txBody>
          <a:bodyPr>
            <a:normAutofit/>
          </a:bodyPr>
          <a:lstStyle/>
          <a:p>
            <a:pPr lvl="0" algn="l"/>
            <a:r>
              <a:rPr lang="it-IT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Supervisors: </a:t>
            </a:r>
            <a:r>
              <a:rPr lang="it-IT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A. Bottaro</a:t>
            </a:r>
            <a:br>
              <a:rPr lang="it-IT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Dr. Jan B. Vos</a:t>
            </a:r>
            <a:r>
              <a:rPr lang="it-IT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pPr lvl="0" algn="l"/>
            <a:r>
              <a:rPr lang="it-IT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Co-supervisor: </a:t>
            </a:r>
            <a:r>
              <a:rPr lang="it-IT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it-IT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Jungo</a:t>
            </a:r>
          </a:p>
        </p:txBody>
      </p:sp>
      <p:sp>
        <p:nvSpPr>
          <p:cNvPr id="14" name="Shape 150"/>
          <p:cNvSpPr/>
          <p:nvPr/>
        </p:nvSpPr>
        <p:spPr>
          <a:xfrm>
            <a:off x="-40" y="4894"/>
            <a:ext cx="9144040" cy="193126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5" name="Shape 151"/>
          <p:cNvSpPr/>
          <p:nvPr/>
        </p:nvSpPr>
        <p:spPr>
          <a:xfrm>
            <a:off x="-8950" y="-2954"/>
            <a:ext cx="9153422" cy="173227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59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59"/>
              <a:gd name="connsiteY0" fmla="*/ 0 h 21100"/>
              <a:gd name="connsiteX1" fmla="*/ 21510 w 21559"/>
              <a:gd name="connsiteY1" fmla="*/ 671 h 21100"/>
              <a:gd name="connsiteX2" fmla="*/ 21559 w 21559"/>
              <a:gd name="connsiteY2" fmla="*/ 15099 h 21100"/>
              <a:gd name="connsiteX3" fmla="*/ 0 w 21559"/>
              <a:gd name="connsiteY3" fmla="*/ 20172 h 21100"/>
              <a:gd name="connsiteX4" fmla="*/ 0 w 21559"/>
              <a:gd name="connsiteY4" fmla="*/ 0 h 21100"/>
              <a:gd name="connsiteX0" fmla="*/ 0 w 21559"/>
              <a:gd name="connsiteY0" fmla="*/ 0 h 21100"/>
              <a:gd name="connsiteX1" fmla="*/ 21559 w 21559"/>
              <a:gd name="connsiteY1" fmla="*/ 93 h 21100"/>
              <a:gd name="connsiteX2" fmla="*/ 21559 w 21559"/>
              <a:gd name="connsiteY2" fmla="*/ 15099 h 21100"/>
              <a:gd name="connsiteX3" fmla="*/ 0 w 21559"/>
              <a:gd name="connsiteY3" fmla="*/ 20172 h 21100"/>
              <a:gd name="connsiteX4" fmla="*/ 0 w 21559"/>
              <a:gd name="connsiteY4" fmla="*/ 0 h 21100"/>
              <a:gd name="connsiteX0" fmla="*/ 202 w 21559"/>
              <a:gd name="connsiteY0" fmla="*/ 1225 h 21007"/>
              <a:gd name="connsiteX1" fmla="*/ 21559 w 21559"/>
              <a:gd name="connsiteY1" fmla="*/ 0 h 21007"/>
              <a:gd name="connsiteX2" fmla="*/ 21559 w 21559"/>
              <a:gd name="connsiteY2" fmla="*/ 15006 h 21007"/>
              <a:gd name="connsiteX3" fmla="*/ 0 w 21559"/>
              <a:gd name="connsiteY3" fmla="*/ 20079 h 21007"/>
              <a:gd name="connsiteX4" fmla="*/ 202 w 21559"/>
              <a:gd name="connsiteY4" fmla="*/ 1225 h 21007"/>
              <a:gd name="connsiteX0" fmla="*/ 19 w 21578"/>
              <a:gd name="connsiteY0" fmla="*/ 22 h 21007"/>
              <a:gd name="connsiteX1" fmla="*/ 21578 w 21578"/>
              <a:gd name="connsiteY1" fmla="*/ 0 h 21007"/>
              <a:gd name="connsiteX2" fmla="*/ 21578 w 21578"/>
              <a:gd name="connsiteY2" fmla="*/ 15006 h 21007"/>
              <a:gd name="connsiteX3" fmla="*/ 19 w 21578"/>
              <a:gd name="connsiteY3" fmla="*/ 20079 h 21007"/>
              <a:gd name="connsiteX4" fmla="*/ 19 w 21578"/>
              <a:gd name="connsiteY4" fmla="*/ 22 h 21007"/>
              <a:gd name="connsiteX0" fmla="*/ 4 w 21563"/>
              <a:gd name="connsiteY0" fmla="*/ 22 h 21007"/>
              <a:gd name="connsiteX1" fmla="*/ 21563 w 21563"/>
              <a:gd name="connsiteY1" fmla="*/ 0 h 21007"/>
              <a:gd name="connsiteX2" fmla="*/ 21563 w 21563"/>
              <a:gd name="connsiteY2" fmla="*/ 15006 h 21007"/>
              <a:gd name="connsiteX3" fmla="*/ 4 w 21563"/>
              <a:gd name="connsiteY3" fmla="*/ 20079 h 21007"/>
              <a:gd name="connsiteX4" fmla="*/ 4 w 21563"/>
              <a:gd name="connsiteY4" fmla="*/ 22 h 21007"/>
              <a:gd name="connsiteX0" fmla="*/ 4 w 21563"/>
              <a:gd name="connsiteY0" fmla="*/ 22 h 21007"/>
              <a:gd name="connsiteX1" fmla="*/ 21563 w 21563"/>
              <a:gd name="connsiteY1" fmla="*/ 0 h 21007"/>
              <a:gd name="connsiteX2" fmla="*/ 21563 w 21563"/>
              <a:gd name="connsiteY2" fmla="*/ 15006 h 21007"/>
              <a:gd name="connsiteX3" fmla="*/ 4 w 21563"/>
              <a:gd name="connsiteY3" fmla="*/ 20079 h 21007"/>
              <a:gd name="connsiteX4" fmla="*/ 4 w 21563"/>
              <a:gd name="connsiteY4" fmla="*/ 22 h 21007"/>
              <a:gd name="connsiteX0" fmla="*/ 8 w 21567"/>
              <a:gd name="connsiteY0" fmla="*/ 22 h 21007"/>
              <a:gd name="connsiteX1" fmla="*/ 21567 w 21567"/>
              <a:gd name="connsiteY1" fmla="*/ 0 h 21007"/>
              <a:gd name="connsiteX2" fmla="*/ 21567 w 21567"/>
              <a:gd name="connsiteY2" fmla="*/ 15006 h 21007"/>
              <a:gd name="connsiteX3" fmla="*/ 8 w 21567"/>
              <a:gd name="connsiteY3" fmla="*/ 20079 h 21007"/>
              <a:gd name="connsiteX4" fmla="*/ 8 w 21567"/>
              <a:gd name="connsiteY4" fmla="*/ 22 h 21007"/>
              <a:gd name="connsiteX0" fmla="*/ 6 w 21578"/>
              <a:gd name="connsiteY0" fmla="*/ 0 h 21031"/>
              <a:gd name="connsiteX1" fmla="*/ 21578 w 21578"/>
              <a:gd name="connsiteY1" fmla="*/ 24 h 21031"/>
              <a:gd name="connsiteX2" fmla="*/ 21578 w 21578"/>
              <a:gd name="connsiteY2" fmla="*/ 15030 h 21031"/>
              <a:gd name="connsiteX3" fmla="*/ 19 w 21578"/>
              <a:gd name="connsiteY3" fmla="*/ 20103 h 21031"/>
              <a:gd name="connsiteX4" fmla="*/ 6 w 21578"/>
              <a:gd name="connsiteY4" fmla="*/ 0 h 21031"/>
              <a:gd name="connsiteX0" fmla="*/ 7 w 21579"/>
              <a:gd name="connsiteY0" fmla="*/ 0 h 21031"/>
              <a:gd name="connsiteX1" fmla="*/ 21579 w 21579"/>
              <a:gd name="connsiteY1" fmla="*/ 24 h 21031"/>
              <a:gd name="connsiteX2" fmla="*/ 21579 w 21579"/>
              <a:gd name="connsiteY2" fmla="*/ 15030 h 21031"/>
              <a:gd name="connsiteX3" fmla="*/ 16 w 21579"/>
              <a:gd name="connsiteY3" fmla="*/ 20103 h 21031"/>
              <a:gd name="connsiteX4" fmla="*/ 7 w 21579"/>
              <a:gd name="connsiteY4" fmla="*/ 0 h 21031"/>
              <a:gd name="connsiteX0" fmla="*/ 7 w 21579"/>
              <a:gd name="connsiteY0" fmla="*/ 0 h 21031"/>
              <a:gd name="connsiteX1" fmla="*/ 21579 w 21579"/>
              <a:gd name="connsiteY1" fmla="*/ 1 h 21031"/>
              <a:gd name="connsiteX2" fmla="*/ 21579 w 21579"/>
              <a:gd name="connsiteY2" fmla="*/ 15030 h 21031"/>
              <a:gd name="connsiteX3" fmla="*/ 16 w 21579"/>
              <a:gd name="connsiteY3" fmla="*/ 20103 h 21031"/>
              <a:gd name="connsiteX4" fmla="*/ 7 w 21579"/>
              <a:gd name="connsiteY4" fmla="*/ 0 h 21031"/>
              <a:gd name="connsiteX0" fmla="*/ 8 w 21580"/>
              <a:gd name="connsiteY0" fmla="*/ 0 h 21031"/>
              <a:gd name="connsiteX1" fmla="*/ 21580 w 21580"/>
              <a:gd name="connsiteY1" fmla="*/ 1 h 21031"/>
              <a:gd name="connsiteX2" fmla="*/ 21580 w 21580"/>
              <a:gd name="connsiteY2" fmla="*/ 15030 h 21031"/>
              <a:gd name="connsiteX3" fmla="*/ 8 w 21580"/>
              <a:gd name="connsiteY3" fmla="*/ 20103 h 21031"/>
              <a:gd name="connsiteX4" fmla="*/ 8 w 21580"/>
              <a:gd name="connsiteY4" fmla="*/ 0 h 2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0" h="21031">
                <a:moveTo>
                  <a:pt x="8" y="0"/>
                </a:moveTo>
                <a:lnTo>
                  <a:pt x="21580" y="1"/>
                </a:lnTo>
                <a:lnTo>
                  <a:pt x="21580" y="15030"/>
                </a:lnTo>
                <a:cubicBezTo>
                  <a:pt x="10780" y="15030"/>
                  <a:pt x="10808" y="23853"/>
                  <a:pt x="8" y="20103"/>
                </a:cubicBezTo>
                <a:cubicBezTo>
                  <a:pt x="12" y="13147"/>
                  <a:pt x="-14" y="8459"/>
                  <a:pt x="8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pic>
        <p:nvPicPr>
          <p:cNvPr id="20" name="Immagine 19" descr="Logo_unige_scrittabian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1" y="121359"/>
            <a:ext cx="2253358" cy="1188363"/>
          </a:xfrm>
          <a:prstGeom prst="rect">
            <a:avLst/>
          </a:prstGeom>
        </p:spPr>
      </p:pic>
      <p:sp>
        <p:nvSpPr>
          <p:cNvPr id="29" name="Sottotitolo 2"/>
          <p:cNvSpPr txBox="1">
            <a:spLocks/>
          </p:cNvSpPr>
          <p:nvPr/>
        </p:nvSpPr>
        <p:spPr>
          <a:xfrm>
            <a:off x="420911" y="6019220"/>
            <a:ext cx="5767237" cy="4779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400" dirty="0">
                <a:solidFill>
                  <a:schemeClr val="bg1"/>
                </a:solidFill>
              </a:rPr>
              <a:t>Corso di Laurea Magistrale in Ingegneria Meccanica – Energia ed Aeronautica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Curriculum Aeronautica, A.A 2017/2018</a:t>
            </a:r>
          </a:p>
        </p:txBody>
      </p:sp>
      <p:sp>
        <p:nvSpPr>
          <p:cNvPr id="30" name="Sottotitolo 2"/>
          <p:cNvSpPr txBox="1">
            <a:spLocks/>
          </p:cNvSpPr>
          <p:nvPr/>
        </p:nvSpPr>
        <p:spPr>
          <a:xfrm>
            <a:off x="4463144" y="6226742"/>
            <a:ext cx="4259944" cy="2703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>
                <a:solidFill>
                  <a:schemeClr val="bg1"/>
                </a:solidFill>
              </a:rPr>
              <a:t>Master Thesis Defense</a:t>
            </a:r>
          </a:p>
        </p:txBody>
      </p:sp>
      <p:sp>
        <p:nvSpPr>
          <p:cNvPr id="31" name="Sottotitolo 2"/>
          <p:cNvSpPr txBox="1">
            <a:spLocks/>
          </p:cNvSpPr>
          <p:nvPr/>
        </p:nvSpPr>
        <p:spPr>
          <a:xfrm>
            <a:off x="4452257" y="5875857"/>
            <a:ext cx="4259944" cy="2420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>
                <a:solidFill>
                  <a:schemeClr val="bg1"/>
                </a:solidFill>
              </a:rPr>
              <a:t>Genova, 29/03/2019</a:t>
            </a:r>
          </a:p>
        </p:txBody>
      </p:sp>
      <p:sp>
        <p:nvSpPr>
          <p:cNvPr id="13" name="TextBox 55">
            <a:extLst>
              <a:ext uri="{FF2B5EF4-FFF2-40B4-BE49-F238E27FC236}">
                <a16:creationId xmlns:a16="http://schemas.microsoft.com/office/drawing/2014/main" id="{2EA34E1B-DCF1-4CEC-97D8-40B165178C8F}"/>
              </a:ext>
            </a:extLst>
          </p:cNvPr>
          <p:cNvSpPr txBox="1"/>
          <p:nvPr/>
        </p:nvSpPr>
        <p:spPr>
          <a:xfrm>
            <a:off x="2863188" y="3703806"/>
            <a:ext cx="3417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Stefano</a:t>
            </a:r>
            <a:r>
              <a:rPr kumimoji="0" 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Piccini</a:t>
            </a:r>
          </a:p>
        </p:txBody>
      </p:sp>
      <p:pic>
        <p:nvPicPr>
          <p:cNvPr id="16" name="Segnaposto contenuto 2">
            <a:extLst>
              <a:ext uri="{FF2B5EF4-FFF2-40B4-BE49-F238E27FC236}">
                <a16:creationId xmlns:a16="http://schemas.microsoft.com/office/drawing/2014/main" id="{98700661-F4E3-49FA-95B7-6188CBFE8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782" y="4369196"/>
            <a:ext cx="3051419" cy="6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F55B7412-EE49-4004-9CC5-6BE254504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530" y="1108697"/>
            <a:ext cx="4608000" cy="317697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B777®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FF6B7648-CB7C-4282-B026-310474C6E95E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44E30B38-A53B-4B12-8B9B-34B1DBB101EC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B31090AA-BC3B-4E19-872D-BEB15A0C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10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E9CAD01E-F7F4-48EE-AD84-BBBAE86C65A0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2CEE486C-067F-4974-B90D-88D1BFFC56D5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hape 151">
            <a:extLst>
              <a:ext uri="{FF2B5EF4-FFF2-40B4-BE49-F238E27FC236}">
                <a16:creationId xmlns:a16="http://schemas.microsoft.com/office/drawing/2014/main" id="{940DBBA6-B9B0-4DA6-99D9-6D84038A54D8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0" name="Shape 153">
            <a:extLst>
              <a:ext uri="{FF2B5EF4-FFF2-40B4-BE49-F238E27FC236}">
                <a16:creationId xmlns:a16="http://schemas.microsoft.com/office/drawing/2014/main" id="{1B158BE1-14B3-4CF3-B4B4-75209E683B69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1" name="Immagine 20" descr="Logo_unige_scrittabianca.eps">
            <a:extLst>
              <a:ext uri="{FF2B5EF4-FFF2-40B4-BE49-F238E27FC236}">
                <a16:creationId xmlns:a16="http://schemas.microsoft.com/office/drawing/2014/main" id="{2D083551-1E2D-457D-B91A-9CC0CDB36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2" name="Shape 154">
            <a:extLst>
              <a:ext uri="{FF2B5EF4-FFF2-40B4-BE49-F238E27FC236}">
                <a16:creationId xmlns:a16="http://schemas.microsoft.com/office/drawing/2014/main" id="{B1B94F80-045D-49C9-AE4D-A4616480ED9E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8" name="Immagine 7" descr="Immagine che contiene veivolo&#10;&#10;Descrizione generata automaticamente">
            <a:extLst>
              <a:ext uri="{FF2B5EF4-FFF2-40B4-BE49-F238E27FC236}">
                <a16:creationId xmlns:a16="http://schemas.microsoft.com/office/drawing/2014/main" id="{AA0F2815-F782-41B4-94E5-5C09593690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347" y="1493658"/>
            <a:ext cx="3636645" cy="2376000"/>
          </a:xfrm>
          <a:prstGeom prst="rect">
            <a:avLst/>
          </a:prstGeom>
          <a:effectLst>
            <a:softEdge rad="0"/>
          </a:effectLst>
        </p:spPr>
      </p:pic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5B2203A3-8AD9-4FB8-990E-5DB603703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72317"/>
              </p:ext>
            </p:extLst>
          </p:nvPr>
        </p:nvGraphicFramePr>
        <p:xfrm>
          <a:off x="535580" y="4099795"/>
          <a:ext cx="444730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107">
                  <a:extLst>
                    <a:ext uri="{9D8B030D-6E8A-4147-A177-3AD203B41FA5}">
                      <a16:colId xmlns:a16="http://schemas.microsoft.com/office/drawing/2014/main" val="2063951366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905359913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2219315673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3108903392"/>
                    </a:ext>
                  </a:extLst>
                </a:gridCol>
                <a:gridCol w="724514">
                  <a:extLst>
                    <a:ext uri="{9D8B030D-6E8A-4147-A177-3AD203B41FA5}">
                      <a16:colId xmlns:a16="http://schemas.microsoft.com/office/drawing/2014/main" val="1647913490"/>
                    </a:ext>
                  </a:extLst>
                </a:gridCol>
              </a:tblGrid>
              <a:tr h="760133">
                <a:tc>
                  <a:txBody>
                    <a:bodyPr/>
                    <a:lstStyle/>
                    <a:p>
                      <a:pPr algn="ctr"/>
                      <a:endParaRPr lang="en-GB" sz="1600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MTOM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OEM</a:t>
                      </a:r>
                    </a:p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Fuel Max</a:t>
                      </a:r>
                      <a:br>
                        <a:rPr lang="en-GB" sz="1600" b="1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[tons]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Pax. Nb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70813"/>
                  </a:ext>
                </a:extLst>
              </a:tr>
              <a:tr h="309684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Real [32]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348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145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146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440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09198"/>
                  </a:ext>
                </a:extLst>
              </a:tr>
              <a:tr h="534909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Estimated (Error %)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344</a:t>
                      </a:r>
                      <a:br>
                        <a:rPr lang="it-IT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(≈1)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145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(-)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146</a:t>
                      </a:r>
                      <a:br>
                        <a:rPr lang="it-IT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(-)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441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(&lt;1)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5259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a 24">
                <a:extLst>
                  <a:ext uri="{FF2B5EF4-FFF2-40B4-BE49-F238E27FC236}">
                    <a16:creationId xmlns:a16="http://schemas.microsoft.com/office/drawing/2014/main" id="{97DF5E66-18CB-4612-BEDF-6FE783DC5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3963959"/>
                  </p:ext>
                </p:extLst>
              </p:nvPr>
            </p:nvGraphicFramePr>
            <p:xfrm>
              <a:off x="5420245" y="4343635"/>
              <a:ext cx="3194978" cy="1493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  <a:gridCol w="974621">
                      <a:extLst>
                        <a:ext uri="{9D8B030D-6E8A-4147-A177-3AD203B41FA5}">
                          <a16:colId xmlns:a16="http://schemas.microsoft.com/office/drawing/2014/main" val="3240653465"/>
                        </a:ext>
                      </a:extLst>
                    </a:gridCol>
                  </a:tblGrid>
                  <a:tr h="607052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rgbClr val="002060"/>
                              </a:solidFill>
                            </a:rPr>
                            <a:t>ZFM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27.3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29.1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Izz [kg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0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4.71E+07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4.37E+07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a 24">
                <a:extLst>
                  <a:ext uri="{FF2B5EF4-FFF2-40B4-BE49-F238E27FC236}">
                    <a16:creationId xmlns:a16="http://schemas.microsoft.com/office/drawing/2014/main" id="{97DF5E66-18CB-4612-BEDF-6FE783DC5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3963959"/>
                  </p:ext>
                </p:extLst>
              </p:nvPr>
            </p:nvGraphicFramePr>
            <p:xfrm>
              <a:off x="5420245" y="4343635"/>
              <a:ext cx="3194978" cy="1493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  <a:gridCol w="974621">
                      <a:extLst>
                        <a:ext uri="{9D8B030D-6E8A-4147-A177-3AD203B41FA5}">
                          <a16:colId xmlns:a16="http://schemas.microsoft.com/office/drawing/2014/main" val="3240653465"/>
                        </a:ext>
                      </a:extLst>
                    </a:gridCol>
                  </a:tblGrid>
                  <a:tr h="607052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rgbClr val="002060"/>
                              </a:solidFill>
                            </a:rPr>
                            <a:t>ZFM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27.3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29.1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526" t="-252857" r="-17736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4.71E+07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4.37E+07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277B7F-B08E-4F8E-A75B-F8334B175169}"/>
              </a:ext>
            </a:extLst>
          </p:cNvPr>
          <p:cNvSpPr txBox="1"/>
          <p:nvPr/>
        </p:nvSpPr>
        <p:spPr>
          <a:xfrm>
            <a:off x="569347" y="5868613"/>
            <a:ext cx="61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Aisles: 2, Abreasts: 3+3+3, Rows: 49, Cabin Crew + Pilots: 9 + 2</a:t>
            </a:r>
          </a:p>
        </p:txBody>
      </p:sp>
    </p:spTree>
    <p:extLst>
      <p:ext uri="{BB962C8B-B14F-4D97-AF65-F5344CB8AC3E}">
        <p14:creationId xmlns:p14="http://schemas.microsoft.com/office/powerpoint/2010/main" val="123069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A867C13B-7D43-4303-A58D-01F0F8D83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61"/>
          <a:stretch/>
        </p:blipFill>
        <p:spPr>
          <a:xfrm>
            <a:off x="4580909" y="1869562"/>
            <a:ext cx="4563052" cy="348820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B777</a:t>
            </a:r>
            <a:r>
              <a:rPr lang="en-GB" sz="1800" b="1" dirty="0">
                <a:solidFill>
                  <a:srgbClr val="002060"/>
                </a:solidFill>
              </a:rPr>
              <a:t>®</a:t>
            </a:r>
            <a:endParaRPr lang="en-GB" sz="1400" b="1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FF6B7648-CB7C-4282-B026-310474C6E95E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44E30B38-A53B-4B12-8B9B-34B1DBB101EC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B31090AA-BC3B-4E19-872D-BEB15A0C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E9CAD01E-F7F4-48EE-AD84-BBBAE86C65A0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2CEE486C-067F-4974-B90D-88D1BFFC56D5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hape 151">
            <a:extLst>
              <a:ext uri="{FF2B5EF4-FFF2-40B4-BE49-F238E27FC236}">
                <a16:creationId xmlns:a16="http://schemas.microsoft.com/office/drawing/2014/main" id="{940DBBA6-B9B0-4DA6-99D9-6D84038A54D8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0" name="Shape 153">
            <a:extLst>
              <a:ext uri="{FF2B5EF4-FFF2-40B4-BE49-F238E27FC236}">
                <a16:creationId xmlns:a16="http://schemas.microsoft.com/office/drawing/2014/main" id="{1B158BE1-14B3-4CF3-B4B4-75209E683B69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1" name="Immagine 20" descr="Logo_unige_scrittabianca.eps">
            <a:extLst>
              <a:ext uri="{FF2B5EF4-FFF2-40B4-BE49-F238E27FC236}">
                <a16:creationId xmlns:a16="http://schemas.microsoft.com/office/drawing/2014/main" id="{2D083551-1E2D-457D-B91A-9CC0CDB36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2" name="Shape 154">
            <a:extLst>
              <a:ext uri="{FF2B5EF4-FFF2-40B4-BE49-F238E27FC236}">
                <a16:creationId xmlns:a16="http://schemas.microsoft.com/office/drawing/2014/main" id="{B1B94F80-045D-49C9-AE4D-A4616480ED9E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EA303E9D-F540-45CE-A537-3167FBE5C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49599"/>
              </p:ext>
            </p:extLst>
          </p:nvPr>
        </p:nvGraphicFramePr>
        <p:xfrm>
          <a:off x="569347" y="4332129"/>
          <a:ext cx="3083533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878">
                  <a:extLst>
                    <a:ext uri="{9D8B030D-6E8A-4147-A177-3AD203B41FA5}">
                      <a16:colId xmlns:a16="http://schemas.microsoft.com/office/drawing/2014/main" val="2063951366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3108903392"/>
                    </a:ext>
                  </a:extLst>
                </a:gridCol>
                <a:gridCol w="840473">
                  <a:extLst>
                    <a:ext uri="{9D8B030D-6E8A-4147-A177-3AD203B41FA5}">
                      <a16:colId xmlns:a16="http://schemas.microsoft.com/office/drawing/2014/main" val="2190395403"/>
                    </a:ext>
                  </a:extLst>
                </a:gridCol>
              </a:tblGrid>
              <a:tr h="573374">
                <a:tc>
                  <a:txBody>
                    <a:bodyPr/>
                    <a:lstStyle/>
                    <a:p>
                      <a:pPr algn="ctr"/>
                      <a:endParaRPr lang="en-GB" sz="16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Range*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[km]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Cabin Crew        + Pilots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70813"/>
                  </a:ext>
                </a:extLst>
              </a:tr>
              <a:tr h="331311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Real [32]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13900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09198"/>
                  </a:ext>
                </a:extLst>
              </a:tr>
              <a:tr h="23157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Estimated (Error %)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14400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(≈1)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10 + 3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525948"/>
                  </a:ext>
                </a:extLst>
              </a:tr>
            </a:tbl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88F3D75-4B59-4A62-B180-48C9AE49E13F}"/>
              </a:ext>
            </a:extLst>
          </p:cNvPr>
          <p:cNvSpPr txBox="1"/>
          <p:nvPr/>
        </p:nvSpPr>
        <p:spPr>
          <a:xfrm>
            <a:off x="3644642" y="5761712"/>
            <a:ext cx="321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*Range at 95% of Fuel</a:t>
            </a:r>
          </a:p>
        </p:txBody>
      </p:sp>
      <p:pic>
        <p:nvPicPr>
          <p:cNvPr id="23" name="Immagine 22" descr="Immagine che contiene veivolo&#10;&#10;Descrizione generata automaticamente">
            <a:extLst>
              <a:ext uri="{FF2B5EF4-FFF2-40B4-BE49-F238E27FC236}">
                <a16:creationId xmlns:a16="http://schemas.microsoft.com/office/drawing/2014/main" id="{1E25147D-E25B-42B0-84D0-91F7A8B8EB2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347" y="1493658"/>
            <a:ext cx="3636645" cy="237600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0587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ielo, mappa&#10;&#10;Descrizione generata automaticamente">
            <a:extLst>
              <a:ext uri="{FF2B5EF4-FFF2-40B4-BE49-F238E27FC236}">
                <a16:creationId xmlns:a16="http://schemas.microsoft.com/office/drawing/2014/main" id="{5BE40E49-8AEF-48DD-8A49-77D593B56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63"/>
          <a:stretch/>
        </p:blipFill>
        <p:spPr>
          <a:xfrm>
            <a:off x="4580908" y="834254"/>
            <a:ext cx="4608000" cy="3849825"/>
          </a:xfrm>
          <a:prstGeom prst="rect">
            <a:avLst/>
          </a:prstGeom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BWB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B5F55109-016F-4B6A-B539-A752C9BA1BBF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188C9A2D-A107-4975-990E-8D3C3FC6892F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6FC5A4CE-4E76-40ED-ABD2-3CF7C137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7CB0B8DE-D0FD-40DD-A997-FC25F69F8C66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82F699F0-015E-4C18-8947-21BDC6CD246C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hape 151">
            <a:extLst>
              <a:ext uri="{FF2B5EF4-FFF2-40B4-BE49-F238E27FC236}">
                <a16:creationId xmlns:a16="http://schemas.microsoft.com/office/drawing/2014/main" id="{7DB9DA37-E02D-4D54-9CE0-5B035A154D54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0" name="Shape 153">
            <a:extLst>
              <a:ext uri="{FF2B5EF4-FFF2-40B4-BE49-F238E27FC236}">
                <a16:creationId xmlns:a16="http://schemas.microsoft.com/office/drawing/2014/main" id="{E970E9F7-8F50-4166-B3ED-960741A0C417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1" name="Immagine 20" descr="Logo_unige_scrittabianca.eps">
            <a:extLst>
              <a:ext uri="{FF2B5EF4-FFF2-40B4-BE49-F238E27FC236}">
                <a16:creationId xmlns:a16="http://schemas.microsoft.com/office/drawing/2014/main" id="{EAAE3C4E-0D87-4590-BEA2-6D9D44139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2" name="Shape 154">
            <a:extLst>
              <a:ext uri="{FF2B5EF4-FFF2-40B4-BE49-F238E27FC236}">
                <a16:creationId xmlns:a16="http://schemas.microsoft.com/office/drawing/2014/main" id="{83CB61B0-9CB8-4663-BB01-D16ACD7B5CC4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F400DE-161B-4BCA-A012-541CC74DA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4" y="1754309"/>
            <a:ext cx="3636000" cy="2351904"/>
          </a:xfrm>
          <a:prstGeom prst="rect">
            <a:avLst/>
          </a:prstGeom>
        </p:spPr>
      </p:pic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432D1EE8-A2E7-4C8D-A30B-37AAA958E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18594"/>
              </p:ext>
            </p:extLst>
          </p:nvPr>
        </p:nvGraphicFramePr>
        <p:xfrm>
          <a:off x="269304" y="4643980"/>
          <a:ext cx="5287617" cy="1371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833">
                  <a:extLst>
                    <a:ext uri="{9D8B030D-6E8A-4147-A177-3AD203B41FA5}">
                      <a16:colId xmlns:a16="http://schemas.microsoft.com/office/drawing/2014/main" val="2063951366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29053599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19315673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3108903392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1647913490"/>
                    </a:ext>
                  </a:extLst>
                </a:gridCol>
                <a:gridCol w="1159715">
                  <a:extLst>
                    <a:ext uri="{9D8B030D-6E8A-4147-A177-3AD203B41FA5}">
                      <a16:colId xmlns:a16="http://schemas.microsoft.com/office/drawing/2014/main" val="2190395403"/>
                    </a:ext>
                  </a:extLst>
                </a:gridCol>
              </a:tblGrid>
              <a:tr h="597792">
                <a:tc>
                  <a:txBody>
                    <a:bodyPr/>
                    <a:lstStyle/>
                    <a:p>
                      <a:endParaRPr lang="en-GB" sz="16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MTOM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OEM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Fuel Max</a:t>
                      </a:r>
                      <a:br>
                        <a:rPr lang="en-GB" sz="1600" b="1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[tons]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Pax. Nb 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Cabin Crew</a:t>
                      </a:r>
                      <a:br>
                        <a:rPr lang="en-GB" sz="1600" b="1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+ Pilots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70813"/>
                  </a:ext>
                </a:extLst>
              </a:tr>
              <a:tr h="548995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Estimated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415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186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216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540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11 + 2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091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a 24">
                <a:extLst>
                  <a:ext uri="{FF2B5EF4-FFF2-40B4-BE49-F238E27FC236}">
                    <a16:creationId xmlns:a16="http://schemas.microsoft.com/office/drawing/2014/main" id="{E9472661-F2BD-4B60-B6A5-9FE4B29B62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202116"/>
                  </p:ext>
                </p:extLst>
              </p:nvPr>
            </p:nvGraphicFramePr>
            <p:xfrm>
              <a:off x="5793158" y="4655118"/>
              <a:ext cx="3194978" cy="1493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  <a:gridCol w="974621">
                      <a:extLst>
                        <a:ext uri="{9D8B030D-6E8A-4147-A177-3AD203B41FA5}">
                          <a16:colId xmlns:a16="http://schemas.microsoft.com/office/drawing/2014/main" val="3240653465"/>
                        </a:ext>
                      </a:extLst>
                    </a:gridCol>
                  </a:tblGrid>
                  <a:tr h="607052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rgbClr val="002060"/>
                              </a:solidFill>
                            </a:rPr>
                            <a:t>ZFM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17.7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16.2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Izz [kg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0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7.65E+07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3.99E+07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a 24">
                <a:extLst>
                  <a:ext uri="{FF2B5EF4-FFF2-40B4-BE49-F238E27FC236}">
                    <a16:creationId xmlns:a16="http://schemas.microsoft.com/office/drawing/2014/main" id="{E9472661-F2BD-4B60-B6A5-9FE4B29B62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202116"/>
                  </p:ext>
                </p:extLst>
              </p:nvPr>
            </p:nvGraphicFramePr>
            <p:xfrm>
              <a:off x="5793158" y="4655118"/>
              <a:ext cx="3194978" cy="1493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  <a:gridCol w="974621">
                      <a:extLst>
                        <a:ext uri="{9D8B030D-6E8A-4147-A177-3AD203B41FA5}">
                          <a16:colId xmlns:a16="http://schemas.microsoft.com/office/drawing/2014/main" val="3240653465"/>
                        </a:ext>
                      </a:extLst>
                    </a:gridCol>
                  </a:tblGrid>
                  <a:tr h="607052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rgbClr val="002060"/>
                              </a:solidFill>
                            </a:rPr>
                            <a:t>ZFM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17.7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16.2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526" t="-252857" r="-17736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7.65E+07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3.99E+07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997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C7E5C42B-1B0D-4228-A64F-E3CC1AF3C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90" y="1146658"/>
            <a:ext cx="4511009" cy="410704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BWB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B5F55109-016F-4B6A-B539-A752C9BA1BBF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188C9A2D-A107-4975-990E-8D3C3FC6892F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6FC5A4CE-4E76-40ED-ABD2-3CF7C137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7CB0B8DE-D0FD-40DD-A997-FC25F69F8C66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82F699F0-015E-4C18-8947-21BDC6CD246C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hape 151">
            <a:extLst>
              <a:ext uri="{FF2B5EF4-FFF2-40B4-BE49-F238E27FC236}">
                <a16:creationId xmlns:a16="http://schemas.microsoft.com/office/drawing/2014/main" id="{7DB9DA37-E02D-4D54-9CE0-5B035A154D54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0" name="Shape 153">
            <a:extLst>
              <a:ext uri="{FF2B5EF4-FFF2-40B4-BE49-F238E27FC236}">
                <a16:creationId xmlns:a16="http://schemas.microsoft.com/office/drawing/2014/main" id="{E970E9F7-8F50-4166-B3ED-960741A0C417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1" name="Immagine 20" descr="Logo_unige_scrittabianca.eps">
            <a:extLst>
              <a:ext uri="{FF2B5EF4-FFF2-40B4-BE49-F238E27FC236}">
                <a16:creationId xmlns:a16="http://schemas.microsoft.com/office/drawing/2014/main" id="{EAAE3C4E-0D87-4590-BEA2-6D9D44139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2" name="Shape 154">
            <a:extLst>
              <a:ext uri="{FF2B5EF4-FFF2-40B4-BE49-F238E27FC236}">
                <a16:creationId xmlns:a16="http://schemas.microsoft.com/office/drawing/2014/main" id="{83CB61B0-9CB8-4663-BB01-D16ACD7B5CC4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8" name="Immagine 7" descr="Immagine che contiene animale&#10;&#10;Descrizione generata automaticamente">
            <a:extLst>
              <a:ext uri="{FF2B5EF4-FFF2-40B4-BE49-F238E27FC236}">
                <a16:creationId xmlns:a16="http://schemas.microsoft.com/office/drawing/2014/main" id="{498B14B4-72DB-4E67-8BD9-D8561EB69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4" y="1753255"/>
            <a:ext cx="3636000" cy="2351904"/>
          </a:xfrm>
          <a:prstGeom prst="rect">
            <a:avLst/>
          </a:prstGeom>
        </p:spPr>
      </p:pic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95A2AB65-0C65-4981-815B-B406EBB55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74300"/>
              </p:ext>
            </p:extLst>
          </p:nvPr>
        </p:nvGraphicFramePr>
        <p:xfrm>
          <a:off x="472434" y="4549904"/>
          <a:ext cx="3165287" cy="1371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8131">
                  <a:extLst>
                    <a:ext uri="{9D8B030D-6E8A-4147-A177-3AD203B41FA5}">
                      <a16:colId xmlns:a16="http://schemas.microsoft.com/office/drawing/2014/main" val="2063951366"/>
                    </a:ext>
                  </a:extLst>
                </a:gridCol>
                <a:gridCol w="1050408">
                  <a:extLst>
                    <a:ext uri="{9D8B030D-6E8A-4147-A177-3AD203B41FA5}">
                      <a16:colId xmlns:a16="http://schemas.microsoft.com/office/drawing/2014/main" val="3108903392"/>
                    </a:ext>
                  </a:extLst>
                </a:gridCol>
                <a:gridCol w="1046748">
                  <a:extLst>
                    <a:ext uri="{9D8B030D-6E8A-4147-A177-3AD203B41FA5}">
                      <a16:colId xmlns:a16="http://schemas.microsoft.com/office/drawing/2014/main" val="2190395403"/>
                    </a:ext>
                  </a:extLst>
                </a:gridCol>
              </a:tblGrid>
              <a:tr h="573374">
                <a:tc>
                  <a:txBody>
                    <a:bodyPr/>
                    <a:lstStyle/>
                    <a:p>
                      <a:pPr algn="ctr"/>
                      <a:endParaRPr lang="en-GB" sz="16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Range*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[km]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Cabin Crew        + Pilots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70813"/>
                  </a:ext>
                </a:extLst>
              </a:tr>
              <a:tr h="548995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Estimated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14300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12 + 3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09198"/>
                  </a:ext>
                </a:extLst>
              </a:tr>
            </a:tbl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F1E3C3A-7D9A-494E-A818-92D24E278C53}"/>
              </a:ext>
            </a:extLst>
          </p:cNvPr>
          <p:cNvSpPr txBox="1"/>
          <p:nvPr/>
        </p:nvSpPr>
        <p:spPr>
          <a:xfrm>
            <a:off x="3548201" y="5614082"/>
            <a:ext cx="321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*Range at 80% of Fuel</a:t>
            </a:r>
          </a:p>
        </p:txBody>
      </p:sp>
    </p:spTree>
    <p:extLst>
      <p:ext uri="{BB962C8B-B14F-4D97-AF65-F5344CB8AC3E}">
        <p14:creationId xmlns:p14="http://schemas.microsoft.com/office/powerpoint/2010/main" val="15296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Concorde</a:t>
            </a:r>
            <a:r>
              <a:rPr lang="en-GB" sz="1800" b="1" dirty="0">
                <a:solidFill>
                  <a:srgbClr val="002060"/>
                </a:solidFill>
              </a:rPr>
              <a:t>®</a:t>
            </a:r>
            <a:endParaRPr lang="en-GB" sz="1400" b="1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402D42DA-9831-4577-9085-CC56676B5753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hape 151">
            <a:extLst>
              <a:ext uri="{FF2B5EF4-FFF2-40B4-BE49-F238E27FC236}">
                <a16:creationId xmlns:a16="http://schemas.microsoft.com/office/drawing/2014/main" id="{057A1A25-C39A-460C-A4CF-B1A0DB215E24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012BF288-F647-4390-B553-BAE6575E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Shape 159">
            <a:extLst>
              <a:ext uri="{FF2B5EF4-FFF2-40B4-BE49-F238E27FC236}">
                <a16:creationId xmlns:a16="http://schemas.microsoft.com/office/drawing/2014/main" id="{597FC972-12A5-482F-B019-64126DC3A7F5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2" name="Shape 150">
            <a:extLst>
              <a:ext uri="{FF2B5EF4-FFF2-40B4-BE49-F238E27FC236}">
                <a16:creationId xmlns:a16="http://schemas.microsoft.com/office/drawing/2014/main" id="{20F5CAED-935A-425C-AD85-8CE2FFD0E5DD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3" name="Shape 151">
            <a:extLst>
              <a:ext uri="{FF2B5EF4-FFF2-40B4-BE49-F238E27FC236}">
                <a16:creationId xmlns:a16="http://schemas.microsoft.com/office/drawing/2014/main" id="{A7F3E743-A68F-47E6-BBEE-847C1F1EEF05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hape 153">
            <a:extLst>
              <a:ext uri="{FF2B5EF4-FFF2-40B4-BE49-F238E27FC236}">
                <a16:creationId xmlns:a16="http://schemas.microsoft.com/office/drawing/2014/main" id="{A1F248A8-B990-4898-AE39-3056B23344D3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7" name="Immagine 26" descr="Logo_unige_scrittabianca.eps">
            <a:extLst>
              <a:ext uri="{FF2B5EF4-FFF2-40B4-BE49-F238E27FC236}">
                <a16:creationId xmlns:a16="http://schemas.microsoft.com/office/drawing/2014/main" id="{9ACFBDB1-5022-4AFB-B015-5AA4073C2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8" name="Shape 154">
            <a:extLst>
              <a:ext uri="{FF2B5EF4-FFF2-40B4-BE49-F238E27FC236}">
                <a16:creationId xmlns:a16="http://schemas.microsoft.com/office/drawing/2014/main" id="{6BD4CB49-6815-4087-AC9D-135A35837408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3" name="Immagine 2" descr="Immagine che contiene testo, mappa, cielo&#10;&#10;Descrizione generata automaticamente">
            <a:extLst>
              <a:ext uri="{FF2B5EF4-FFF2-40B4-BE49-F238E27FC236}">
                <a16:creationId xmlns:a16="http://schemas.microsoft.com/office/drawing/2014/main" id="{539F76EF-30F4-4210-A6C8-8D9BCDF3B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092" y="1509349"/>
            <a:ext cx="4299715" cy="2796547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9C6033A-87C1-4274-91CF-6E38D7EEA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11480"/>
              </p:ext>
            </p:extLst>
          </p:nvPr>
        </p:nvGraphicFramePr>
        <p:xfrm>
          <a:off x="437441" y="4416257"/>
          <a:ext cx="5270901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5220">
                  <a:extLst>
                    <a:ext uri="{9D8B030D-6E8A-4147-A177-3AD203B41FA5}">
                      <a16:colId xmlns:a16="http://schemas.microsoft.com/office/drawing/2014/main" val="2063951366"/>
                    </a:ext>
                  </a:extLst>
                </a:gridCol>
                <a:gridCol w="872186">
                  <a:extLst>
                    <a:ext uri="{9D8B030D-6E8A-4147-A177-3AD203B41FA5}">
                      <a16:colId xmlns:a16="http://schemas.microsoft.com/office/drawing/2014/main" val="2905359913"/>
                    </a:ext>
                  </a:extLst>
                </a:gridCol>
                <a:gridCol w="809654">
                  <a:extLst>
                    <a:ext uri="{9D8B030D-6E8A-4147-A177-3AD203B41FA5}">
                      <a16:colId xmlns:a16="http://schemas.microsoft.com/office/drawing/2014/main" val="2219315673"/>
                    </a:ext>
                  </a:extLst>
                </a:gridCol>
                <a:gridCol w="735205">
                  <a:extLst>
                    <a:ext uri="{9D8B030D-6E8A-4147-A177-3AD203B41FA5}">
                      <a16:colId xmlns:a16="http://schemas.microsoft.com/office/drawing/2014/main" val="3108903392"/>
                    </a:ext>
                  </a:extLst>
                </a:gridCol>
                <a:gridCol w="688672">
                  <a:extLst>
                    <a:ext uri="{9D8B030D-6E8A-4147-A177-3AD203B41FA5}">
                      <a16:colId xmlns:a16="http://schemas.microsoft.com/office/drawing/2014/main" val="1647913490"/>
                    </a:ext>
                  </a:extLst>
                </a:gridCol>
                <a:gridCol w="1099964">
                  <a:extLst>
                    <a:ext uri="{9D8B030D-6E8A-4147-A177-3AD203B41FA5}">
                      <a16:colId xmlns:a16="http://schemas.microsoft.com/office/drawing/2014/main" val="2190395403"/>
                    </a:ext>
                  </a:extLst>
                </a:gridCol>
              </a:tblGrid>
              <a:tr h="573374">
                <a:tc>
                  <a:txBody>
                    <a:bodyPr/>
                    <a:lstStyle/>
                    <a:p>
                      <a:endParaRPr lang="en-GB" sz="16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MTOM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OEM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Fuel Max</a:t>
                      </a:r>
                      <a:br>
                        <a:rPr lang="en-GB" sz="1600" b="1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[tons]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Pax. Nb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Cabin Crew</a:t>
                      </a:r>
                      <a:br>
                        <a:rPr lang="en-GB" sz="1600" b="1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+Pilots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70813"/>
                  </a:ext>
                </a:extLst>
              </a:tr>
              <a:tr h="27700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Real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</a:rPr>
                        <a:t>[43] 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185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79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96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120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3+3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09198"/>
                  </a:ext>
                </a:extLst>
              </a:tr>
              <a:tr h="327642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Estimated (Error %)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184</a:t>
                      </a:r>
                      <a:br>
                        <a:rPr lang="it-IT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(≈1)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80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(≈1)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97</a:t>
                      </a:r>
                      <a:br>
                        <a:rPr lang="it-IT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(≈1)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120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(-)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3+3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(-)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25948"/>
                  </a:ext>
                </a:extLst>
              </a:tr>
            </a:tbl>
          </a:graphicData>
        </a:graphic>
      </p:graphicFrame>
      <p:pic>
        <p:nvPicPr>
          <p:cNvPr id="17" name="Immagine 16">
            <a:extLst>
              <a:ext uri="{FF2B5EF4-FFF2-40B4-BE49-F238E27FC236}">
                <a16:creationId xmlns:a16="http://schemas.microsoft.com/office/drawing/2014/main" id="{E37CB118-F088-4A3D-A254-0030B8401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441" y="1530573"/>
            <a:ext cx="3639353" cy="2799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C243A63B-1437-420B-A931-A20E54FF7C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6435988"/>
                  </p:ext>
                </p:extLst>
              </p:nvPr>
            </p:nvGraphicFramePr>
            <p:xfrm>
              <a:off x="5761086" y="4406872"/>
              <a:ext cx="3194978" cy="1493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  <a:gridCol w="974621">
                      <a:extLst>
                        <a:ext uri="{9D8B030D-6E8A-4147-A177-3AD203B41FA5}">
                          <a16:colId xmlns:a16="http://schemas.microsoft.com/office/drawing/2014/main" val="3240653465"/>
                        </a:ext>
                      </a:extLst>
                    </a:gridCol>
                  </a:tblGrid>
                  <a:tr h="607052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rgbClr val="002060"/>
                              </a:solidFill>
                            </a:rPr>
                            <a:t>ZFM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32.5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36.2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Izz [kg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0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2.71E+07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1.92E+07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C243A63B-1437-420B-A931-A20E54FF7C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6435988"/>
                  </p:ext>
                </p:extLst>
              </p:nvPr>
            </p:nvGraphicFramePr>
            <p:xfrm>
              <a:off x="5761086" y="4406872"/>
              <a:ext cx="3194978" cy="1493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  <a:gridCol w="974621">
                      <a:extLst>
                        <a:ext uri="{9D8B030D-6E8A-4147-A177-3AD203B41FA5}">
                          <a16:colId xmlns:a16="http://schemas.microsoft.com/office/drawing/2014/main" val="3240653465"/>
                        </a:ext>
                      </a:extLst>
                    </a:gridCol>
                  </a:tblGrid>
                  <a:tr h="607052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rgbClr val="002060"/>
                              </a:solidFill>
                            </a:rPr>
                            <a:t>ZFM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32.5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36.2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526" t="-252857" r="-17736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2.71E+07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1.92E+07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363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34CDDF8-7308-4F2D-8257-CD4C957C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515" y="1121870"/>
            <a:ext cx="4319710" cy="385950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Concorde</a:t>
            </a:r>
            <a:r>
              <a:rPr lang="en-GB" sz="1800" b="1" dirty="0">
                <a:solidFill>
                  <a:srgbClr val="002060"/>
                </a:solidFill>
              </a:rPr>
              <a:t>®</a:t>
            </a:r>
            <a:endParaRPr lang="en-GB" sz="1400" b="1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402D42DA-9831-4577-9085-CC56676B5753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hape 151">
            <a:extLst>
              <a:ext uri="{FF2B5EF4-FFF2-40B4-BE49-F238E27FC236}">
                <a16:creationId xmlns:a16="http://schemas.microsoft.com/office/drawing/2014/main" id="{057A1A25-C39A-460C-A4CF-B1A0DB215E24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012BF288-F647-4390-B553-BAE6575E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Shape 159">
            <a:extLst>
              <a:ext uri="{FF2B5EF4-FFF2-40B4-BE49-F238E27FC236}">
                <a16:creationId xmlns:a16="http://schemas.microsoft.com/office/drawing/2014/main" id="{597FC972-12A5-482F-B019-64126DC3A7F5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2" name="Shape 150">
            <a:extLst>
              <a:ext uri="{FF2B5EF4-FFF2-40B4-BE49-F238E27FC236}">
                <a16:creationId xmlns:a16="http://schemas.microsoft.com/office/drawing/2014/main" id="{20F5CAED-935A-425C-AD85-8CE2FFD0E5DD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3" name="Shape 151">
            <a:extLst>
              <a:ext uri="{FF2B5EF4-FFF2-40B4-BE49-F238E27FC236}">
                <a16:creationId xmlns:a16="http://schemas.microsoft.com/office/drawing/2014/main" id="{A7F3E743-A68F-47E6-BBEE-847C1F1EEF05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hape 153">
            <a:extLst>
              <a:ext uri="{FF2B5EF4-FFF2-40B4-BE49-F238E27FC236}">
                <a16:creationId xmlns:a16="http://schemas.microsoft.com/office/drawing/2014/main" id="{A1F248A8-B990-4898-AE39-3056B23344D3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7" name="Immagine 26" descr="Logo_unige_scrittabianca.eps">
            <a:extLst>
              <a:ext uri="{FF2B5EF4-FFF2-40B4-BE49-F238E27FC236}">
                <a16:creationId xmlns:a16="http://schemas.microsoft.com/office/drawing/2014/main" id="{9ACFBDB1-5022-4AFB-B015-5AA4073C2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8" name="Shape 154">
            <a:extLst>
              <a:ext uri="{FF2B5EF4-FFF2-40B4-BE49-F238E27FC236}">
                <a16:creationId xmlns:a16="http://schemas.microsoft.com/office/drawing/2014/main" id="{6BD4CB49-6815-4087-AC9D-135A35837408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5EEF984-4B53-47AC-ADFC-FC9AC1843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441" y="1530573"/>
            <a:ext cx="3639353" cy="2799416"/>
          </a:xfrm>
          <a:prstGeom prst="rect">
            <a:avLst/>
          </a:prstGeom>
        </p:spPr>
      </p:pic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6D909D58-4BA4-4BCE-BB74-CFC8D7DD4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15941"/>
              </p:ext>
            </p:extLst>
          </p:nvPr>
        </p:nvGraphicFramePr>
        <p:xfrm>
          <a:off x="1316095" y="4690745"/>
          <a:ext cx="2097037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611">
                  <a:extLst>
                    <a:ext uri="{9D8B030D-6E8A-4147-A177-3AD203B41FA5}">
                      <a16:colId xmlns:a16="http://schemas.microsoft.com/office/drawing/2014/main" val="2063951366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3108903392"/>
                    </a:ext>
                  </a:extLst>
                </a:gridCol>
              </a:tblGrid>
              <a:tr h="445383">
                <a:tc>
                  <a:txBody>
                    <a:bodyPr/>
                    <a:lstStyle/>
                    <a:p>
                      <a:pPr algn="ctr"/>
                      <a:endParaRPr lang="en-GB" sz="16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Range*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[km]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70813"/>
                  </a:ext>
                </a:extLst>
              </a:tr>
              <a:tr h="298994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Real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</a:rPr>
                        <a:t>[43]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7300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09198"/>
                  </a:ext>
                </a:extLst>
              </a:tr>
              <a:tr h="327642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Estimated (Error %)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7400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(≈2)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525948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EFD8AB-C5C8-4B84-B078-0F13C64CB285}"/>
              </a:ext>
            </a:extLst>
          </p:cNvPr>
          <p:cNvSpPr txBox="1"/>
          <p:nvPr/>
        </p:nvSpPr>
        <p:spPr>
          <a:xfrm>
            <a:off x="3413132" y="5872360"/>
            <a:ext cx="321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*Range at 95% of Fuel</a:t>
            </a:r>
          </a:p>
        </p:txBody>
      </p:sp>
    </p:spTree>
    <p:extLst>
      <p:ext uri="{BB962C8B-B14F-4D97-AF65-F5344CB8AC3E}">
        <p14:creationId xmlns:p14="http://schemas.microsoft.com/office/powerpoint/2010/main" val="640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1658598-9587-4748-A5D6-6A8CE9AC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17" y="1253332"/>
            <a:ext cx="7886700" cy="25162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Conclusions</a:t>
            </a:r>
          </a:p>
          <a:p>
            <a:pPr algn="ctr"/>
            <a:r>
              <a:rPr lang="en-GB" sz="18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1600" dirty="0">
                <a:solidFill>
                  <a:srgbClr val="002060"/>
                </a:solidFill>
              </a:rPr>
              <a:t>Accurate Weight and Balance estimation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for conventional and unconventional aircraft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1600" dirty="0">
                <a:solidFill>
                  <a:srgbClr val="002060"/>
                </a:solidFill>
              </a:rPr>
              <a:t>Reliable range and fuel consumption evaluation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1600" dirty="0">
                <a:solidFill>
                  <a:srgbClr val="002060"/>
                </a:solidFill>
              </a:rPr>
              <a:t>Flexible and designed for optimization process</a:t>
            </a:r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F29BB79C-E0AB-41CB-915A-F17611865B7E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9CB120F4-2153-471D-9990-AAA517642865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9330F9EA-D912-4462-9B5C-C7FF855B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Shape 159">
            <a:extLst>
              <a:ext uri="{FF2B5EF4-FFF2-40B4-BE49-F238E27FC236}">
                <a16:creationId xmlns:a16="http://schemas.microsoft.com/office/drawing/2014/main" id="{2DE84FA1-6BB5-4A9D-A655-28567A85685E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7" name="Shape 150">
            <a:extLst>
              <a:ext uri="{FF2B5EF4-FFF2-40B4-BE49-F238E27FC236}">
                <a16:creationId xmlns:a16="http://schemas.microsoft.com/office/drawing/2014/main" id="{0F586955-56EC-4643-BE9D-47885E8629DE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8" name="Shape 151">
            <a:extLst>
              <a:ext uri="{FF2B5EF4-FFF2-40B4-BE49-F238E27FC236}">
                <a16:creationId xmlns:a16="http://schemas.microsoft.com/office/drawing/2014/main" id="{AD6E4EE4-FB88-471E-B45A-835AB0A2CCAD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hape 153">
            <a:extLst>
              <a:ext uri="{FF2B5EF4-FFF2-40B4-BE49-F238E27FC236}">
                <a16:creationId xmlns:a16="http://schemas.microsoft.com/office/drawing/2014/main" id="{6FFC9208-14DF-4C69-A6F3-0562C6F76FAE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0" name="Immagine 19" descr="Logo_unige_scrittabianca.eps">
            <a:extLst>
              <a:ext uri="{FF2B5EF4-FFF2-40B4-BE49-F238E27FC236}">
                <a16:creationId xmlns:a16="http://schemas.microsoft.com/office/drawing/2014/main" id="{4AB61D2D-8E3D-46C8-AD6F-F4B9EC437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1" name="Shape 154">
            <a:extLst>
              <a:ext uri="{FF2B5EF4-FFF2-40B4-BE49-F238E27FC236}">
                <a16:creationId xmlns:a16="http://schemas.microsoft.com/office/drawing/2014/main" id="{2F512680-439F-49B8-B48B-33DEAB5DC2E0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2" name="Segnaposto contenuto 4">
            <a:extLst>
              <a:ext uri="{FF2B5EF4-FFF2-40B4-BE49-F238E27FC236}">
                <a16:creationId xmlns:a16="http://schemas.microsoft.com/office/drawing/2014/main" id="{70F1209F-35A5-4897-90BB-5C6F628DD302}"/>
              </a:ext>
            </a:extLst>
          </p:cNvPr>
          <p:cNvSpPr txBox="1">
            <a:spLocks/>
          </p:cNvSpPr>
          <p:nvPr/>
        </p:nvSpPr>
        <p:spPr>
          <a:xfrm>
            <a:off x="621783" y="3780960"/>
            <a:ext cx="7886700" cy="280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Perspectives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 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Larger and more detailed conventional aircraft database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 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Propulsion and Mission analysis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 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Structural, aeroelasticity and stability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275109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ielo, esterni, volando, trasporto&#10;&#10;Descrizione generata automaticamente">
            <a:extLst>
              <a:ext uri="{FF2B5EF4-FFF2-40B4-BE49-F238E27FC236}">
                <a16:creationId xmlns:a16="http://schemas.microsoft.com/office/drawing/2014/main" id="{B1B3B0DF-B5EC-4B5D-960C-FA33BCF7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195"/>
            <a:ext cx="9143955" cy="587914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5B72C8-F488-4653-A12C-8BD0CB5A14A5}"/>
              </a:ext>
            </a:extLst>
          </p:cNvPr>
          <p:cNvSpPr txBox="1"/>
          <p:nvPr/>
        </p:nvSpPr>
        <p:spPr>
          <a:xfrm>
            <a:off x="5091878" y="1294464"/>
            <a:ext cx="39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T</a:t>
            </a:r>
            <a:r>
              <a:rPr lang="en-GB" sz="2800" dirty="0">
                <a:solidFill>
                  <a:schemeClr val="bg1"/>
                </a:solidFill>
              </a:rPr>
              <a:t>hanks for your attention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B0D92E-040D-42E1-B7D7-ABD032862288}"/>
              </a:ext>
            </a:extLst>
          </p:cNvPr>
          <p:cNvSpPr txBox="1"/>
          <p:nvPr/>
        </p:nvSpPr>
        <p:spPr>
          <a:xfrm>
            <a:off x="5477675" y="1891717"/>
            <a:ext cx="315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stefano.piccini94@gmail.com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Shape 150">
            <a:extLst>
              <a:ext uri="{FF2B5EF4-FFF2-40B4-BE49-F238E27FC236}">
                <a16:creationId xmlns:a16="http://schemas.microsoft.com/office/drawing/2014/main" id="{1B07E1B5-CBBE-4673-B8C1-45C5F6DC2440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0" name="Shape 151">
            <a:extLst>
              <a:ext uri="{FF2B5EF4-FFF2-40B4-BE49-F238E27FC236}">
                <a16:creationId xmlns:a16="http://schemas.microsoft.com/office/drawing/2014/main" id="{02C5F2DC-8C4B-4C07-90E5-F8BA538BF04A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1" name="Segnaposto numero diapositiva 5">
            <a:extLst>
              <a:ext uri="{FF2B5EF4-FFF2-40B4-BE49-F238E27FC236}">
                <a16:creationId xmlns:a16="http://schemas.microsoft.com/office/drawing/2014/main" id="{FBCC7A5D-2E16-430C-A367-C4B27007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5" name="Shape 159">
            <a:extLst>
              <a:ext uri="{FF2B5EF4-FFF2-40B4-BE49-F238E27FC236}">
                <a16:creationId xmlns:a16="http://schemas.microsoft.com/office/drawing/2014/main" id="{75155343-90DB-4FBC-8069-A12A7C62761E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6" name="Shape 150">
            <a:extLst>
              <a:ext uri="{FF2B5EF4-FFF2-40B4-BE49-F238E27FC236}">
                <a16:creationId xmlns:a16="http://schemas.microsoft.com/office/drawing/2014/main" id="{920AC927-B7BC-43F1-A4BC-09BF2120819D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9" name="Shape 151">
            <a:extLst>
              <a:ext uri="{FF2B5EF4-FFF2-40B4-BE49-F238E27FC236}">
                <a16:creationId xmlns:a16="http://schemas.microsoft.com/office/drawing/2014/main" id="{9FB261C2-71BB-4445-B2A3-BA7F7586BE53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40" name="Shape 153">
            <a:extLst>
              <a:ext uri="{FF2B5EF4-FFF2-40B4-BE49-F238E27FC236}">
                <a16:creationId xmlns:a16="http://schemas.microsoft.com/office/drawing/2014/main" id="{65C471ED-A394-4EA5-A378-1CBF64BF9171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41" name="Immagine 40" descr="Logo_unige_scrittabianca.eps">
            <a:extLst>
              <a:ext uri="{FF2B5EF4-FFF2-40B4-BE49-F238E27FC236}">
                <a16:creationId xmlns:a16="http://schemas.microsoft.com/office/drawing/2014/main" id="{BC95417A-8DE0-4AF7-B202-DF02EFFB8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42" name="Shape 154">
            <a:extLst>
              <a:ext uri="{FF2B5EF4-FFF2-40B4-BE49-F238E27FC236}">
                <a16:creationId xmlns:a16="http://schemas.microsoft.com/office/drawing/2014/main" id="{03B6ADFF-A851-485B-92E4-3445D213DD48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438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150"/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8" name="Shape 151"/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9" name="Shape 159"/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8E5116C5-95D7-45B4-A090-A19BF7860C65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Bibliography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99861463-A2C2-4D6B-9BB1-A3DD953A899E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20B9A956-E2EA-4C62-9357-34DAE7E52DE4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hape 153">
            <a:extLst>
              <a:ext uri="{FF2B5EF4-FFF2-40B4-BE49-F238E27FC236}">
                <a16:creationId xmlns:a16="http://schemas.microsoft.com/office/drawing/2014/main" id="{BF634D9A-F52A-4C02-8B73-FADE9F9B8586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17" name="Immagine 16" descr="Logo_unige_scrittabianca.eps">
            <a:extLst>
              <a:ext uri="{FF2B5EF4-FFF2-40B4-BE49-F238E27FC236}">
                <a16:creationId xmlns:a16="http://schemas.microsoft.com/office/drawing/2014/main" id="{D2187E8C-D577-4978-B1B2-7D3330949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18" name="Shape 154">
            <a:extLst>
              <a:ext uri="{FF2B5EF4-FFF2-40B4-BE49-F238E27FC236}">
                <a16:creationId xmlns:a16="http://schemas.microsoft.com/office/drawing/2014/main" id="{8C7AC192-185B-4B0B-AF29-48B09F3632CF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57AB47-965B-4E64-8CCD-398C94EE9AEF}"/>
              </a:ext>
            </a:extLst>
          </p:cNvPr>
          <p:cNvSpPr txBox="1"/>
          <p:nvPr/>
        </p:nvSpPr>
        <p:spPr>
          <a:xfrm>
            <a:off x="434340" y="1951672"/>
            <a:ext cx="83515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[18] </a:t>
            </a:r>
            <a:r>
              <a:rPr lang="en-GB" sz="1600" dirty="0">
                <a:solidFill>
                  <a:srgbClr val="002060"/>
                </a:solidFill>
              </a:rPr>
              <a:t>Daniel P. Raymer. Aircraft Design: A Conceptual Approach, Fourth Edition. AIAA</a:t>
            </a:r>
          </a:p>
          <a:p>
            <a:r>
              <a:rPr lang="en-GB" sz="1600" dirty="0">
                <a:solidFill>
                  <a:srgbClr val="002060"/>
                </a:solidFill>
              </a:rPr>
              <a:t>        American Institute of Aeronautics &amp; Ast., 2006. ISBN: 978-1563478291.</a:t>
            </a:r>
          </a:p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[32] Boeing Commercial Airplanes. 777-200LR/-300ER/-Freighter Airplane Characteristics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        for Airport Planning. Tech. rep. D6-58329-2, REV. E. 2015.</a:t>
            </a:r>
          </a:p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>
                <a:solidFill>
                  <a:srgbClr val="002060"/>
                </a:solidFill>
              </a:rPr>
              <a:t>[37] </a:t>
            </a:r>
            <a:r>
              <a:rPr lang="en-GB" sz="1600" dirty="0">
                <a:solidFill>
                  <a:srgbClr val="002060"/>
                </a:solidFill>
              </a:rPr>
              <a:t>B.W. Kimoto-D.P. Marsh M.N. Beltramo D.L. Trapp. “Parametric study of trans-</a:t>
            </a:r>
          </a:p>
          <a:p>
            <a:r>
              <a:rPr lang="en-GB" sz="1600" dirty="0">
                <a:solidFill>
                  <a:srgbClr val="002060"/>
                </a:solidFill>
              </a:rPr>
              <a:t>        port aircraft systems cost and weight”. In: (1977). ASIN: B0007338WC</a:t>
            </a:r>
          </a:p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>
                <a:solidFill>
                  <a:srgbClr val="002060"/>
                </a:solidFill>
              </a:rPr>
              <a:t>[38] </a:t>
            </a:r>
            <a:r>
              <a:rPr lang="en-GB" sz="1600" dirty="0">
                <a:solidFill>
                  <a:srgbClr val="002060"/>
                </a:solidFill>
              </a:rPr>
              <a:t>R. Ali O. Al-Shamma. “Aircraft weight estimation in interactive design process”.</a:t>
            </a:r>
          </a:p>
          <a:p>
            <a:r>
              <a:rPr lang="en-GB" sz="1600" dirty="0">
                <a:solidFill>
                  <a:srgbClr val="002060"/>
                </a:solidFill>
              </a:rPr>
              <a:t>        In: Procs 72nd Annual International Conference on Mass Properties Engineering.      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        2013.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[43] Federal Aviation Administration Department of Transportation. TYPE CERTIFICATE      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        DATA SHEET, Concorde Type 1. Tech. rep. NO. A45EU. 1979.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4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1658598-9587-4748-A5D6-6A8CE9AC3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Segnaposto contenuto 4">
            <a:extLst>
              <a:ext uri="{FF2B5EF4-FFF2-40B4-BE49-F238E27FC236}">
                <a16:creationId xmlns:a16="http://schemas.microsoft.com/office/drawing/2014/main" id="{4397DBE6-BF92-4A9E-A160-9210D62A74A7}"/>
              </a:ext>
            </a:extLst>
          </p:cNvPr>
          <p:cNvSpPr txBox="1">
            <a:spLocks/>
          </p:cNvSpPr>
          <p:nvPr/>
        </p:nvSpPr>
        <p:spPr>
          <a:xfrm>
            <a:off x="2737623" y="3161463"/>
            <a:ext cx="3425254" cy="535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002060"/>
                </a:solidFill>
              </a:rPr>
              <a:t>EXTRA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50" dirty="0"/>
          </a:p>
        </p:txBody>
      </p:sp>
      <p:sp>
        <p:nvSpPr>
          <p:cNvPr id="14" name="Shape 150">
            <a:extLst>
              <a:ext uri="{FF2B5EF4-FFF2-40B4-BE49-F238E27FC236}">
                <a16:creationId xmlns:a16="http://schemas.microsoft.com/office/drawing/2014/main" id="{F57457E5-654C-4D69-A9A8-6C4C11D46929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5" name="Shape 151">
            <a:extLst>
              <a:ext uri="{FF2B5EF4-FFF2-40B4-BE49-F238E27FC236}">
                <a16:creationId xmlns:a16="http://schemas.microsoft.com/office/drawing/2014/main" id="{CDE89F52-C372-4A9A-9D6B-958ECA432CA4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C861C7D6-7986-4C2C-9C71-CCE3BE55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19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58FBB0F0-2D26-4CBB-A07D-EC1E0E22B51A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4038B85B-AB2C-488A-835C-14384F1499E2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hape 151">
            <a:extLst>
              <a:ext uri="{FF2B5EF4-FFF2-40B4-BE49-F238E27FC236}">
                <a16:creationId xmlns:a16="http://schemas.microsoft.com/office/drawing/2014/main" id="{AE1EB5BF-DB91-4588-9943-245CA3463DEF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3">
            <a:extLst>
              <a:ext uri="{FF2B5EF4-FFF2-40B4-BE49-F238E27FC236}">
                <a16:creationId xmlns:a16="http://schemas.microsoft.com/office/drawing/2014/main" id="{81407069-ABB3-40A7-9799-DAD3DFBFB729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8" name="Immagine 27" descr="Logo_unige_scrittabianca.eps">
            <a:extLst>
              <a:ext uri="{FF2B5EF4-FFF2-40B4-BE49-F238E27FC236}">
                <a16:creationId xmlns:a16="http://schemas.microsoft.com/office/drawing/2014/main" id="{4023CF00-BD09-46FA-8F69-9949446B4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0" name="Shape 154">
            <a:extLst>
              <a:ext uri="{FF2B5EF4-FFF2-40B4-BE49-F238E27FC236}">
                <a16:creationId xmlns:a16="http://schemas.microsoft.com/office/drawing/2014/main" id="{8C84CD78-DF29-46B8-8775-836401AA8EA1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7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50"/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4" name="Shape 151"/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5" name="Shape 153"/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6" name="Immagine 25" descr="Logo_unige_scrittabian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2" name="Shape 154"/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1658598-9587-4748-A5D6-6A8CE9AC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28" y="2048011"/>
            <a:ext cx="7886700" cy="12334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2060"/>
                </a:solidFill>
              </a:rPr>
              <a:t>CFS (</a:t>
            </a:r>
            <a:r>
              <a:rPr lang="en-GB" sz="1800" dirty="0">
                <a:solidFill>
                  <a:srgbClr val="002060"/>
                </a:solidFill>
              </a:rPr>
              <a:t>Computational</a:t>
            </a: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Fluid</a:t>
            </a:r>
            <a:r>
              <a:rPr lang="it-IT" sz="1800" dirty="0">
                <a:solidFill>
                  <a:srgbClr val="002060"/>
                </a:solidFill>
              </a:rPr>
              <a:t> and </a:t>
            </a:r>
            <a:r>
              <a:rPr lang="en-GB" sz="1800" dirty="0">
                <a:solidFill>
                  <a:srgbClr val="002060"/>
                </a:solidFill>
              </a:rPr>
              <a:t>Structure</a:t>
            </a:r>
            <a:r>
              <a:rPr lang="it-IT" sz="1800" dirty="0">
                <a:solidFill>
                  <a:srgbClr val="002060"/>
                </a:solidFill>
              </a:rPr>
              <a:t>) Engineering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2060"/>
                </a:solidFill>
              </a:rPr>
              <a:t>DLR </a:t>
            </a:r>
            <a:r>
              <a:rPr lang="de-DE" sz="1800" dirty="0">
                <a:solidFill>
                  <a:srgbClr val="002060"/>
                </a:solidFill>
              </a:rPr>
              <a:t> (Deutsches Zentrum für Luft-und Raumfahrt)</a:t>
            </a:r>
          </a:p>
        </p:txBody>
      </p:sp>
      <p:pic>
        <p:nvPicPr>
          <p:cNvPr id="1028" name="Picture 4" descr="German Aerospace Center (DLR)">
            <a:extLst>
              <a:ext uri="{FF2B5EF4-FFF2-40B4-BE49-F238E27FC236}">
                <a16:creationId xmlns:a16="http://schemas.microsoft.com/office/drawing/2014/main" id="{1B2A9A16-112B-4A80-B8CF-52140A70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39" y="2596696"/>
            <a:ext cx="12573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egnaposto contenuto 2">
            <a:extLst>
              <a:ext uri="{FF2B5EF4-FFF2-40B4-BE49-F238E27FC236}">
                <a16:creationId xmlns:a16="http://schemas.microsoft.com/office/drawing/2014/main" id="{19900022-705F-42E6-9EC7-4F79B69EB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539" y="1869231"/>
            <a:ext cx="2825320" cy="638205"/>
          </a:xfrm>
          <a:prstGeom prst="rect">
            <a:avLst/>
          </a:prstGeom>
        </p:spPr>
      </p:pic>
      <p:sp>
        <p:nvSpPr>
          <p:cNvPr id="16" name="Segnaposto contenuto 4">
            <a:extLst>
              <a:ext uri="{FF2B5EF4-FFF2-40B4-BE49-F238E27FC236}">
                <a16:creationId xmlns:a16="http://schemas.microsoft.com/office/drawing/2014/main" id="{D86CB6D9-F18A-44A0-B4E1-99C6EF97871F}"/>
              </a:ext>
            </a:extLst>
          </p:cNvPr>
          <p:cNvSpPr txBox="1">
            <a:spLocks/>
          </p:cNvSpPr>
          <p:nvPr/>
        </p:nvSpPr>
        <p:spPr>
          <a:xfrm>
            <a:off x="3506822" y="3587389"/>
            <a:ext cx="2144090" cy="443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Project Related</a:t>
            </a:r>
          </a:p>
        </p:txBody>
      </p:sp>
      <p:pic>
        <p:nvPicPr>
          <p:cNvPr id="1030" name="Picture 6" descr="AGILE">
            <a:extLst>
              <a:ext uri="{FF2B5EF4-FFF2-40B4-BE49-F238E27FC236}">
                <a16:creationId xmlns:a16="http://schemas.microsoft.com/office/drawing/2014/main" id="{A3E008B1-55D1-40EA-A9B1-2693B773F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1"/>
          <a:stretch/>
        </p:blipFill>
        <p:spPr bwMode="auto">
          <a:xfrm>
            <a:off x="2812715" y="4165584"/>
            <a:ext cx="3330526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A8E5FB-5DA3-4D5A-A672-408EF6C53093}"/>
              </a:ext>
            </a:extLst>
          </p:cNvPr>
          <p:cNvSpPr txBox="1"/>
          <p:nvPr/>
        </p:nvSpPr>
        <p:spPr>
          <a:xfrm>
            <a:off x="3822756" y="4927426"/>
            <a:ext cx="383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Aircraft 3rd Generation MDO for Innovative Collaboration of Heterogeneous Teams of Experts</a:t>
            </a:r>
          </a:p>
        </p:txBody>
      </p:sp>
      <p:pic>
        <p:nvPicPr>
          <p:cNvPr id="1034" name="Picture 10" descr="Mountain View">
            <a:extLst>
              <a:ext uri="{FF2B5EF4-FFF2-40B4-BE49-F238E27FC236}">
                <a16:creationId xmlns:a16="http://schemas.microsoft.com/office/drawing/2014/main" id="{1A3BA3FC-C3CE-4AEE-81D2-8FEFA304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02" y="5053635"/>
            <a:ext cx="1042989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egnaposto contenuto 4">
            <a:extLst>
              <a:ext uri="{FF2B5EF4-FFF2-40B4-BE49-F238E27FC236}">
                <a16:creationId xmlns:a16="http://schemas.microsoft.com/office/drawing/2014/main" id="{AA38D982-5C47-4E36-842B-79131364808A}"/>
              </a:ext>
            </a:extLst>
          </p:cNvPr>
          <p:cNvSpPr txBox="1">
            <a:spLocks/>
          </p:cNvSpPr>
          <p:nvPr/>
        </p:nvSpPr>
        <p:spPr>
          <a:xfrm>
            <a:off x="3347250" y="1132815"/>
            <a:ext cx="2206000" cy="443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Partners</a:t>
            </a:r>
          </a:p>
        </p:txBody>
      </p:sp>
      <p:sp>
        <p:nvSpPr>
          <p:cNvPr id="28" name="Shape 150">
            <a:extLst>
              <a:ext uri="{FF2B5EF4-FFF2-40B4-BE49-F238E27FC236}">
                <a16:creationId xmlns:a16="http://schemas.microsoft.com/office/drawing/2014/main" id="{6D4711F1-B773-4A8C-B76C-9E07185D15C9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0" name="Shape 151">
            <a:extLst>
              <a:ext uri="{FF2B5EF4-FFF2-40B4-BE49-F238E27FC236}">
                <a16:creationId xmlns:a16="http://schemas.microsoft.com/office/drawing/2014/main" id="{AE8D240D-C435-4E4D-AA0A-5A9CDADE57C5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1" name="Segnaposto numero diapositiva 5">
            <a:extLst>
              <a:ext uri="{FF2B5EF4-FFF2-40B4-BE49-F238E27FC236}">
                <a16:creationId xmlns:a16="http://schemas.microsoft.com/office/drawing/2014/main" id="{2E9C8712-885E-4EF9-88CC-6A66512F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5" name="Shape 159">
            <a:extLst>
              <a:ext uri="{FF2B5EF4-FFF2-40B4-BE49-F238E27FC236}">
                <a16:creationId xmlns:a16="http://schemas.microsoft.com/office/drawing/2014/main" id="{9AE73387-7C0B-48C3-8A84-FBD8CE27891D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72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8E5116C5-95D7-45B4-A090-A19BF7860C65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347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Aircraft CPACS Geometry</a:t>
            </a:r>
            <a:endParaRPr lang="en-GB" sz="2400" dirty="0"/>
          </a:p>
        </p:txBody>
      </p:sp>
      <p:pic>
        <p:nvPicPr>
          <p:cNvPr id="3" name="Immagine 2" descr="Immagine che contiene cielo, mappa&#10;&#10;Descrizione generata automaticamente">
            <a:extLst>
              <a:ext uri="{FF2B5EF4-FFF2-40B4-BE49-F238E27FC236}">
                <a16:creationId xmlns:a16="http://schemas.microsoft.com/office/drawing/2014/main" id="{709BA8A2-F98F-499A-B4EB-61CE8342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98" y="2098544"/>
            <a:ext cx="3851652" cy="3628103"/>
          </a:xfrm>
          <a:prstGeom prst="rect">
            <a:avLst/>
          </a:prstGeom>
        </p:spPr>
      </p:pic>
      <p:sp>
        <p:nvSpPr>
          <p:cNvPr id="16" name="Shape 150">
            <a:extLst>
              <a:ext uri="{FF2B5EF4-FFF2-40B4-BE49-F238E27FC236}">
                <a16:creationId xmlns:a16="http://schemas.microsoft.com/office/drawing/2014/main" id="{D308C1C7-6466-4E21-867D-376B345A8C34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7" name="Shape 151">
            <a:extLst>
              <a:ext uri="{FF2B5EF4-FFF2-40B4-BE49-F238E27FC236}">
                <a16:creationId xmlns:a16="http://schemas.microsoft.com/office/drawing/2014/main" id="{DD15E561-58E4-4ADC-956A-0E0CBA638879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9BA63E3F-91A5-40D5-8B5E-512F20D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20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Shape 159">
            <a:extLst>
              <a:ext uri="{FF2B5EF4-FFF2-40B4-BE49-F238E27FC236}">
                <a16:creationId xmlns:a16="http://schemas.microsoft.com/office/drawing/2014/main" id="{4EADB3EC-52DA-4578-AEF5-AD460D4945F6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0" name="Shape 150">
            <a:extLst>
              <a:ext uri="{FF2B5EF4-FFF2-40B4-BE49-F238E27FC236}">
                <a16:creationId xmlns:a16="http://schemas.microsoft.com/office/drawing/2014/main" id="{9919FA9F-ECB6-4A2F-A823-15D1B9337983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1" name="Shape 151">
            <a:extLst>
              <a:ext uri="{FF2B5EF4-FFF2-40B4-BE49-F238E27FC236}">
                <a16:creationId xmlns:a16="http://schemas.microsoft.com/office/drawing/2014/main" id="{72E21377-A8B4-4A2D-A15B-8B0C695839EB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2" name="Shape 153">
            <a:extLst>
              <a:ext uri="{FF2B5EF4-FFF2-40B4-BE49-F238E27FC236}">
                <a16:creationId xmlns:a16="http://schemas.microsoft.com/office/drawing/2014/main" id="{5FEB6355-A6E3-40A8-91D6-121329A0C992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3" name="Immagine 22" descr="Logo_unige_scrittabianca.eps">
            <a:extLst>
              <a:ext uri="{FF2B5EF4-FFF2-40B4-BE49-F238E27FC236}">
                <a16:creationId xmlns:a16="http://schemas.microsoft.com/office/drawing/2014/main" id="{0766913B-8296-4250-8DE8-CDA0F6EBF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4" name="Shape 154">
            <a:extLst>
              <a:ext uri="{FF2B5EF4-FFF2-40B4-BE49-F238E27FC236}">
                <a16:creationId xmlns:a16="http://schemas.microsoft.com/office/drawing/2014/main" id="{A0D90CD0-2228-4241-8566-742D0BB5FBEE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5F0C5B-5DD7-4C9B-9285-A63AC7C6B8D7}"/>
              </a:ext>
            </a:extLst>
          </p:cNvPr>
          <p:cNvSpPr txBox="1"/>
          <p:nvPr/>
        </p:nvSpPr>
        <p:spPr>
          <a:xfrm>
            <a:off x="4747292" y="1553473"/>
            <a:ext cx="43292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&lt;cpacs&gt;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   &lt;vehicles&gt;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       &lt;aircraft&gt;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           &lt;model uID=""&gt;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               &lt;name&gt;    &lt;/name&gt;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               &lt;reference&gt;    &lt;/reference&gt;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b="1" dirty="0">
                <a:solidFill>
                  <a:srgbClr val="002060"/>
                </a:solidFill>
              </a:rPr>
              <a:t>                &lt;wings&gt;    &lt;/wings&gt;</a:t>
            </a:r>
            <a:br>
              <a:rPr lang="en-GB" sz="1400" b="1" dirty="0">
                <a:solidFill>
                  <a:srgbClr val="002060"/>
                </a:solidFill>
              </a:rPr>
            </a:br>
            <a:r>
              <a:rPr lang="en-GB" sz="1400" b="1" dirty="0">
                <a:solidFill>
                  <a:srgbClr val="002060"/>
                </a:solidFill>
              </a:rPr>
              <a:t>                &lt;fuselages&gt;    &lt;/fuselages&gt; 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b="1" dirty="0">
                <a:solidFill>
                  <a:srgbClr val="002060"/>
                </a:solidFill>
              </a:rPr>
              <a:t>                &lt;analyses&gt;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                    &lt;massBreakdown&gt;    &lt;/massBreakdown&gt;</a:t>
            </a:r>
            <a:br>
              <a:rPr lang="en-GB" sz="1400" b="1" dirty="0">
                <a:solidFill>
                  <a:srgbClr val="002060"/>
                </a:solidFill>
              </a:rPr>
            </a:br>
            <a:r>
              <a:rPr lang="en-GB" sz="1400" b="1" dirty="0">
                <a:solidFill>
                  <a:srgbClr val="002060"/>
                </a:solidFill>
              </a:rPr>
              <a:t>                &lt;/analyses&gt;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           &lt;/model&gt;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       &lt;/aircraft&gt;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b="1" dirty="0">
                <a:solidFill>
                  <a:srgbClr val="002060"/>
                </a:solidFill>
              </a:rPr>
              <a:t>        &lt;profiles&gt;    &lt;/profiles&gt;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       &lt;engines&gt;     &lt;/engines&gt;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   &lt;/vehicles&gt;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 </a:t>
            </a:r>
            <a:r>
              <a:rPr lang="en-GB" sz="1400" b="1" dirty="0">
                <a:solidFill>
                  <a:srgbClr val="002060"/>
                </a:solidFill>
              </a:rPr>
              <a:t>   &lt;toolspecific&gt;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        &lt;CEASIOMpy&gt;    &lt;/CEASIOMpy&gt;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    &lt;/toolspecific&gt;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&lt;/cpacs&gt;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754DA90-9B7E-4DFC-BB05-0DA195F049F7}"/>
              </a:ext>
            </a:extLst>
          </p:cNvPr>
          <p:cNvSpPr/>
          <p:nvPr/>
        </p:nvSpPr>
        <p:spPr>
          <a:xfrm>
            <a:off x="44880" y="1506086"/>
            <a:ext cx="520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(Common Parametric Aircraft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Configuration Scheme)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67BEFE74-3A3C-416A-B222-CF30228581C1}"/>
              </a:ext>
            </a:extLst>
          </p:cNvPr>
          <p:cNvCxnSpPr>
            <a:cxnSpLocks/>
          </p:cNvCxnSpPr>
          <p:nvPr/>
        </p:nvCxnSpPr>
        <p:spPr>
          <a:xfrm>
            <a:off x="4580907" y="1507348"/>
            <a:ext cx="0" cy="47580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14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EE913BC3-58A0-4E4C-941A-F81B69238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8" t="1891" r="7652" b="5184"/>
          <a:stretch/>
        </p:blipFill>
        <p:spPr>
          <a:xfrm>
            <a:off x="1929964" y="1449618"/>
            <a:ext cx="5266180" cy="475027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8E5116C5-95D7-45B4-A090-A19BF7860C65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Linear Regression Method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EC7B0FB-477B-4A86-9532-78FF981C3F23}"/>
                  </a:ext>
                </a:extLst>
              </p:cNvPr>
              <p:cNvSpPr txBox="1"/>
              <p:nvPr/>
            </p:nvSpPr>
            <p:spPr>
              <a:xfrm>
                <a:off x="202328" y="3066969"/>
                <a:ext cx="17276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0" dirty="0">
                    <a:solidFill>
                      <a:srgbClr val="002060"/>
                    </a:solidFill>
                  </a:rPr>
                  <a:t>Fuselage Length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&lt;40 </m:t>
                    </m:r>
                  </m:oMath>
                </a14:m>
                <a:r>
                  <a:rPr lang="it-IT" sz="1600" b="0" dirty="0">
                    <a:solidFill>
                      <a:srgbClr val="002060"/>
                    </a:solidFill>
                  </a:rPr>
                  <a:t>m</a:t>
                </a:r>
              </a:p>
              <a:p>
                <a:r>
                  <a:rPr lang="en-GB" sz="1600" dirty="0">
                    <a:solidFill>
                      <a:srgbClr val="002060"/>
                    </a:solidFill>
                  </a:rPr>
                  <a:t>Wing Span based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EC7B0FB-477B-4A86-9532-78FF981C3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8" y="3066969"/>
                <a:ext cx="1727636" cy="830997"/>
              </a:xfrm>
              <a:prstGeom prst="rect">
                <a:avLst/>
              </a:prstGeom>
              <a:blipFill>
                <a:blip r:embed="rId4"/>
                <a:stretch>
                  <a:fillRect l="-1761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320C4F7-55EA-4063-8D03-405B9EA83BB9}"/>
                  </a:ext>
                </a:extLst>
              </p:cNvPr>
              <p:cNvSpPr txBox="1"/>
              <p:nvPr/>
            </p:nvSpPr>
            <p:spPr>
              <a:xfrm>
                <a:off x="202328" y="3854681"/>
                <a:ext cx="1727636" cy="604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&gt;40</m:t>
                    </m:r>
                  </m:oMath>
                </a14:m>
                <a:r>
                  <a:rPr lang="it-IT" sz="1600" b="0" dirty="0">
                    <a:solidFill>
                      <a:srgbClr val="002060"/>
                    </a:solidFill>
                  </a:rPr>
                  <a:t> m</a:t>
                </a:r>
              </a:p>
              <a:p>
                <a:r>
                  <a:rPr lang="en-GB" sz="1600" dirty="0">
                    <a:solidFill>
                      <a:srgbClr val="002060"/>
                    </a:solidFill>
                  </a:rPr>
                  <a:t>Wing Area based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320C4F7-55EA-4063-8D03-405B9EA83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8" y="3854681"/>
                <a:ext cx="1727636" cy="604781"/>
              </a:xfrm>
              <a:prstGeom prst="rect">
                <a:avLst/>
              </a:prstGeom>
              <a:blipFill>
                <a:blip r:embed="rId5"/>
                <a:stretch>
                  <a:fillRect l="-1761" t="-300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1449124-2B90-4157-9CAB-F7752A265711}"/>
              </a:ext>
            </a:extLst>
          </p:cNvPr>
          <p:cNvSpPr txBox="1"/>
          <p:nvPr/>
        </p:nvSpPr>
        <p:spPr>
          <a:xfrm>
            <a:off x="7236894" y="3363091"/>
            <a:ext cx="137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Self adjustable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LRM </a:t>
            </a:r>
          </a:p>
        </p:txBody>
      </p:sp>
      <p:sp>
        <p:nvSpPr>
          <p:cNvPr id="24" name="Shape 150">
            <a:extLst>
              <a:ext uri="{FF2B5EF4-FFF2-40B4-BE49-F238E27FC236}">
                <a16:creationId xmlns:a16="http://schemas.microsoft.com/office/drawing/2014/main" id="{53ADC3A5-E0B3-4694-A3CB-A4558368AEB6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1">
            <a:extLst>
              <a:ext uri="{FF2B5EF4-FFF2-40B4-BE49-F238E27FC236}">
                <a16:creationId xmlns:a16="http://schemas.microsoft.com/office/drawing/2014/main" id="{D83D62FC-25F3-42E7-A7DD-01C549C3EAD9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8" name="Segnaposto numero diapositiva 5">
            <a:extLst>
              <a:ext uri="{FF2B5EF4-FFF2-40B4-BE49-F238E27FC236}">
                <a16:creationId xmlns:a16="http://schemas.microsoft.com/office/drawing/2014/main" id="{134AF0FC-49C9-4093-8FC0-AF10CC53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0" name="Shape 159">
            <a:extLst>
              <a:ext uri="{FF2B5EF4-FFF2-40B4-BE49-F238E27FC236}">
                <a16:creationId xmlns:a16="http://schemas.microsoft.com/office/drawing/2014/main" id="{8871684C-A41F-4313-A68F-8001315D289C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1" name="Shape 150">
            <a:extLst>
              <a:ext uri="{FF2B5EF4-FFF2-40B4-BE49-F238E27FC236}">
                <a16:creationId xmlns:a16="http://schemas.microsoft.com/office/drawing/2014/main" id="{6EAFA299-DF9C-4A5C-AAFE-0A359A91475A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5" name="Shape 151">
            <a:extLst>
              <a:ext uri="{FF2B5EF4-FFF2-40B4-BE49-F238E27FC236}">
                <a16:creationId xmlns:a16="http://schemas.microsoft.com/office/drawing/2014/main" id="{CC766420-3548-49B7-87C4-C3D76C2FB7EC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6" name="Shape 153">
            <a:extLst>
              <a:ext uri="{FF2B5EF4-FFF2-40B4-BE49-F238E27FC236}">
                <a16:creationId xmlns:a16="http://schemas.microsoft.com/office/drawing/2014/main" id="{08745263-2959-4B74-877D-CF631D4304B4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39" name="Immagine 38" descr="Logo_unige_scrittabianca.eps">
            <a:extLst>
              <a:ext uri="{FF2B5EF4-FFF2-40B4-BE49-F238E27FC236}">
                <a16:creationId xmlns:a16="http://schemas.microsoft.com/office/drawing/2014/main" id="{AAF68BA5-92D2-4A84-A374-3FADE25C7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40" name="Shape 154">
            <a:extLst>
              <a:ext uri="{FF2B5EF4-FFF2-40B4-BE49-F238E27FC236}">
                <a16:creationId xmlns:a16="http://schemas.microsoft.com/office/drawing/2014/main" id="{2C5083FE-7956-4C5F-9C3F-3813F04F8D8C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11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8E5116C5-95D7-45B4-A090-A19BF7860C65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OEM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E353C8-5103-44B0-97A6-84FD665C4D14}"/>
              </a:ext>
            </a:extLst>
          </p:cNvPr>
          <p:cNvSpPr txBox="1"/>
          <p:nvPr/>
        </p:nvSpPr>
        <p:spPr>
          <a:xfrm>
            <a:off x="3151166" y="5186549"/>
            <a:ext cx="195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Beltramo (1977) [37]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CF342B8-C8FA-4910-A995-DAB6995B7368}"/>
              </a:ext>
            </a:extLst>
          </p:cNvPr>
          <p:cNvSpPr txBox="1"/>
          <p:nvPr/>
        </p:nvSpPr>
        <p:spPr>
          <a:xfrm>
            <a:off x="4616988" y="5140382"/>
            <a:ext cx="2838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Omran Al-Shamma (2013) [38</a:t>
            </a:r>
            <a:r>
              <a:rPr lang="en-GB" sz="1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28" name="Shape 150">
            <a:extLst>
              <a:ext uri="{FF2B5EF4-FFF2-40B4-BE49-F238E27FC236}">
                <a16:creationId xmlns:a16="http://schemas.microsoft.com/office/drawing/2014/main" id="{00296D43-FAB7-4587-A57B-342909CE5D85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0" name="Shape 151">
            <a:extLst>
              <a:ext uri="{FF2B5EF4-FFF2-40B4-BE49-F238E27FC236}">
                <a16:creationId xmlns:a16="http://schemas.microsoft.com/office/drawing/2014/main" id="{EED66BB1-E223-4D5F-9502-CD94BA63E83F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1" name="Segnaposto numero diapositiva 5">
            <a:extLst>
              <a:ext uri="{FF2B5EF4-FFF2-40B4-BE49-F238E27FC236}">
                <a16:creationId xmlns:a16="http://schemas.microsoft.com/office/drawing/2014/main" id="{34AE8899-439E-404D-AE27-E5CB17E5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5" name="Shape 159">
            <a:extLst>
              <a:ext uri="{FF2B5EF4-FFF2-40B4-BE49-F238E27FC236}">
                <a16:creationId xmlns:a16="http://schemas.microsoft.com/office/drawing/2014/main" id="{4CFEE748-8727-4D0F-A6DD-8392AADA0405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6" name="Shape 150">
            <a:extLst>
              <a:ext uri="{FF2B5EF4-FFF2-40B4-BE49-F238E27FC236}">
                <a16:creationId xmlns:a16="http://schemas.microsoft.com/office/drawing/2014/main" id="{9BB7F0DC-FB26-42CF-8D95-566A119287FC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9" name="Shape 151">
            <a:extLst>
              <a:ext uri="{FF2B5EF4-FFF2-40B4-BE49-F238E27FC236}">
                <a16:creationId xmlns:a16="http://schemas.microsoft.com/office/drawing/2014/main" id="{014AC92D-BC96-443C-B914-F6911E667BE2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40" name="Shape 153">
            <a:extLst>
              <a:ext uri="{FF2B5EF4-FFF2-40B4-BE49-F238E27FC236}">
                <a16:creationId xmlns:a16="http://schemas.microsoft.com/office/drawing/2014/main" id="{12A63AC3-6628-4A1E-9BFC-3057FF3430AB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41" name="Immagine 40" descr="Logo_unige_scrittabianca.eps">
            <a:extLst>
              <a:ext uri="{FF2B5EF4-FFF2-40B4-BE49-F238E27FC236}">
                <a16:creationId xmlns:a16="http://schemas.microsoft.com/office/drawing/2014/main" id="{8D3702D5-8425-4C72-BB4F-3AC8380E4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42" name="Shape 154">
            <a:extLst>
              <a:ext uri="{FF2B5EF4-FFF2-40B4-BE49-F238E27FC236}">
                <a16:creationId xmlns:a16="http://schemas.microsoft.com/office/drawing/2014/main" id="{F5E2A118-C647-4968-B1DC-F097CA05E218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55A580-22B2-4C53-88D2-22DDBAB4C423}"/>
              </a:ext>
            </a:extLst>
          </p:cNvPr>
          <p:cNvSpPr txBox="1"/>
          <p:nvPr/>
        </p:nvSpPr>
        <p:spPr>
          <a:xfrm>
            <a:off x="184240" y="1538285"/>
            <a:ext cx="222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Conventional module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BEE76D2-128D-4ACA-B812-3EDFE9B6608F}"/>
                  </a:ext>
                </a:extLst>
              </p:cNvPr>
              <p:cNvSpPr txBox="1"/>
              <p:nvPr/>
            </p:nvSpPr>
            <p:spPr>
              <a:xfrm>
                <a:off x="631874" y="2349885"/>
                <a:ext cx="35094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𝑂𝐸𝑀</m:t>
                      </m:r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𝐾𝐶</m:t>
                      </m:r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𝑀𝑇𝑂𝑊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𝑀𝑇𝑂𝑀</m:t>
                      </m:r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BEE76D2-128D-4ACA-B812-3EDFE9B6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74" y="2349885"/>
                <a:ext cx="3509487" cy="276999"/>
              </a:xfrm>
              <a:prstGeom prst="rect">
                <a:avLst/>
              </a:prstGeom>
              <a:blipFill>
                <a:blip r:embed="rId4"/>
                <a:stretch>
                  <a:fillRect l="-1217" r="-121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DDAF62-7B28-4AFF-8339-AD4078E0BC88}"/>
              </a:ext>
            </a:extLst>
          </p:cNvPr>
          <p:cNvSpPr txBox="1"/>
          <p:nvPr/>
        </p:nvSpPr>
        <p:spPr>
          <a:xfrm>
            <a:off x="4804132" y="1910243"/>
            <a:ext cx="3189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KC = 1,04  Wing with variable sweep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AA83F04-E484-4041-8D91-9F8B3C67E41C}"/>
                  </a:ext>
                </a:extLst>
              </p:cNvPr>
              <p:cNvSpPr txBox="1"/>
              <p:nvPr/>
            </p:nvSpPr>
            <p:spPr>
              <a:xfrm>
                <a:off x="4808053" y="2311009"/>
                <a:ext cx="4159970" cy="35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rgbClr val="002060"/>
                    </a:solidFill>
                  </a:rPr>
                  <a:t>0,96 &lt; a &lt; 1,63 =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60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it-IT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𝑓𝑔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002060"/>
                    </a:solidFill>
                  </a:rPr>
                  <a:t>, Aircraft Type)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AA83F04-E484-4041-8D91-9F8B3C67E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53" y="2311009"/>
                <a:ext cx="4159970" cy="358560"/>
              </a:xfrm>
              <a:prstGeom prst="rect">
                <a:avLst/>
              </a:prstGeom>
              <a:blipFill>
                <a:blip r:embed="rId5"/>
                <a:stretch>
                  <a:fillRect l="-880" t="-3390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D948A2B-1B09-4305-83B8-4209D70C9ED3}"/>
              </a:ext>
            </a:extLst>
          </p:cNvPr>
          <p:cNvSpPr txBox="1"/>
          <p:nvPr/>
        </p:nvSpPr>
        <p:spPr>
          <a:xfrm>
            <a:off x="4804132" y="2697391"/>
            <a:ext cx="4159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c</a:t>
            </a:r>
            <a:r>
              <a:rPr lang="it-IT" sz="1600" dirty="0">
                <a:solidFill>
                  <a:srgbClr val="002060"/>
                </a:solidFill>
              </a:rPr>
              <a:t> = -0,05 </a:t>
            </a:r>
            <a:r>
              <a:rPr lang="en-GB" sz="1600" dirty="0">
                <a:solidFill>
                  <a:srgbClr val="002060"/>
                </a:solidFill>
              </a:rPr>
              <a:t>Turboprop</a:t>
            </a:r>
            <a:r>
              <a:rPr lang="it-IT" sz="1600" dirty="0">
                <a:solidFill>
                  <a:srgbClr val="002060"/>
                </a:solidFill>
              </a:rPr>
              <a:t>, -0,08 Turbofan</a:t>
            </a:r>
            <a:endParaRPr lang="en-GB" sz="1600" dirty="0">
              <a:solidFill>
                <a:srgbClr val="002060"/>
              </a:solidFill>
            </a:endParaRPr>
          </a:p>
        </p:txBody>
      </p: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C8593220-6656-4D32-A61C-F9CEFCAEE03E}"/>
              </a:ext>
            </a:extLst>
          </p:cNvPr>
          <p:cNvCxnSpPr>
            <a:cxnSpLocks/>
          </p:cNvCxnSpPr>
          <p:nvPr/>
        </p:nvCxnSpPr>
        <p:spPr>
          <a:xfrm flipV="1">
            <a:off x="4141361" y="2094909"/>
            <a:ext cx="662771" cy="393476"/>
          </a:xfrm>
          <a:prstGeom prst="bentConnector3">
            <a:avLst>
              <a:gd name="adj1" fmla="val 50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a gomito 33">
            <a:extLst>
              <a:ext uri="{FF2B5EF4-FFF2-40B4-BE49-F238E27FC236}">
                <a16:creationId xmlns:a16="http://schemas.microsoft.com/office/drawing/2014/main" id="{8C4FD28A-BD2B-4777-9D3E-3B2A6E6E4B04}"/>
              </a:ext>
            </a:extLst>
          </p:cNvPr>
          <p:cNvCxnSpPr>
            <a:cxnSpLocks/>
          </p:cNvCxnSpPr>
          <p:nvPr/>
        </p:nvCxnSpPr>
        <p:spPr>
          <a:xfrm>
            <a:off x="4141360" y="2490289"/>
            <a:ext cx="662400" cy="3917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0A749D3-E6CD-4A14-A5CD-026C8E43EE3C}"/>
              </a:ext>
            </a:extLst>
          </p:cNvPr>
          <p:cNvSpPr txBox="1"/>
          <p:nvPr/>
        </p:nvSpPr>
        <p:spPr>
          <a:xfrm>
            <a:off x="184240" y="3561724"/>
            <a:ext cx="247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Unconventional module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9D71B8F6-D915-4DE5-B9ED-0EA9ABF67B65}"/>
              </a:ext>
            </a:extLst>
          </p:cNvPr>
          <p:cNvSpPr txBox="1"/>
          <p:nvPr/>
        </p:nvSpPr>
        <p:spPr>
          <a:xfrm>
            <a:off x="1284830" y="4256291"/>
            <a:ext cx="159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Structure Mass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F2788D32-D758-416C-8B0D-2CF816A31F81}"/>
              </a:ext>
            </a:extLst>
          </p:cNvPr>
          <p:cNvCxnSpPr>
            <a:stCxn id="7" idx="3"/>
            <a:endCxn id="26" idx="1"/>
          </p:cNvCxnSpPr>
          <p:nvPr/>
        </p:nvCxnSpPr>
        <p:spPr>
          <a:xfrm>
            <a:off x="4141361" y="2488385"/>
            <a:ext cx="666692" cy="1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456882AA-7B47-4030-BE99-14318EBCA820}"/>
                  </a:ext>
                </a:extLst>
              </p:cNvPr>
              <p:cNvSpPr txBox="1"/>
              <p:nvPr/>
            </p:nvSpPr>
            <p:spPr>
              <a:xfrm>
                <a:off x="3205245" y="4305685"/>
                <a:ext cx="28387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𝑠𝑡𝑟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𝑚𝑣𝑟𝑡</m:t>
                          </m:r>
                        </m:sub>
                      </m:sSub>
                      <m:sSub>
                        <m:sSubPr>
                          <m:ctrlP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𝑚𝑣𝑟𝑡</m:t>
                          </m:r>
                        </m:sub>
                      </m:sSub>
                      <m:sSup>
                        <m:sSupPr>
                          <m:ctrlP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1,63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456882AA-7B47-4030-BE99-14318EBCA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45" y="4305685"/>
                <a:ext cx="2838726" cy="246221"/>
              </a:xfrm>
              <a:prstGeom prst="rect">
                <a:avLst/>
              </a:prstGeom>
              <a:blipFill>
                <a:blip r:embed="rId6"/>
                <a:stretch>
                  <a:fillRect l="-1290" r="-21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4DAB62EF-20D2-4AAC-949C-A03E3A98C539}"/>
              </a:ext>
            </a:extLst>
          </p:cNvPr>
          <p:cNvCxnSpPr>
            <a:stCxn id="49" idx="3"/>
            <a:endCxn id="69" idx="1"/>
          </p:cNvCxnSpPr>
          <p:nvPr/>
        </p:nvCxnSpPr>
        <p:spPr>
          <a:xfrm flipV="1">
            <a:off x="2883537" y="4428796"/>
            <a:ext cx="321708" cy="12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82C529C8-6FE8-48BA-84D1-46DE3732FD09}"/>
              </a:ext>
            </a:extLst>
          </p:cNvPr>
          <p:cNvSpPr txBox="1"/>
          <p:nvPr/>
        </p:nvSpPr>
        <p:spPr>
          <a:xfrm>
            <a:off x="1284831" y="4842250"/>
            <a:ext cx="14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Systems Mass</a:t>
            </a:r>
          </a:p>
        </p:txBody>
      </p:sp>
      <p:cxnSp>
        <p:nvCxnSpPr>
          <p:cNvPr id="98" name="Connettore 2 97">
            <a:extLst>
              <a:ext uri="{FF2B5EF4-FFF2-40B4-BE49-F238E27FC236}">
                <a16:creationId xmlns:a16="http://schemas.microsoft.com/office/drawing/2014/main" id="{9A8599CC-9728-48A8-85BD-5CDDC803587E}"/>
              </a:ext>
            </a:extLst>
          </p:cNvPr>
          <p:cNvCxnSpPr>
            <a:stCxn id="72" idx="3"/>
          </p:cNvCxnSpPr>
          <p:nvPr/>
        </p:nvCxnSpPr>
        <p:spPr>
          <a:xfrm flipV="1">
            <a:off x="2765942" y="5025429"/>
            <a:ext cx="398441" cy="1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asellaDiTesto 98">
                <a:extLst>
                  <a:ext uri="{FF2B5EF4-FFF2-40B4-BE49-F238E27FC236}">
                    <a16:creationId xmlns:a16="http://schemas.microsoft.com/office/drawing/2014/main" id="{60EE807A-DAFC-488B-B831-1017639C7842}"/>
                  </a:ext>
                </a:extLst>
              </p:cNvPr>
              <p:cNvSpPr txBox="1"/>
              <p:nvPr/>
            </p:nvSpPr>
            <p:spPr>
              <a:xfrm>
                <a:off x="3205245" y="4886736"/>
                <a:ext cx="4554901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𝑀𝑇𝑂𝑀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𝑍𝐹𝑀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𝑂𝐸𝑀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  <m:sub>
                        <m:r>
                          <a:rPr lang="it-IT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𝑝𝑎𝑥</m:t>
                        </m:r>
                      </m:sub>
                    </m:sSub>
                    <m:r>
                      <a:rPr lang="it-IT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it-IT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9" name="CasellaDiTesto 98">
                <a:extLst>
                  <a:ext uri="{FF2B5EF4-FFF2-40B4-BE49-F238E27FC236}">
                    <a16:creationId xmlns:a16="http://schemas.microsoft.com/office/drawing/2014/main" id="{60EE807A-DAFC-488B-B831-1017639C7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45" y="4886736"/>
                <a:ext cx="4554901" cy="265650"/>
              </a:xfrm>
              <a:prstGeom prst="rect">
                <a:avLst/>
              </a:prstGeom>
              <a:blipFill>
                <a:blip r:embed="rId7"/>
                <a:stretch>
                  <a:fillRect l="-1606" r="-268" b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Connettore a gomito 116">
            <a:extLst>
              <a:ext uri="{FF2B5EF4-FFF2-40B4-BE49-F238E27FC236}">
                <a16:creationId xmlns:a16="http://schemas.microsoft.com/office/drawing/2014/main" id="{0FE519C5-A2C3-4FFF-BB67-B0EC94174561}"/>
              </a:ext>
            </a:extLst>
          </p:cNvPr>
          <p:cNvCxnSpPr>
            <a:cxnSpLocks/>
            <a:endCxn id="72" idx="1"/>
          </p:cNvCxnSpPr>
          <p:nvPr/>
        </p:nvCxnSpPr>
        <p:spPr>
          <a:xfrm rot="16200000" flipH="1">
            <a:off x="271563" y="4013648"/>
            <a:ext cx="1097112" cy="9294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a gomito 118">
            <a:extLst>
              <a:ext uri="{FF2B5EF4-FFF2-40B4-BE49-F238E27FC236}">
                <a16:creationId xmlns:a16="http://schemas.microsoft.com/office/drawing/2014/main" id="{D19A0861-5F1E-4D5D-9B63-A8052E188692}"/>
              </a:ext>
            </a:extLst>
          </p:cNvPr>
          <p:cNvCxnSpPr>
            <a:cxnSpLocks/>
          </p:cNvCxnSpPr>
          <p:nvPr/>
        </p:nvCxnSpPr>
        <p:spPr>
          <a:xfrm>
            <a:off x="354712" y="3929804"/>
            <a:ext cx="935198" cy="511153"/>
          </a:xfrm>
          <a:prstGeom prst="bentConnector3">
            <a:avLst>
              <a:gd name="adj1" fmla="val 2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a gomito 121">
            <a:extLst>
              <a:ext uri="{FF2B5EF4-FFF2-40B4-BE49-F238E27FC236}">
                <a16:creationId xmlns:a16="http://schemas.microsoft.com/office/drawing/2014/main" id="{642FFA90-1EFA-441D-97F0-7B920CE55D35}"/>
              </a:ext>
            </a:extLst>
          </p:cNvPr>
          <p:cNvCxnSpPr>
            <a:endCxn id="7" idx="1"/>
          </p:cNvCxnSpPr>
          <p:nvPr/>
        </p:nvCxnSpPr>
        <p:spPr>
          <a:xfrm rot="16200000" flipH="1">
            <a:off x="200813" y="2057324"/>
            <a:ext cx="580768" cy="2813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6592ECB7-BF29-4639-B3A4-5F8CCBEAF8E2}"/>
              </a:ext>
            </a:extLst>
          </p:cNvPr>
          <p:cNvSpPr txBox="1"/>
          <p:nvPr/>
        </p:nvSpPr>
        <p:spPr>
          <a:xfrm>
            <a:off x="1684539" y="2619190"/>
            <a:ext cx="195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D.P. Raymer [18]</a:t>
            </a:r>
            <a:endParaRPr lang="en-GB" sz="1100" dirty="0"/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1A8F94AC-3B52-4014-967B-4AADCD366219}"/>
              </a:ext>
            </a:extLst>
          </p:cNvPr>
          <p:cNvSpPr txBox="1"/>
          <p:nvPr/>
        </p:nvSpPr>
        <p:spPr>
          <a:xfrm>
            <a:off x="1298744" y="547535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Engine Mass</a:t>
            </a:r>
          </a:p>
        </p:txBody>
      </p:sp>
      <p:cxnSp>
        <p:nvCxnSpPr>
          <p:cNvPr id="130" name="Connettore a gomito 129">
            <a:extLst>
              <a:ext uri="{FF2B5EF4-FFF2-40B4-BE49-F238E27FC236}">
                <a16:creationId xmlns:a16="http://schemas.microsoft.com/office/drawing/2014/main" id="{2426E3CD-DFAC-4078-9B68-1450592801AF}"/>
              </a:ext>
            </a:extLst>
          </p:cNvPr>
          <p:cNvCxnSpPr>
            <a:endCxn id="128" idx="1"/>
          </p:cNvCxnSpPr>
          <p:nvPr/>
        </p:nvCxnSpPr>
        <p:spPr>
          <a:xfrm rot="16200000" flipH="1">
            <a:off x="-40723" y="4320549"/>
            <a:ext cx="1735596" cy="9433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D9555188-B958-4977-BDCE-CDA980E9BA94}"/>
                  </a:ext>
                </a:extLst>
              </p:cNvPr>
              <p:cNvSpPr txBox="1"/>
              <p:nvPr/>
            </p:nvSpPr>
            <p:spPr>
              <a:xfrm>
                <a:off x="3164383" y="5531851"/>
                <a:ext cx="2904000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𝑀𝑇𝑂𝑀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it-IT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𝐿𝐷</m:t>
                    </m:r>
                    <m:r>
                      <a:rPr lang="it-IT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D9555188-B958-4977-BDCE-CDA980E9B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383" y="5531851"/>
                <a:ext cx="2904000" cy="265650"/>
              </a:xfrm>
              <a:prstGeom prst="rect">
                <a:avLst/>
              </a:prstGeom>
              <a:blipFill>
                <a:blip r:embed="rId8"/>
                <a:stretch>
                  <a:fillRect l="-2311" r="-10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386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0EE8E75-E97C-4A24-961E-F05B4A29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2" y="4197642"/>
            <a:ext cx="3788746" cy="213130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Unconventional OEM Parameters Influence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80381C9F-20D4-4F10-860E-47B3D7122CCE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35009CE9-3346-4E2D-B2B2-EE45F56BD6A9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15AFE8AD-50F8-43E0-A668-B61D4E95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D1E2FD9D-566A-4FBE-AE57-8205A40999DE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7841F226-A7F1-4C98-9061-7226D42679F6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hape 151">
            <a:extLst>
              <a:ext uri="{FF2B5EF4-FFF2-40B4-BE49-F238E27FC236}">
                <a16:creationId xmlns:a16="http://schemas.microsoft.com/office/drawing/2014/main" id="{904C3917-AD00-4935-A20A-78B083B47F67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0" name="Shape 153">
            <a:extLst>
              <a:ext uri="{FF2B5EF4-FFF2-40B4-BE49-F238E27FC236}">
                <a16:creationId xmlns:a16="http://schemas.microsoft.com/office/drawing/2014/main" id="{B327C44F-53ED-4B7E-ACF6-90809465A6D4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1" name="Immagine 20" descr="Logo_unige_scrittabianca.eps">
            <a:extLst>
              <a:ext uri="{FF2B5EF4-FFF2-40B4-BE49-F238E27FC236}">
                <a16:creationId xmlns:a16="http://schemas.microsoft.com/office/drawing/2014/main" id="{99DD661C-506A-4641-A1DC-197BB7FC6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2" name="Shape 154">
            <a:extLst>
              <a:ext uri="{FF2B5EF4-FFF2-40B4-BE49-F238E27FC236}">
                <a16:creationId xmlns:a16="http://schemas.microsoft.com/office/drawing/2014/main" id="{65A40746-DF50-4C43-8536-0078ACE9BB52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C83CCA-9C8E-4413-9D4A-EF13340C3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723" y="2503838"/>
            <a:ext cx="3942965" cy="22936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E34550B-D5E1-42A1-89B4-936717B9F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1" y="1820121"/>
            <a:ext cx="3648702" cy="20723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AD48E-3CFB-477D-A92C-17DDAF33ADBA}"/>
              </a:ext>
            </a:extLst>
          </p:cNvPr>
          <p:cNvSpPr txBox="1"/>
          <p:nvPr/>
        </p:nvSpPr>
        <p:spPr>
          <a:xfrm>
            <a:off x="1718901" y="1544071"/>
            <a:ext cx="1299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OEM vs LD</a:t>
            </a:r>
            <a:endParaRPr lang="en-GB" sz="1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CAB766DD-AEE7-4624-8452-2C11C7E635EA}"/>
                  </a:ext>
                </a:extLst>
              </p:cNvPr>
              <p:cNvSpPr txBox="1"/>
              <p:nvPr/>
            </p:nvSpPr>
            <p:spPr>
              <a:xfrm>
                <a:off x="720347" y="3892481"/>
                <a:ext cx="34886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solidFill>
                      <a:srgbClr val="002060"/>
                    </a:solidFill>
                  </a:rPr>
                  <a:t>OEM vs Pax Surface Density [kg/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002060"/>
                    </a:solidFill>
                  </a:rPr>
                  <a:t>]</a:t>
                </a:r>
                <a:endParaRPr lang="en-GB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CAB766DD-AEE7-4624-8452-2C11C7E63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47" y="3892481"/>
                <a:ext cx="3488644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E17F622-2BF5-45E8-BD99-11BB82EE737B}"/>
              </a:ext>
            </a:extLst>
          </p:cNvPr>
          <p:cNvSpPr txBox="1"/>
          <p:nvPr/>
        </p:nvSpPr>
        <p:spPr>
          <a:xfrm>
            <a:off x="5341724" y="2165284"/>
            <a:ext cx="242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OEM vs Virtual Thickness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2B25130-FB45-4956-9893-3C8EBF05C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5" r="16255"/>
          <a:stretch/>
        </p:blipFill>
        <p:spPr>
          <a:xfrm>
            <a:off x="6477957" y="2387848"/>
            <a:ext cx="1436374" cy="3638401"/>
          </a:xfrm>
          <a:prstGeom prst="rect">
            <a:avLst/>
          </a:prstGeom>
        </p:spPr>
      </p:pic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8E5116C5-95D7-45B4-A090-A19BF7860C65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Passengers Evaluation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6790B0C-8ECC-4DD6-A909-223462C6B5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208"/>
          <a:stretch/>
        </p:blipFill>
        <p:spPr>
          <a:xfrm>
            <a:off x="2478150" y="2034993"/>
            <a:ext cx="1831723" cy="41608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889EF5C-57E9-4286-9B1A-173E9D110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91" y="2034993"/>
            <a:ext cx="1831724" cy="416081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F23590-4432-4A0D-B43F-B809577DE470}"/>
              </a:ext>
            </a:extLst>
          </p:cNvPr>
          <p:cNvSpPr txBox="1"/>
          <p:nvPr/>
        </p:nvSpPr>
        <p:spPr>
          <a:xfrm>
            <a:off x="720347" y="1558600"/>
            <a:ext cx="306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Conventional Seat Disposition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ED646B5-0AE3-45F0-B00F-DFBD7F352962}"/>
              </a:ext>
            </a:extLst>
          </p:cNvPr>
          <p:cNvCxnSpPr>
            <a:cxnSpLocks/>
          </p:cNvCxnSpPr>
          <p:nvPr/>
        </p:nvCxnSpPr>
        <p:spPr>
          <a:xfrm>
            <a:off x="4618314" y="1606951"/>
            <a:ext cx="0" cy="44557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95DCE49-C355-4F1E-B36C-27FB458376F7}"/>
                  </a:ext>
                </a:extLst>
              </p:cNvPr>
              <p:cNvSpPr txBox="1"/>
              <p:nvPr/>
            </p:nvSpPr>
            <p:spPr>
              <a:xfrm>
                <a:off x="5545732" y="1459565"/>
                <a:ext cx="33008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2060"/>
                    </a:solidFill>
                  </a:rPr>
                  <a:t>Unconventional Module</a:t>
                </a:r>
                <a:br>
                  <a:rPr lang="en-GB" dirty="0">
                    <a:solidFill>
                      <a:srgbClr val="002060"/>
                    </a:solidFill>
                  </a:rPr>
                </a:br>
                <a:r>
                  <a:rPr lang="en-GB" dirty="0">
                    <a:solidFill>
                      <a:srgbClr val="002060"/>
                    </a:solidFill>
                  </a:rPr>
                  <a:t>Passenger Surface Density</a:t>
                </a:r>
              </a:p>
              <a:p>
                <a:pPr algn="ctr"/>
                <a:r>
                  <a:rPr lang="en-GB" dirty="0">
                    <a:solidFill>
                      <a:srgbClr val="002060"/>
                    </a:solidFill>
                  </a:rPr>
                  <a:t>[pax/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00206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95DCE49-C355-4F1E-B36C-27FB4583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732" y="1459565"/>
                <a:ext cx="3300824" cy="923330"/>
              </a:xfrm>
              <a:prstGeom prst="rect">
                <a:avLst/>
              </a:prstGeom>
              <a:blipFill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5325F84-C5C5-496D-9B85-E56CD75D84CC}"/>
              </a:ext>
            </a:extLst>
          </p:cNvPr>
          <p:cNvSpPr txBox="1"/>
          <p:nvPr/>
        </p:nvSpPr>
        <p:spPr>
          <a:xfrm>
            <a:off x="5017844" y="3515234"/>
            <a:ext cx="1151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BWB</a:t>
            </a:r>
          </a:p>
          <a:p>
            <a:r>
              <a:rPr lang="en-GB" dirty="0">
                <a:solidFill>
                  <a:srgbClr val="002060"/>
                </a:solidFill>
              </a:rPr>
              <a:t>Half Cabin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Manual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Test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9CB31A0-854A-46DE-BE0B-B4E8C94FA5D8}"/>
              </a:ext>
            </a:extLst>
          </p:cNvPr>
          <p:cNvSpPr txBox="1"/>
          <p:nvPr/>
        </p:nvSpPr>
        <p:spPr>
          <a:xfrm>
            <a:off x="7912109" y="2366882"/>
            <a:ext cx="71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Nose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5021215-713D-4C59-95EE-6C205C0C626B}"/>
              </a:ext>
            </a:extLst>
          </p:cNvPr>
          <p:cNvSpPr txBox="1"/>
          <p:nvPr/>
        </p:nvSpPr>
        <p:spPr>
          <a:xfrm>
            <a:off x="7914331" y="5692496"/>
            <a:ext cx="71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Tail</a:t>
            </a:r>
          </a:p>
        </p:txBody>
      </p:sp>
      <p:sp>
        <p:nvSpPr>
          <p:cNvPr id="40" name="Shape 150">
            <a:extLst>
              <a:ext uri="{FF2B5EF4-FFF2-40B4-BE49-F238E27FC236}">
                <a16:creationId xmlns:a16="http://schemas.microsoft.com/office/drawing/2014/main" id="{86922031-6A29-4894-8DB2-E8303D60218E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41" name="Shape 151">
            <a:extLst>
              <a:ext uri="{FF2B5EF4-FFF2-40B4-BE49-F238E27FC236}">
                <a16:creationId xmlns:a16="http://schemas.microsoft.com/office/drawing/2014/main" id="{7574D8BE-C29A-420A-8E84-B6CFB1DF68EE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42" name="Segnaposto numero diapositiva 5">
            <a:extLst>
              <a:ext uri="{FF2B5EF4-FFF2-40B4-BE49-F238E27FC236}">
                <a16:creationId xmlns:a16="http://schemas.microsoft.com/office/drawing/2014/main" id="{84E77BD6-F09A-4CED-9655-3BB39D3D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3" name="Shape 159">
            <a:extLst>
              <a:ext uri="{FF2B5EF4-FFF2-40B4-BE49-F238E27FC236}">
                <a16:creationId xmlns:a16="http://schemas.microsoft.com/office/drawing/2014/main" id="{E7740C22-FDE7-4FBF-96C8-0CACA904E7BB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44" name="Shape 150">
            <a:extLst>
              <a:ext uri="{FF2B5EF4-FFF2-40B4-BE49-F238E27FC236}">
                <a16:creationId xmlns:a16="http://schemas.microsoft.com/office/drawing/2014/main" id="{5296CA1F-21A2-41EA-A03A-38D6EAC8C3DB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45" name="Shape 151">
            <a:extLst>
              <a:ext uri="{FF2B5EF4-FFF2-40B4-BE49-F238E27FC236}">
                <a16:creationId xmlns:a16="http://schemas.microsoft.com/office/drawing/2014/main" id="{3B042899-3955-4A7D-9842-B9800F41B650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46" name="Shape 153">
            <a:extLst>
              <a:ext uri="{FF2B5EF4-FFF2-40B4-BE49-F238E27FC236}">
                <a16:creationId xmlns:a16="http://schemas.microsoft.com/office/drawing/2014/main" id="{40217A01-E6D2-43D5-A33E-DA6A46D25BB5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47" name="Immagine 46" descr="Logo_unige_scrittabianca.eps">
            <a:extLst>
              <a:ext uri="{FF2B5EF4-FFF2-40B4-BE49-F238E27FC236}">
                <a16:creationId xmlns:a16="http://schemas.microsoft.com/office/drawing/2014/main" id="{79513D11-FFB3-46D7-A750-E99CF27FF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48" name="Shape 154">
            <a:extLst>
              <a:ext uri="{FF2B5EF4-FFF2-40B4-BE49-F238E27FC236}">
                <a16:creationId xmlns:a16="http://schemas.microsoft.com/office/drawing/2014/main" id="{024F0FB2-B7C3-40FE-AAF8-1E81477A4528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12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B96455B-7326-4095-A4FC-B0445F5F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58" y="1276262"/>
            <a:ext cx="6037007" cy="203100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8E5116C5-95D7-45B4-A090-A19BF7860C65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Flight Phases &amp; Breguet Range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E3763BD-AF39-4AC2-A3EA-861040478BB2}"/>
                  </a:ext>
                </a:extLst>
              </p:cNvPr>
              <p:cNvSpPr txBox="1"/>
              <p:nvPr/>
            </p:nvSpPr>
            <p:spPr>
              <a:xfrm>
                <a:off x="866962" y="3430350"/>
                <a:ext cx="4312912" cy="658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𝐿𝐷</m:t>
                              </m:r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𝐶𝑊</m:t>
                              </m:r>
                            </m:den>
                          </m:f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</m:nary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E3763BD-AF39-4AC2-A3EA-861040478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62" y="3430350"/>
                <a:ext cx="4312912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855C19-BE42-4CFA-AE59-C62C396CF528}"/>
              </a:ext>
            </a:extLst>
          </p:cNvPr>
          <p:cNvSpPr txBox="1"/>
          <p:nvPr/>
        </p:nvSpPr>
        <p:spPr>
          <a:xfrm>
            <a:off x="5339980" y="3875776"/>
            <a:ext cx="4037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C =  Spe</a:t>
            </a:r>
            <a:r>
              <a:rPr lang="en-GB" dirty="0"/>
              <a:t>cifi</a:t>
            </a:r>
            <a:r>
              <a:rPr lang="en-GB" sz="1600" dirty="0">
                <a:solidFill>
                  <a:srgbClr val="002060"/>
                </a:solidFill>
              </a:rPr>
              <a:t>c Fuel Consumption (SFC) [1/h]</a:t>
            </a:r>
          </a:p>
          <a:p>
            <a:r>
              <a:rPr lang="en-GB" dirty="0"/>
              <a:t>V =</a:t>
            </a:r>
            <a:r>
              <a:rPr lang="en-GB" sz="1600" dirty="0">
                <a:solidFill>
                  <a:srgbClr val="002060"/>
                </a:solidFill>
              </a:rPr>
              <a:t> Aircraft cruise Speed [km/h]</a:t>
            </a:r>
          </a:p>
          <a:p>
            <a:r>
              <a:rPr lang="en-GB" sz="1600" dirty="0">
                <a:solidFill>
                  <a:srgbClr val="002060"/>
                </a:solidFill>
              </a:rPr>
              <a:t>L/D </a:t>
            </a:r>
            <a:r>
              <a:rPr lang="en-GB" dirty="0"/>
              <a:t>= Lift </a:t>
            </a:r>
            <a:r>
              <a:rPr lang="en-GB" sz="1600" dirty="0">
                <a:solidFill>
                  <a:srgbClr val="002060"/>
                </a:solidFill>
              </a:rPr>
              <a:t>over Drag coefficient</a:t>
            </a:r>
          </a:p>
          <a:p>
            <a:r>
              <a:rPr lang="en-GB" sz="1600" dirty="0">
                <a:solidFill>
                  <a:srgbClr val="002060"/>
                </a:solidFill>
              </a:rPr>
              <a:t>W = Aircraft Weight [N]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CE32D9D-269F-42BC-A748-384CA718D3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89702" y="4373217"/>
          <a:ext cx="2831459" cy="1051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834">
                  <a:extLst>
                    <a:ext uri="{9D8B030D-6E8A-4147-A177-3AD203B41FA5}">
                      <a16:colId xmlns:a16="http://schemas.microsoft.com/office/drawing/2014/main" val="527242602"/>
                    </a:ext>
                  </a:extLst>
                </a:gridCol>
                <a:gridCol w="765625">
                  <a:extLst>
                    <a:ext uri="{9D8B030D-6E8A-4147-A177-3AD203B41FA5}">
                      <a16:colId xmlns:a16="http://schemas.microsoft.com/office/drawing/2014/main" val="1660103282"/>
                    </a:ext>
                  </a:extLst>
                </a:gridCol>
              </a:tblGrid>
              <a:tr h="350710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Typical Jet SFC’s [1/hr]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Cruise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9488109"/>
                  </a:ext>
                </a:extLst>
              </a:tr>
              <a:tr h="350486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High-bypass turbofan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914998"/>
                  </a:ext>
                </a:extLst>
              </a:tr>
              <a:tr h="350486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Turboprop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7071639"/>
                  </a:ext>
                </a:extLst>
              </a:tr>
            </a:tbl>
          </a:graphicData>
        </a:graphic>
      </p:graphicFrame>
      <p:sp>
        <p:nvSpPr>
          <p:cNvPr id="22" name="Shape 150">
            <a:extLst>
              <a:ext uri="{FF2B5EF4-FFF2-40B4-BE49-F238E27FC236}">
                <a16:creationId xmlns:a16="http://schemas.microsoft.com/office/drawing/2014/main" id="{5C9C74F2-EE43-4FA3-B8C5-8FA0416A4513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3" name="Shape 151">
            <a:extLst>
              <a:ext uri="{FF2B5EF4-FFF2-40B4-BE49-F238E27FC236}">
                <a16:creationId xmlns:a16="http://schemas.microsoft.com/office/drawing/2014/main" id="{14C2E874-21A3-497A-B3EF-B82764519FF3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7B74CD9F-6761-4F36-8012-C2F84A8E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Shape 159">
            <a:extLst>
              <a:ext uri="{FF2B5EF4-FFF2-40B4-BE49-F238E27FC236}">
                <a16:creationId xmlns:a16="http://schemas.microsoft.com/office/drawing/2014/main" id="{DA032C56-334D-42C8-AC9A-55681C0CC3C0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8" name="Shape 150">
            <a:extLst>
              <a:ext uri="{FF2B5EF4-FFF2-40B4-BE49-F238E27FC236}">
                <a16:creationId xmlns:a16="http://schemas.microsoft.com/office/drawing/2014/main" id="{235F3B78-D29B-45A6-A568-45440E17E433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0" name="Shape 151">
            <a:extLst>
              <a:ext uri="{FF2B5EF4-FFF2-40B4-BE49-F238E27FC236}">
                <a16:creationId xmlns:a16="http://schemas.microsoft.com/office/drawing/2014/main" id="{1D8A4C0A-5820-4020-866F-A30D71DF8FB4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1" name="Shape 153">
            <a:extLst>
              <a:ext uri="{FF2B5EF4-FFF2-40B4-BE49-F238E27FC236}">
                <a16:creationId xmlns:a16="http://schemas.microsoft.com/office/drawing/2014/main" id="{8859FAE4-3384-4058-ACCA-258E1D1140DF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35" name="Immagine 34" descr="Logo_unige_scrittabianca.eps">
            <a:extLst>
              <a:ext uri="{FF2B5EF4-FFF2-40B4-BE49-F238E27FC236}">
                <a16:creationId xmlns:a16="http://schemas.microsoft.com/office/drawing/2014/main" id="{93ABF620-CD1F-4782-9B63-332B6FDA8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6" name="Shape 154">
            <a:extLst>
              <a:ext uri="{FF2B5EF4-FFF2-40B4-BE49-F238E27FC236}">
                <a16:creationId xmlns:a16="http://schemas.microsoft.com/office/drawing/2014/main" id="{CBCD0548-EFF6-4AA2-955B-2ADD8EA04FFF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196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1ED4EE8-72E3-4D9C-8EE8-B86F27794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311" y="3625453"/>
            <a:ext cx="4247535" cy="279122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474DF89-8BE1-4032-8BBA-C88F56969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120" y="1836584"/>
            <a:ext cx="3381918" cy="207691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8E5116C5-95D7-45B4-A090-A19BF7860C65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66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Aircraft Balance – Lumped Masses</a:t>
            </a:r>
            <a:endParaRPr lang="en-GB" sz="2400" dirty="0"/>
          </a:p>
        </p:txBody>
      </p:sp>
      <p:pic>
        <p:nvPicPr>
          <p:cNvPr id="12" name="Immagine 11" descr="Immagine che contiene testo, mappa, cielo&#10;&#10;Descrizione generata automaticamente">
            <a:extLst>
              <a:ext uri="{FF2B5EF4-FFF2-40B4-BE49-F238E27FC236}">
                <a16:creationId xmlns:a16="http://schemas.microsoft.com/office/drawing/2014/main" id="{F3CFB38E-7D61-48EB-87A1-9BB0B6949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64" y="2072170"/>
            <a:ext cx="4407231" cy="3425044"/>
          </a:xfrm>
          <a:prstGeom prst="rect">
            <a:avLst/>
          </a:prstGeom>
        </p:spPr>
      </p:pic>
      <p:sp>
        <p:nvSpPr>
          <p:cNvPr id="22" name="Shape 150">
            <a:extLst>
              <a:ext uri="{FF2B5EF4-FFF2-40B4-BE49-F238E27FC236}">
                <a16:creationId xmlns:a16="http://schemas.microsoft.com/office/drawing/2014/main" id="{E5F57EAE-6727-451A-95A0-EC3A2A64B260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3" name="Shape 151">
            <a:extLst>
              <a:ext uri="{FF2B5EF4-FFF2-40B4-BE49-F238E27FC236}">
                <a16:creationId xmlns:a16="http://schemas.microsoft.com/office/drawing/2014/main" id="{E35D6F1D-7956-4BFA-879F-6D45521E647D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EEB56B36-9BB2-4632-B5E8-05FB7C67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Shape 159">
            <a:extLst>
              <a:ext uri="{FF2B5EF4-FFF2-40B4-BE49-F238E27FC236}">
                <a16:creationId xmlns:a16="http://schemas.microsoft.com/office/drawing/2014/main" id="{BA981A9E-5C98-45BD-8B7B-1ED3C0E0B089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8" name="Shape 150">
            <a:extLst>
              <a:ext uri="{FF2B5EF4-FFF2-40B4-BE49-F238E27FC236}">
                <a16:creationId xmlns:a16="http://schemas.microsoft.com/office/drawing/2014/main" id="{DF9D273B-6574-4CE6-8293-EE39045122FE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0" name="Shape 151">
            <a:extLst>
              <a:ext uri="{FF2B5EF4-FFF2-40B4-BE49-F238E27FC236}">
                <a16:creationId xmlns:a16="http://schemas.microsoft.com/office/drawing/2014/main" id="{89923DD4-FBE0-4959-9B2A-53C4AEE74D5D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1" name="Shape 153">
            <a:extLst>
              <a:ext uri="{FF2B5EF4-FFF2-40B4-BE49-F238E27FC236}">
                <a16:creationId xmlns:a16="http://schemas.microsoft.com/office/drawing/2014/main" id="{880126CE-3FBA-4C09-A81E-C64A81B913CE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35" name="Immagine 34" descr="Logo_unige_scrittabianca.eps">
            <a:extLst>
              <a:ext uri="{FF2B5EF4-FFF2-40B4-BE49-F238E27FC236}">
                <a16:creationId xmlns:a16="http://schemas.microsoft.com/office/drawing/2014/main" id="{962A3AE5-3F74-4055-BD22-0D89F16DE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6" name="Shape 154">
            <a:extLst>
              <a:ext uri="{FF2B5EF4-FFF2-40B4-BE49-F238E27FC236}">
                <a16:creationId xmlns:a16="http://schemas.microsoft.com/office/drawing/2014/main" id="{779AFB77-0789-4522-BF70-03C4B13BBF9C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B6BC61-7E01-45B5-954E-A2E969C5B18A}"/>
              </a:ext>
            </a:extLst>
          </p:cNvPr>
          <p:cNvSpPr txBox="1"/>
          <p:nvPr/>
        </p:nvSpPr>
        <p:spPr>
          <a:xfrm>
            <a:off x="2609194" y="1528350"/>
            <a:ext cx="216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Centre of Gravity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617DA24-3A2C-4ED9-B013-B61F655258ED}"/>
              </a:ext>
            </a:extLst>
          </p:cNvPr>
          <p:cNvSpPr txBox="1"/>
          <p:nvPr/>
        </p:nvSpPr>
        <p:spPr>
          <a:xfrm>
            <a:off x="4497705" y="1523133"/>
            <a:ext cx="216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Moments of Inertia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2BCE2026-F569-4511-ADC3-9DC0F4FFBC2B}"/>
              </a:ext>
            </a:extLst>
          </p:cNvPr>
          <p:cNvCxnSpPr>
            <a:cxnSpLocks/>
          </p:cNvCxnSpPr>
          <p:nvPr/>
        </p:nvCxnSpPr>
        <p:spPr>
          <a:xfrm flipH="1">
            <a:off x="4580907" y="1507348"/>
            <a:ext cx="1" cy="471588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5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D89A0A3-A65A-4B67-A913-CFEF73C99D45}"/>
                  </a:ext>
                </a:extLst>
              </p:cNvPr>
              <p:cNvSpPr txBox="1"/>
              <p:nvPr/>
            </p:nvSpPr>
            <p:spPr>
              <a:xfrm>
                <a:off x="4733866" y="1832623"/>
                <a:ext cx="3781484" cy="2091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𝒙𝒙</m:t>
                          </m:r>
                        </m:sub>
                      </m:sSub>
                      <m:r>
                        <a:rPr lang="it-IT" sz="1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t-IT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it-IT" sz="1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1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6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it-IT" sz="16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𝑪𝑮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t-IT" sz="1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d>
                                    <m:dPr>
                                      <m:ctrlPr>
                                        <a:rPr lang="it-IT" sz="16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it-IT" sz="16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𝑪𝑮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it-IT" sz="1600" b="1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𝒚𝒚</m:t>
                          </m:r>
                        </m:sub>
                      </m:sSub>
                      <m:r>
                        <a:rPr lang="it-IT" sz="1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it-IT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it-IT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𝑪𝑮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d>
                                    <m:dPr>
                                      <m:ctrlPr>
                                        <a:rPr lang="it-IT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it-IT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𝑪𝑮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𝒛𝒛</m:t>
                          </m:r>
                        </m:sub>
                      </m:sSub>
                      <m:r>
                        <a:rPr lang="it-IT" sz="1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it-IT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it-IT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𝑪𝑮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d>
                                    <m:dPr>
                                      <m:ctrlPr>
                                        <a:rPr lang="it-IT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it-IT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𝑪𝑮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D89A0A3-A65A-4B67-A913-CFEF73C99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866" y="1832623"/>
                <a:ext cx="3781484" cy="2091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366807B2-C9E8-42D4-9413-BBF553407908}"/>
                  </a:ext>
                </a:extLst>
              </p:cNvPr>
              <p:cNvSpPr/>
              <p:nvPr/>
            </p:nvSpPr>
            <p:spPr>
              <a:xfrm>
                <a:off x="4733866" y="3955309"/>
                <a:ext cx="4572000" cy="21692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it-IT" sz="16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𝐶𝐺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𝐶𝐺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sz="16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  <m:r>
                        <a:rPr lang="it-IT" sz="16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t-IT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𝐶𝐺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𝐶𝐺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sz="16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6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𝐶𝐺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𝐶𝐺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366807B2-C9E8-42D4-9413-BBF553407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866" y="3955309"/>
                <a:ext cx="4572000" cy="2169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8E5116C5-95D7-45B4-A090-A19BF7860C65}"/>
              </a:ext>
            </a:extLst>
          </p:cNvPr>
          <p:cNvSpPr txBox="1">
            <a:spLocks/>
          </p:cNvSpPr>
          <p:nvPr/>
        </p:nvSpPr>
        <p:spPr>
          <a:xfrm>
            <a:off x="1801200" y="989522"/>
            <a:ext cx="5555334" cy="7847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Aircraft Balance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002060"/>
                </a:solidFill>
              </a:rPr>
              <a:t>Centre of Gravity and Moments of Inertia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9" name="Shape 150">
            <a:extLst>
              <a:ext uri="{FF2B5EF4-FFF2-40B4-BE49-F238E27FC236}">
                <a16:creationId xmlns:a16="http://schemas.microsoft.com/office/drawing/2014/main" id="{97903567-419D-4024-9D7C-3CC91CD05E39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0" name="Shape 151">
            <a:extLst>
              <a:ext uri="{FF2B5EF4-FFF2-40B4-BE49-F238E27FC236}">
                <a16:creationId xmlns:a16="http://schemas.microsoft.com/office/drawing/2014/main" id="{E369D11C-5A5D-4CC5-8B78-4E180DD26D92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5DF1B48B-74F8-43EB-9880-B94F6BE7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2" name="Shape 159">
            <a:extLst>
              <a:ext uri="{FF2B5EF4-FFF2-40B4-BE49-F238E27FC236}">
                <a16:creationId xmlns:a16="http://schemas.microsoft.com/office/drawing/2014/main" id="{801A3DD0-9BF0-4EBF-ACFA-ACFE0B7A85B5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2BB67B39-D0B0-41C3-A86F-463AF6DEDECD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hape 151">
            <a:extLst>
              <a:ext uri="{FF2B5EF4-FFF2-40B4-BE49-F238E27FC236}">
                <a16:creationId xmlns:a16="http://schemas.microsoft.com/office/drawing/2014/main" id="{A0AB46E7-7335-4902-A400-EC6D9735F8A5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3">
            <a:extLst>
              <a:ext uri="{FF2B5EF4-FFF2-40B4-BE49-F238E27FC236}">
                <a16:creationId xmlns:a16="http://schemas.microsoft.com/office/drawing/2014/main" id="{6CAD59C7-E724-44B3-9220-EE1CD7400B36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8" name="Immagine 27" descr="Logo_unige_scrittabianca.eps">
            <a:extLst>
              <a:ext uri="{FF2B5EF4-FFF2-40B4-BE49-F238E27FC236}">
                <a16:creationId xmlns:a16="http://schemas.microsoft.com/office/drawing/2014/main" id="{04A47C18-DC3C-45C9-B1D5-4F0E21932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0" name="Shape 154">
            <a:extLst>
              <a:ext uri="{FF2B5EF4-FFF2-40B4-BE49-F238E27FC236}">
                <a16:creationId xmlns:a16="http://schemas.microsoft.com/office/drawing/2014/main" id="{40E473B3-BDE9-4390-8CFA-4539B9915353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E6DA7D18-4C18-48E9-BA49-A3F27FA75965}"/>
                  </a:ext>
                </a:extLst>
              </p:cNvPr>
              <p:cNvSpPr txBox="1"/>
              <p:nvPr/>
            </p:nvSpPr>
            <p:spPr>
              <a:xfrm>
                <a:off x="720347" y="2490771"/>
                <a:ext cx="3219869" cy="2890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𝐶𝐺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b="0" dirty="0">
                  <a:solidFill>
                    <a:srgbClr val="002060"/>
                  </a:solidFill>
                </a:endParaRPr>
              </a:p>
              <a:p>
                <a:endParaRPr lang="it-IT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𝐶𝐺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  <a:p>
                <a:endParaRPr lang="en-GB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𝐶𝐺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E6DA7D18-4C18-48E9-BA49-A3F27FA75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47" y="2490771"/>
                <a:ext cx="3219869" cy="28907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524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1658598-9587-4748-A5D6-6A8CE9AC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2729"/>
            <a:ext cx="7886700" cy="41871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</a:rPr>
              <a:t>Aircraft inside Database: Avg. Error = 3%</a:t>
            </a: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</a:rPr>
              <a:t>Small aircraft (Fuselage Length &lt; 40m): Max. Error &lt; 3%</a:t>
            </a: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</a:rPr>
              <a:t> Boeing 747 and Airbus A380: Max. Error 3% and 5%</a:t>
            </a: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</a:rPr>
              <a:t> Aircraft not inside Database: Avg. Error &lt; 6% </a:t>
            </a: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</a:rPr>
              <a:t>Passengers nb.: Error &lt; 10% (with Default)</a:t>
            </a: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</a:rPr>
              <a:t>Exact Passengers nb. if precise seat dimensions</a:t>
            </a:r>
          </a:p>
        </p:txBody>
      </p:sp>
      <p:sp>
        <p:nvSpPr>
          <p:cNvPr id="14" name="Shape 150">
            <a:extLst>
              <a:ext uri="{FF2B5EF4-FFF2-40B4-BE49-F238E27FC236}">
                <a16:creationId xmlns:a16="http://schemas.microsoft.com/office/drawing/2014/main" id="{F57457E5-654C-4D69-A9A8-6C4C11D46929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5" name="Shape 151">
            <a:extLst>
              <a:ext uri="{FF2B5EF4-FFF2-40B4-BE49-F238E27FC236}">
                <a16:creationId xmlns:a16="http://schemas.microsoft.com/office/drawing/2014/main" id="{CDE89F52-C372-4A9A-9D6B-958ECA432CA4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C861C7D6-7986-4C2C-9C71-CCE3BE55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58FBB0F0-2D26-4CBB-A07D-EC1E0E22B51A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4038B85B-AB2C-488A-835C-14384F1499E2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hape 151">
            <a:extLst>
              <a:ext uri="{FF2B5EF4-FFF2-40B4-BE49-F238E27FC236}">
                <a16:creationId xmlns:a16="http://schemas.microsoft.com/office/drawing/2014/main" id="{AE1EB5BF-DB91-4588-9943-245CA3463DEF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3">
            <a:extLst>
              <a:ext uri="{FF2B5EF4-FFF2-40B4-BE49-F238E27FC236}">
                <a16:creationId xmlns:a16="http://schemas.microsoft.com/office/drawing/2014/main" id="{81407069-ABB3-40A7-9799-DAD3DFBFB729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8" name="Immagine 27" descr="Logo_unige_scrittabianca.eps">
            <a:extLst>
              <a:ext uri="{FF2B5EF4-FFF2-40B4-BE49-F238E27FC236}">
                <a16:creationId xmlns:a16="http://schemas.microsoft.com/office/drawing/2014/main" id="{4023CF00-BD09-46FA-8F69-9949446B4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0" name="Shape 154">
            <a:extLst>
              <a:ext uri="{FF2B5EF4-FFF2-40B4-BE49-F238E27FC236}">
                <a16:creationId xmlns:a16="http://schemas.microsoft.com/office/drawing/2014/main" id="{8C84CD78-DF29-46B8-8775-836401AA8EA1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8" name="Segnaposto contenuto 4">
            <a:extLst>
              <a:ext uri="{FF2B5EF4-FFF2-40B4-BE49-F238E27FC236}">
                <a16:creationId xmlns:a16="http://schemas.microsoft.com/office/drawing/2014/main" id="{1B4D72FD-1539-4107-B3FD-EDED1E8CAB83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7409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Database test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for conventional aircraft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3846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3" name="Segnaposto contenuto 4">
            <a:extLst>
              <a:ext uri="{FF2B5EF4-FFF2-40B4-BE49-F238E27FC236}">
                <a16:creationId xmlns:a16="http://schemas.microsoft.com/office/drawing/2014/main" id="{38A98B02-CF1B-4F01-94EE-16E1D6008008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Database Test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6" name="Shape 150">
            <a:extLst>
              <a:ext uri="{FF2B5EF4-FFF2-40B4-BE49-F238E27FC236}">
                <a16:creationId xmlns:a16="http://schemas.microsoft.com/office/drawing/2014/main" id="{E4DA053D-4C38-4692-905B-426CB801D11E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7" name="Shape 151">
            <a:extLst>
              <a:ext uri="{FF2B5EF4-FFF2-40B4-BE49-F238E27FC236}">
                <a16:creationId xmlns:a16="http://schemas.microsoft.com/office/drawing/2014/main" id="{DC0E3AAD-FC30-44DD-AD80-2F1B0EEE6C37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AB6C0303-31E1-4F05-973B-7F41D3A6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29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Shape 159">
            <a:extLst>
              <a:ext uri="{FF2B5EF4-FFF2-40B4-BE49-F238E27FC236}">
                <a16:creationId xmlns:a16="http://schemas.microsoft.com/office/drawing/2014/main" id="{242012DD-7290-40EE-932E-FD4096C6A0A4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7" name="Shape 150">
            <a:extLst>
              <a:ext uri="{FF2B5EF4-FFF2-40B4-BE49-F238E27FC236}">
                <a16:creationId xmlns:a16="http://schemas.microsoft.com/office/drawing/2014/main" id="{A5EA871A-03B5-4792-9D8A-D7E82ABED841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8" name="Shape 151">
            <a:extLst>
              <a:ext uri="{FF2B5EF4-FFF2-40B4-BE49-F238E27FC236}">
                <a16:creationId xmlns:a16="http://schemas.microsoft.com/office/drawing/2014/main" id="{FB58C439-E68A-404E-BCBA-D02305F5A668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0" name="Shape 153">
            <a:extLst>
              <a:ext uri="{FF2B5EF4-FFF2-40B4-BE49-F238E27FC236}">
                <a16:creationId xmlns:a16="http://schemas.microsoft.com/office/drawing/2014/main" id="{B30D5C46-49C0-4A53-9B45-ECED798E3471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31" name="Immagine 30" descr="Logo_unige_scrittabianca.eps">
            <a:extLst>
              <a:ext uri="{FF2B5EF4-FFF2-40B4-BE49-F238E27FC236}">
                <a16:creationId xmlns:a16="http://schemas.microsoft.com/office/drawing/2014/main" id="{4477CBE7-2115-4F12-99EF-895FCADB9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5" name="Shape 154">
            <a:extLst>
              <a:ext uri="{FF2B5EF4-FFF2-40B4-BE49-F238E27FC236}">
                <a16:creationId xmlns:a16="http://schemas.microsoft.com/office/drawing/2014/main" id="{823BAFA6-7F45-4297-9862-458F1DB5B540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24E1074E-8FAB-407A-ABCD-27A5F11AB91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7617" y="1569059"/>
              <a:ext cx="7877793" cy="436566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34331">
                      <a:extLst>
                        <a:ext uri="{9D8B030D-6E8A-4147-A177-3AD203B41FA5}">
                          <a16:colId xmlns:a16="http://schemas.microsoft.com/office/drawing/2014/main" val="1702609788"/>
                        </a:ext>
                      </a:extLst>
                    </a:gridCol>
                    <a:gridCol w="853353">
                      <a:extLst>
                        <a:ext uri="{9D8B030D-6E8A-4147-A177-3AD203B41FA5}">
                          <a16:colId xmlns:a16="http://schemas.microsoft.com/office/drawing/2014/main" val="1259896304"/>
                        </a:ext>
                      </a:extLst>
                    </a:gridCol>
                    <a:gridCol w="1124536">
                      <a:extLst>
                        <a:ext uri="{9D8B030D-6E8A-4147-A177-3AD203B41FA5}">
                          <a16:colId xmlns:a16="http://schemas.microsoft.com/office/drawing/2014/main" val="156896715"/>
                        </a:ext>
                      </a:extLst>
                    </a:gridCol>
                    <a:gridCol w="990542">
                      <a:extLst>
                        <a:ext uri="{9D8B030D-6E8A-4147-A177-3AD203B41FA5}">
                          <a16:colId xmlns:a16="http://schemas.microsoft.com/office/drawing/2014/main" val="37766198"/>
                        </a:ext>
                      </a:extLst>
                    </a:gridCol>
                    <a:gridCol w="990542">
                      <a:extLst>
                        <a:ext uri="{9D8B030D-6E8A-4147-A177-3AD203B41FA5}">
                          <a16:colId xmlns:a16="http://schemas.microsoft.com/office/drawing/2014/main" val="3484010644"/>
                        </a:ext>
                      </a:extLst>
                    </a:gridCol>
                    <a:gridCol w="990542">
                      <a:extLst>
                        <a:ext uri="{9D8B030D-6E8A-4147-A177-3AD203B41FA5}">
                          <a16:colId xmlns:a16="http://schemas.microsoft.com/office/drawing/2014/main" val="3881410749"/>
                        </a:ext>
                      </a:extLst>
                    </a:gridCol>
                    <a:gridCol w="803405">
                      <a:extLst>
                        <a:ext uri="{9D8B030D-6E8A-4147-A177-3AD203B41FA5}">
                          <a16:colId xmlns:a16="http://schemas.microsoft.com/office/drawing/2014/main" val="1259864039"/>
                        </a:ext>
                      </a:extLst>
                    </a:gridCol>
                    <a:gridCol w="990542">
                      <a:extLst>
                        <a:ext uri="{9D8B030D-6E8A-4147-A177-3AD203B41FA5}">
                          <a16:colId xmlns:a16="http://schemas.microsoft.com/office/drawing/2014/main" val="3503263218"/>
                        </a:ext>
                      </a:extLst>
                    </a:gridCol>
                  </a:tblGrid>
                  <a:tr h="203170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Manufacturer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Airbus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Airbus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Boeing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Boeing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Embraer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Cessna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0456797"/>
                      </a:ext>
                    </a:extLst>
                  </a:tr>
                  <a:tr h="203170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Type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A321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A380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737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747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ERJ140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Turboprop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7390594"/>
                      </a:ext>
                    </a:extLst>
                  </a:tr>
                  <a:tr h="205593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Model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neo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800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800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LR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C208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4905134"/>
                      </a:ext>
                    </a:extLst>
                  </a:tr>
                  <a:tr h="256991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Wing Area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1" i="1" u="none" strike="noStrike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b="1" i="0" u="none" strike="noStrike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it-IT" sz="1400" b="1" i="1" u="none" strike="noStrike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122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845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125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554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51,2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25,9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7024763"/>
                      </a:ext>
                    </a:extLst>
                  </a:tr>
                  <a:tr h="205330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Wing Span [m]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35,8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79,5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34,3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68,5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21,0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15,9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195974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Fuselage Length [m]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44,5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72,7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39,5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76,4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28,5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11,5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1508118"/>
                      </a:ext>
                    </a:extLst>
                  </a:tr>
                  <a:tr h="203170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Fuselage Width [m]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3,95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7,14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3,77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6,50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2,28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1,73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5335239"/>
                      </a:ext>
                    </a:extLst>
                  </a:tr>
                  <a:tr h="221947">
                    <a:tc rowSpan="3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MTOM [tons]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Real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97.0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575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448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21.1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3.60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8763985"/>
                      </a:ext>
                    </a:extLst>
                  </a:tr>
                  <a:tr h="20317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Estimated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95.0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579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79.3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426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21.0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3.60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835510"/>
                      </a:ext>
                    </a:extLst>
                  </a:tr>
                  <a:tr h="20317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Error [%]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≈2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&lt;1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&lt;1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≈5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&lt;</a:t>
                          </a:r>
                          <a:r>
                            <a:rPr lang="en-GB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432404"/>
                      </a:ext>
                    </a:extLst>
                  </a:tr>
                  <a:tr h="221947">
                    <a:tc rowSpan="3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OEM [tons]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Real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50.0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277.0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41.4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220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12.0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2.10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9798041"/>
                      </a:ext>
                    </a:extLst>
                  </a:tr>
                  <a:tr h="20317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Estimated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52.0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272.0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43.8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205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12.0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2.10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272403"/>
                      </a:ext>
                    </a:extLst>
                  </a:tr>
                  <a:tr h="20317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Error [%]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≈4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≈2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≈6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≈6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594359"/>
                      </a:ext>
                    </a:extLst>
                  </a:tr>
                  <a:tr h="221947">
                    <a:tc rowSpan="3">
                      <a:txBody>
                        <a:bodyPr/>
                        <a:lstStyle/>
                        <a:p>
                          <a:pPr algn="l" fontAlgn="ctr"/>
                          <a:r>
                            <a:rPr lang="fr-FR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Max. Fuel  Volume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400" b="1" i="1" u="none" strike="noStrike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b="1" i="0" u="none" strike="noStrike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it-IT" sz="1400" b="1" i="1" u="none" strike="noStrike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]</a:t>
                          </a:r>
                          <a:endParaRPr lang="fr-FR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Real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32.9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254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26.0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239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6.40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1.30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8157608"/>
                      </a:ext>
                    </a:extLst>
                  </a:tr>
                  <a:tr h="20317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Estimated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31.4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258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26.0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227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6.10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1.20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7711790"/>
                      </a:ext>
                    </a:extLst>
                  </a:tr>
                  <a:tr h="20317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Error [%]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≈5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≈2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≈5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≈4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≈2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090072"/>
                      </a:ext>
                    </a:extLst>
                  </a:tr>
                  <a:tr h="280354">
                    <a:tc rowSpan="3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Max. Passenger nb.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Real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240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853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189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605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81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407063"/>
                      </a:ext>
                    </a:extLst>
                  </a:tr>
                  <a:tr h="22194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Estimated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228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850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170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600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81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9882406"/>
                      </a:ext>
                    </a:extLst>
                  </a:tr>
                  <a:tr h="29203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Error [%]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≈5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&lt;</a:t>
                          </a:r>
                          <a:r>
                            <a:rPr lang="en-GB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≈10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≈1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GB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6081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24E1074E-8FAB-407A-ABCD-27A5F11AB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331420"/>
                  </p:ext>
                </p:extLst>
              </p:nvPr>
            </p:nvGraphicFramePr>
            <p:xfrm>
              <a:off x="627617" y="1569059"/>
              <a:ext cx="7877793" cy="436566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34331">
                      <a:extLst>
                        <a:ext uri="{9D8B030D-6E8A-4147-A177-3AD203B41FA5}">
                          <a16:colId xmlns:a16="http://schemas.microsoft.com/office/drawing/2014/main" val="1702609788"/>
                        </a:ext>
                      </a:extLst>
                    </a:gridCol>
                    <a:gridCol w="853353">
                      <a:extLst>
                        <a:ext uri="{9D8B030D-6E8A-4147-A177-3AD203B41FA5}">
                          <a16:colId xmlns:a16="http://schemas.microsoft.com/office/drawing/2014/main" val="1259896304"/>
                        </a:ext>
                      </a:extLst>
                    </a:gridCol>
                    <a:gridCol w="1124536">
                      <a:extLst>
                        <a:ext uri="{9D8B030D-6E8A-4147-A177-3AD203B41FA5}">
                          <a16:colId xmlns:a16="http://schemas.microsoft.com/office/drawing/2014/main" val="156896715"/>
                        </a:ext>
                      </a:extLst>
                    </a:gridCol>
                    <a:gridCol w="990542">
                      <a:extLst>
                        <a:ext uri="{9D8B030D-6E8A-4147-A177-3AD203B41FA5}">
                          <a16:colId xmlns:a16="http://schemas.microsoft.com/office/drawing/2014/main" val="37766198"/>
                        </a:ext>
                      </a:extLst>
                    </a:gridCol>
                    <a:gridCol w="990542">
                      <a:extLst>
                        <a:ext uri="{9D8B030D-6E8A-4147-A177-3AD203B41FA5}">
                          <a16:colId xmlns:a16="http://schemas.microsoft.com/office/drawing/2014/main" val="3484010644"/>
                        </a:ext>
                      </a:extLst>
                    </a:gridCol>
                    <a:gridCol w="990542">
                      <a:extLst>
                        <a:ext uri="{9D8B030D-6E8A-4147-A177-3AD203B41FA5}">
                          <a16:colId xmlns:a16="http://schemas.microsoft.com/office/drawing/2014/main" val="3881410749"/>
                        </a:ext>
                      </a:extLst>
                    </a:gridCol>
                    <a:gridCol w="803405">
                      <a:extLst>
                        <a:ext uri="{9D8B030D-6E8A-4147-A177-3AD203B41FA5}">
                          <a16:colId xmlns:a16="http://schemas.microsoft.com/office/drawing/2014/main" val="1259864039"/>
                        </a:ext>
                      </a:extLst>
                    </a:gridCol>
                    <a:gridCol w="990542">
                      <a:extLst>
                        <a:ext uri="{9D8B030D-6E8A-4147-A177-3AD203B41FA5}">
                          <a16:colId xmlns:a16="http://schemas.microsoft.com/office/drawing/2014/main" val="3503263218"/>
                        </a:ext>
                      </a:extLst>
                    </a:gridCol>
                  </a:tblGrid>
                  <a:tr h="220708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Manufacturer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Airbus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Airbus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Boeing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Boeing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Embraer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Cessna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0456797"/>
                      </a:ext>
                    </a:extLst>
                  </a:tr>
                  <a:tr h="220708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Type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A321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A380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737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747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ERJ140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Turboprop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7390594"/>
                      </a:ext>
                    </a:extLst>
                  </a:tr>
                  <a:tr h="220708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Model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neo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800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800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LR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C208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4905134"/>
                      </a:ext>
                    </a:extLst>
                  </a:tr>
                  <a:tr h="256991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7" t="-278571" r="-297546" b="-13761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122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845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125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554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51,2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25,9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7024763"/>
                      </a:ext>
                    </a:extLst>
                  </a:tr>
                  <a:tr h="220708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Wing Span [m]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35,8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79,5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34,3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68,5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21,0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15,9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195974"/>
                      </a:ext>
                    </a:extLst>
                  </a:tr>
                  <a:tr h="220708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Fuselage Length [m]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44,5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72,7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39,5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76,4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28,5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11,5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1508118"/>
                      </a:ext>
                    </a:extLst>
                  </a:tr>
                  <a:tr h="220708">
                    <a:tc gridSpan="2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Fuselage Width [m]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3,95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7,14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3,77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6,50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2,28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1,73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5335239"/>
                      </a:ext>
                    </a:extLst>
                  </a:tr>
                  <a:tr h="221947">
                    <a:tc rowSpan="3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MTOM [tons]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Real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97.0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575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448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21.1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3.60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8763985"/>
                      </a:ext>
                    </a:extLst>
                  </a:tr>
                  <a:tr h="22070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Estimated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95.0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579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79.3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426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21.0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3.60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835510"/>
                      </a:ext>
                    </a:extLst>
                  </a:tr>
                  <a:tr h="22070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Error [%]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≈2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&lt;1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&lt;1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≈5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&lt;</a:t>
                          </a:r>
                          <a:r>
                            <a:rPr lang="en-GB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432404"/>
                      </a:ext>
                    </a:extLst>
                  </a:tr>
                  <a:tr h="221947">
                    <a:tc rowSpan="3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OEM [tons]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Real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50.0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277.0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41.4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220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12.0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2.10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9798041"/>
                      </a:ext>
                    </a:extLst>
                  </a:tr>
                  <a:tr h="22070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Estimated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52.0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272.0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43.8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205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12.0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2.10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272403"/>
                      </a:ext>
                    </a:extLst>
                  </a:tr>
                  <a:tr h="22070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Error [%]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≈4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≈2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≈6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≈6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594359"/>
                      </a:ext>
                    </a:extLst>
                  </a:tr>
                  <a:tr h="221947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8" t="-445872" r="-596774" b="-130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Real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32.9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254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26.0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239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6.40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1.30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8157608"/>
                      </a:ext>
                    </a:extLst>
                  </a:tr>
                  <a:tr h="22070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Estimated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31.4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258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26.0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227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6.10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1.20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7711790"/>
                      </a:ext>
                    </a:extLst>
                  </a:tr>
                  <a:tr h="22070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Error [%]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≈5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≈2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≈5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≈4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≈2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090072"/>
                      </a:ext>
                    </a:extLst>
                  </a:tr>
                  <a:tr h="280354">
                    <a:tc rowSpan="3"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Max. Passenger nb.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Real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240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853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189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605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81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9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407063"/>
                      </a:ext>
                    </a:extLst>
                  </a:tr>
                  <a:tr h="22194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Estimated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228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850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170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600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81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10</a:t>
                          </a:r>
                          <a:endParaRPr lang="en-GB" sz="1400" b="0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9882406"/>
                      </a:ext>
                    </a:extLst>
                  </a:tr>
                  <a:tr h="29203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Error [%]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≈5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&lt;</a:t>
                          </a:r>
                          <a:r>
                            <a:rPr lang="en-GB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≈10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≈1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400" b="1" u="none" strike="noStrike" dirty="0">
                              <a:solidFill>
                                <a:srgbClr val="002060"/>
                              </a:solidFill>
                              <a:effectLst/>
                            </a:rPr>
                            <a:t>0</a:t>
                          </a:r>
                          <a:endParaRPr lang="en-GB" sz="1400" b="1" i="0" u="none" strike="noStrike" dirty="0"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348" marR="7348" marT="7348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GB" sz="1400" b="1" i="0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7348" marR="7348" marT="7348" marB="0" anchor="ctr"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60815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910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rasporto, veivolo, volando&#10;&#10;Descrizione generata automaticamente">
            <a:extLst>
              <a:ext uri="{FF2B5EF4-FFF2-40B4-BE49-F238E27FC236}">
                <a16:creationId xmlns:a16="http://schemas.microsoft.com/office/drawing/2014/main" id="{FCB42E59-D3DC-460F-BD62-F737F792B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63" y="3924008"/>
            <a:ext cx="3584541" cy="215572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1658598-9587-4748-A5D6-6A8CE9AC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241" y="1042144"/>
            <a:ext cx="5555334" cy="44554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Conventional and Unconventional Aircraft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2" name="Immagine 11" descr="Immagine che contiene cielo, esterni, trasporto, aeroplano&#10;&#10;Descrizione generata automaticamente">
            <a:extLst>
              <a:ext uri="{FF2B5EF4-FFF2-40B4-BE49-F238E27FC236}">
                <a16:creationId xmlns:a16="http://schemas.microsoft.com/office/drawing/2014/main" id="{446BE0FD-E6BB-469E-9CA9-2804CB36B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930" y="3925017"/>
            <a:ext cx="3610107" cy="214133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3107C5-73D1-4B48-9BA0-ACC3783BFE8F}"/>
              </a:ext>
            </a:extLst>
          </p:cNvPr>
          <p:cNvSpPr txBox="1"/>
          <p:nvPr/>
        </p:nvSpPr>
        <p:spPr>
          <a:xfrm>
            <a:off x="155864" y="3634306"/>
            <a:ext cx="27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Blended Wing Body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42AFF21-97F7-4C76-ABB1-E19AED93E26E}"/>
              </a:ext>
            </a:extLst>
          </p:cNvPr>
          <p:cNvSpPr txBox="1"/>
          <p:nvPr/>
        </p:nvSpPr>
        <p:spPr>
          <a:xfrm>
            <a:off x="6856758" y="3613361"/>
            <a:ext cx="203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2060"/>
                </a:solidFill>
              </a:rPr>
              <a:t>Concorde®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EF59504-8124-4F8B-8A8A-EC2CA1F4E9E9}"/>
              </a:ext>
            </a:extLst>
          </p:cNvPr>
          <p:cNvSpPr/>
          <p:nvPr/>
        </p:nvSpPr>
        <p:spPr>
          <a:xfrm>
            <a:off x="222881" y="5848291"/>
            <a:ext cx="24826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</a:rPr>
              <a:t>(www.nasa.gov/centers/dryden/research/X-48B)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C2F5A81-9A51-491C-AE2B-426E62F40641}"/>
              </a:ext>
            </a:extLst>
          </p:cNvPr>
          <p:cNvSpPr/>
          <p:nvPr/>
        </p:nvSpPr>
        <p:spPr>
          <a:xfrm>
            <a:off x="5281930" y="5812566"/>
            <a:ext cx="1268685" cy="24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(www.airliners.net)</a:t>
            </a:r>
          </a:p>
        </p:txBody>
      </p:sp>
      <p:sp>
        <p:nvSpPr>
          <p:cNvPr id="24" name="Shape 150">
            <a:extLst>
              <a:ext uri="{FF2B5EF4-FFF2-40B4-BE49-F238E27FC236}">
                <a16:creationId xmlns:a16="http://schemas.microsoft.com/office/drawing/2014/main" id="{63200D3E-45DC-4D46-AB84-A0A76870CCAF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1">
            <a:extLst>
              <a:ext uri="{FF2B5EF4-FFF2-40B4-BE49-F238E27FC236}">
                <a16:creationId xmlns:a16="http://schemas.microsoft.com/office/drawing/2014/main" id="{8C274383-F52F-4273-BF73-5A29722D21C9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8" name="Segnaposto numero diapositiva 5">
            <a:extLst>
              <a:ext uri="{FF2B5EF4-FFF2-40B4-BE49-F238E27FC236}">
                <a16:creationId xmlns:a16="http://schemas.microsoft.com/office/drawing/2014/main" id="{4107F8E2-A761-4B7A-9FA7-08B54755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0" name="Shape 159">
            <a:extLst>
              <a:ext uri="{FF2B5EF4-FFF2-40B4-BE49-F238E27FC236}">
                <a16:creationId xmlns:a16="http://schemas.microsoft.com/office/drawing/2014/main" id="{897A4714-1755-47A1-A113-509A3CE32AB5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1" name="Shape 150">
            <a:extLst>
              <a:ext uri="{FF2B5EF4-FFF2-40B4-BE49-F238E27FC236}">
                <a16:creationId xmlns:a16="http://schemas.microsoft.com/office/drawing/2014/main" id="{52648FE5-9447-4DA0-8C00-29D436E031E7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5" name="Shape 151">
            <a:extLst>
              <a:ext uri="{FF2B5EF4-FFF2-40B4-BE49-F238E27FC236}">
                <a16:creationId xmlns:a16="http://schemas.microsoft.com/office/drawing/2014/main" id="{994FCC61-7E11-42CE-8558-A021C64F0BFD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6" name="Shape 153">
            <a:extLst>
              <a:ext uri="{FF2B5EF4-FFF2-40B4-BE49-F238E27FC236}">
                <a16:creationId xmlns:a16="http://schemas.microsoft.com/office/drawing/2014/main" id="{EC608AA9-81B9-4F99-B18F-B9F5E7ED253D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39" name="Immagine 38" descr="Logo_unige_scrittabianca.eps">
            <a:extLst>
              <a:ext uri="{FF2B5EF4-FFF2-40B4-BE49-F238E27FC236}">
                <a16:creationId xmlns:a16="http://schemas.microsoft.com/office/drawing/2014/main" id="{54C154AB-210F-437C-93F3-ED816BF73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40" name="Shape 154">
            <a:extLst>
              <a:ext uri="{FF2B5EF4-FFF2-40B4-BE49-F238E27FC236}">
                <a16:creationId xmlns:a16="http://schemas.microsoft.com/office/drawing/2014/main" id="{A0AD9610-0790-461E-A34A-049E140A732A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22" name="Immagine 21" descr="Immagine che contiene aeroplano, esterni, montagna, cielo&#10;&#10;Descrizione generata automaticamente">
            <a:extLst>
              <a:ext uri="{FF2B5EF4-FFF2-40B4-BE49-F238E27FC236}">
                <a16:creationId xmlns:a16="http://schemas.microsoft.com/office/drawing/2014/main" id="{772CFC49-8AB1-479D-9A2A-2578722E1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638" y="1666585"/>
            <a:ext cx="3584540" cy="2152387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9368424-847F-41FB-8219-EDB1CEDE1838}"/>
              </a:ext>
            </a:extLst>
          </p:cNvPr>
          <p:cNvSpPr txBox="1"/>
          <p:nvPr/>
        </p:nvSpPr>
        <p:spPr>
          <a:xfrm>
            <a:off x="2639028" y="3484700"/>
            <a:ext cx="1426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002060"/>
                </a:solidFill>
              </a:rPr>
              <a:t>(www.airbus.com)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9494584-22BA-425C-83AB-B42A3180FB85}"/>
              </a:ext>
            </a:extLst>
          </p:cNvPr>
          <p:cNvSpPr/>
          <p:nvPr/>
        </p:nvSpPr>
        <p:spPr>
          <a:xfrm>
            <a:off x="3620548" y="1362344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Airbus A320-neo</a:t>
            </a:r>
            <a:r>
              <a:rPr lang="en-GB" dirty="0">
                <a:solidFill>
                  <a:srgbClr val="002060"/>
                </a:solidFill>
              </a:rPr>
              <a:t> ®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5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4A29B3F-52A4-448A-8A03-34FE4274B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08"/>
          <a:stretch/>
        </p:blipFill>
        <p:spPr>
          <a:xfrm>
            <a:off x="5929173" y="3821343"/>
            <a:ext cx="2831204" cy="238895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Balance Test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20" name="Shape 150">
            <a:extLst>
              <a:ext uri="{FF2B5EF4-FFF2-40B4-BE49-F238E27FC236}">
                <a16:creationId xmlns:a16="http://schemas.microsoft.com/office/drawing/2014/main" id="{14FEE202-5CF5-46EE-93AB-727ECE82665F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1" name="Shape 151">
            <a:extLst>
              <a:ext uri="{FF2B5EF4-FFF2-40B4-BE49-F238E27FC236}">
                <a16:creationId xmlns:a16="http://schemas.microsoft.com/office/drawing/2014/main" id="{5DC14809-4FE2-4EDF-B2A1-964CCC96E096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2" name="Shape 153">
            <a:extLst>
              <a:ext uri="{FF2B5EF4-FFF2-40B4-BE49-F238E27FC236}">
                <a16:creationId xmlns:a16="http://schemas.microsoft.com/office/drawing/2014/main" id="{C64ACD1D-9AE1-4586-B575-CAAFA6887ADF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31" name="Immagine 30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FDE2B65-4017-4403-9B6B-7593C64B95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41"/>
          <a:stretch/>
        </p:blipFill>
        <p:spPr>
          <a:xfrm>
            <a:off x="49484" y="3821344"/>
            <a:ext cx="2940137" cy="2388954"/>
          </a:xfrm>
          <a:prstGeom prst="rect">
            <a:avLst/>
          </a:prstGeom>
          <a:ln>
            <a:noFill/>
          </a:ln>
        </p:spPr>
      </p:pic>
      <p:pic>
        <p:nvPicPr>
          <p:cNvPr id="23" name="Immagine 22" descr="Logo_unige_scrittabianca.eps">
            <a:extLst>
              <a:ext uri="{FF2B5EF4-FFF2-40B4-BE49-F238E27FC236}">
                <a16:creationId xmlns:a16="http://schemas.microsoft.com/office/drawing/2014/main" id="{0240C90C-BCAD-462B-825D-9B554B295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4" name="Shape 154">
            <a:extLst>
              <a:ext uri="{FF2B5EF4-FFF2-40B4-BE49-F238E27FC236}">
                <a16:creationId xmlns:a16="http://schemas.microsoft.com/office/drawing/2014/main" id="{6416EE0A-6124-49B9-BEA4-3EA577F8DBD9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6" name="Shape 150">
            <a:extLst>
              <a:ext uri="{FF2B5EF4-FFF2-40B4-BE49-F238E27FC236}">
                <a16:creationId xmlns:a16="http://schemas.microsoft.com/office/drawing/2014/main" id="{18402688-E578-4C35-A068-B4BCF155F00B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7" name="Shape 151">
            <a:extLst>
              <a:ext uri="{FF2B5EF4-FFF2-40B4-BE49-F238E27FC236}">
                <a16:creationId xmlns:a16="http://schemas.microsoft.com/office/drawing/2014/main" id="{D850211A-E9C7-49A0-803D-D87172A6CFF7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2CC39DDF-9779-45E4-AFFD-4799460D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30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Shape 159">
            <a:extLst>
              <a:ext uri="{FF2B5EF4-FFF2-40B4-BE49-F238E27FC236}">
                <a16:creationId xmlns:a16="http://schemas.microsoft.com/office/drawing/2014/main" id="{038CED88-5DB6-4363-82D0-D5A1BC56A6AF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77561CB2-DE83-4704-A7DE-AE969EC50FFB}"/>
              </a:ext>
            </a:extLst>
          </p:cNvPr>
          <p:cNvCxnSpPr>
            <a:cxnSpLocks/>
          </p:cNvCxnSpPr>
          <p:nvPr/>
        </p:nvCxnSpPr>
        <p:spPr>
          <a:xfrm>
            <a:off x="1440394" y="4954441"/>
            <a:ext cx="116895" cy="113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8A8A8A53-1F13-4D70-98CE-726331ECC7D9}"/>
              </a:ext>
            </a:extLst>
          </p:cNvPr>
          <p:cNvCxnSpPr>
            <a:cxnSpLocks/>
          </p:cNvCxnSpPr>
          <p:nvPr/>
        </p:nvCxnSpPr>
        <p:spPr>
          <a:xfrm rot="5400000">
            <a:off x="1442492" y="4951704"/>
            <a:ext cx="120015" cy="11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parete, interni&#10;&#10;Descrizione generata automaticamente">
            <a:extLst>
              <a:ext uri="{FF2B5EF4-FFF2-40B4-BE49-F238E27FC236}">
                <a16:creationId xmlns:a16="http://schemas.microsoft.com/office/drawing/2014/main" id="{4C5616A3-AFC5-4A27-92DE-527B9F6FC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3990" y="1855985"/>
            <a:ext cx="2433824" cy="1983600"/>
          </a:xfrm>
          <a:prstGeom prst="rect">
            <a:avLst/>
          </a:prstGeom>
        </p:spPr>
      </p:pic>
      <p:pic>
        <p:nvPicPr>
          <p:cNvPr id="6" name="Immagine 5" descr="Immagine che contiene cielo, parete, interni&#10;&#10;Descrizione generata automaticamente">
            <a:extLst>
              <a:ext uri="{FF2B5EF4-FFF2-40B4-BE49-F238E27FC236}">
                <a16:creationId xmlns:a16="http://schemas.microsoft.com/office/drawing/2014/main" id="{BFAE76DB-DAF5-43B9-B726-1A80B8E0B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4438" y="1855985"/>
            <a:ext cx="2522735" cy="1983600"/>
          </a:xfrm>
          <a:prstGeom prst="rect">
            <a:avLst/>
          </a:prstGeom>
        </p:spPr>
      </p:pic>
      <p:pic>
        <p:nvPicPr>
          <p:cNvPr id="9" name="Immagine 8" descr="Immagine che contiene interni, cielo, parete&#10;&#10;Descrizione generata automaticamente">
            <a:extLst>
              <a:ext uri="{FF2B5EF4-FFF2-40B4-BE49-F238E27FC236}">
                <a16:creationId xmlns:a16="http://schemas.microsoft.com/office/drawing/2014/main" id="{F9E2FFCA-1162-4997-BE54-9D8D7B53E3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023"/>
          <a:stretch/>
        </p:blipFill>
        <p:spPr>
          <a:xfrm>
            <a:off x="425373" y="1855985"/>
            <a:ext cx="2502375" cy="1983600"/>
          </a:xfrm>
          <a:prstGeom prst="rect">
            <a:avLst/>
          </a:prstGeom>
        </p:spPr>
      </p:pic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C243B746-920C-4F90-987E-AB5790D11CA2}"/>
              </a:ext>
            </a:extLst>
          </p:cNvPr>
          <p:cNvCxnSpPr>
            <a:cxnSpLocks/>
          </p:cNvCxnSpPr>
          <p:nvPr/>
        </p:nvCxnSpPr>
        <p:spPr>
          <a:xfrm>
            <a:off x="7547824" y="4957654"/>
            <a:ext cx="116895" cy="113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A1EBF414-AD03-4BB9-91EC-5EB76D6E19FF}"/>
              </a:ext>
            </a:extLst>
          </p:cNvPr>
          <p:cNvCxnSpPr>
            <a:cxnSpLocks/>
          </p:cNvCxnSpPr>
          <p:nvPr/>
        </p:nvCxnSpPr>
        <p:spPr>
          <a:xfrm rot="5400000">
            <a:off x="7549922" y="4954917"/>
            <a:ext cx="120015" cy="11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7CD95B7C-BCC9-4E6C-999E-AC00022ED96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77" r="9591"/>
          <a:stretch/>
        </p:blipFill>
        <p:spPr>
          <a:xfrm>
            <a:off x="3066581" y="3821343"/>
            <a:ext cx="2846592" cy="2391497"/>
          </a:xfrm>
          <a:prstGeom prst="rect">
            <a:avLst/>
          </a:prstGeom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35BC23F-75A0-4FEE-88F5-70A4B82C79CA}"/>
              </a:ext>
            </a:extLst>
          </p:cNvPr>
          <p:cNvCxnSpPr>
            <a:cxnSpLocks/>
          </p:cNvCxnSpPr>
          <p:nvPr/>
        </p:nvCxnSpPr>
        <p:spPr>
          <a:xfrm>
            <a:off x="4548084" y="4959389"/>
            <a:ext cx="116895" cy="113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39C6E2E5-31F2-4100-A136-46992E8BF474}"/>
              </a:ext>
            </a:extLst>
          </p:cNvPr>
          <p:cNvCxnSpPr>
            <a:cxnSpLocks/>
          </p:cNvCxnSpPr>
          <p:nvPr/>
        </p:nvCxnSpPr>
        <p:spPr>
          <a:xfrm rot="5400000">
            <a:off x="4550182" y="4956653"/>
            <a:ext cx="120015" cy="11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75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magine 38">
            <a:extLst>
              <a:ext uri="{FF2B5EF4-FFF2-40B4-BE49-F238E27FC236}">
                <a16:creationId xmlns:a16="http://schemas.microsoft.com/office/drawing/2014/main" id="{DC95478B-9A27-4811-A022-E7A0C9D02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" r="9591"/>
          <a:stretch/>
        </p:blipFill>
        <p:spPr>
          <a:xfrm>
            <a:off x="3064676" y="3821343"/>
            <a:ext cx="2846592" cy="2391497"/>
          </a:xfrm>
          <a:prstGeom prst="rect">
            <a:avLst/>
          </a:prstGeom>
        </p:spPr>
      </p:pic>
      <p:pic>
        <p:nvPicPr>
          <p:cNvPr id="45" name="Immagine 4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9E54593-265C-4134-B716-336858078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41"/>
          <a:stretch/>
        </p:blipFill>
        <p:spPr>
          <a:xfrm>
            <a:off x="49484" y="3821344"/>
            <a:ext cx="2940137" cy="2388954"/>
          </a:xfrm>
          <a:prstGeom prst="rect">
            <a:avLst/>
          </a:prstGeom>
          <a:ln>
            <a:noFill/>
          </a:ln>
        </p:spPr>
      </p:pic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EEBF09C-CBBC-4CEE-AA86-5FA08018E95A}"/>
              </a:ext>
            </a:extLst>
          </p:cNvPr>
          <p:cNvCxnSpPr>
            <a:cxnSpLocks/>
          </p:cNvCxnSpPr>
          <p:nvPr/>
        </p:nvCxnSpPr>
        <p:spPr>
          <a:xfrm>
            <a:off x="1440394" y="4954441"/>
            <a:ext cx="116895" cy="113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D96DD273-3A05-44A2-A422-ADA5457030F7}"/>
              </a:ext>
            </a:extLst>
          </p:cNvPr>
          <p:cNvCxnSpPr>
            <a:cxnSpLocks/>
          </p:cNvCxnSpPr>
          <p:nvPr/>
        </p:nvCxnSpPr>
        <p:spPr>
          <a:xfrm rot="5400000">
            <a:off x="1442492" y="4951704"/>
            <a:ext cx="120015" cy="11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Balance Test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20" name="Shape 150">
            <a:extLst>
              <a:ext uri="{FF2B5EF4-FFF2-40B4-BE49-F238E27FC236}">
                <a16:creationId xmlns:a16="http://schemas.microsoft.com/office/drawing/2014/main" id="{14FEE202-5CF5-46EE-93AB-727ECE82665F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1" name="Shape 151">
            <a:extLst>
              <a:ext uri="{FF2B5EF4-FFF2-40B4-BE49-F238E27FC236}">
                <a16:creationId xmlns:a16="http://schemas.microsoft.com/office/drawing/2014/main" id="{5DC14809-4FE2-4EDF-B2A1-964CCC96E096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2" name="Shape 153">
            <a:extLst>
              <a:ext uri="{FF2B5EF4-FFF2-40B4-BE49-F238E27FC236}">
                <a16:creationId xmlns:a16="http://schemas.microsoft.com/office/drawing/2014/main" id="{C64ACD1D-9AE1-4586-B575-CAAFA6887ADF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3" name="Immagine 22" descr="Logo_unige_scrittabianca.eps">
            <a:extLst>
              <a:ext uri="{FF2B5EF4-FFF2-40B4-BE49-F238E27FC236}">
                <a16:creationId xmlns:a16="http://schemas.microsoft.com/office/drawing/2014/main" id="{0240C90C-BCAD-462B-825D-9B554B295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4" name="Shape 154">
            <a:extLst>
              <a:ext uri="{FF2B5EF4-FFF2-40B4-BE49-F238E27FC236}">
                <a16:creationId xmlns:a16="http://schemas.microsoft.com/office/drawing/2014/main" id="{6416EE0A-6124-49B9-BEA4-3EA577F8DBD9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6" name="Shape 150">
            <a:extLst>
              <a:ext uri="{FF2B5EF4-FFF2-40B4-BE49-F238E27FC236}">
                <a16:creationId xmlns:a16="http://schemas.microsoft.com/office/drawing/2014/main" id="{18402688-E578-4C35-A068-B4BCF155F00B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7" name="Shape 151">
            <a:extLst>
              <a:ext uri="{FF2B5EF4-FFF2-40B4-BE49-F238E27FC236}">
                <a16:creationId xmlns:a16="http://schemas.microsoft.com/office/drawing/2014/main" id="{D850211A-E9C7-49A0-803D-D87172A6CFF7}"/>
              </a:ext>
            </a:extLst>
          </p:cNvPr>
          <p:cNvSpPr/>
          <p:nvPr/>
        </p:nvSpPr>
        <p:spPr>
          <a:xfrm flipH="1" flipV="1">
            <a:off x="-5552" y="632132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2CC39DDF-9779-45E4-AFFD-4799460D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31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Shape 159">
            <a:extLst>
              <a:ext uri="{FF2B5EF4-FFF2-40B4-BE49-F238E27FC236}">
                <a16:creationId xmlns:a16="http://schemas.microsoft.com/office/drawing/2014/main" id="{038CED88-5DB6-4363-82D0-D5A1BC56A6AF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625E3C3-79AD-4627-A6AE-95B3ADB7E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861033"/>
              </p:ext>
            </p:extLst>
          </p:nvPr>
        </p:nvGraphicFramePr>
        <p:xfrm>
          <a:off x="253235" y="2297914"/>
          <a:ext cx="1550006" cy="135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003">
                  <a:extLst>
                    <a:ext uri="{9D8B030D-6E8A-4147-A177-3AD203B41FA5}">
                      <a16:colId xmlns:a16="http://schemas.microsoft.com/office/drawing/2014/main" val="3226241456"/>
                    </a:ext>
                  </a:extLst>
                </a:gridCol>
                <a:gridCol w="775003">
                  <a:extLst>
                    <a:ext uri="{9D8B030D-6E8A-4147-A177-3AD203B41FA5}">
                      <a16:colId xmlns:a16="http://schemas.microsoft.com/office/drawing/2014/main" val="2108564146"/>
                    </a:ext>
                  </a:extLst>
                </a:gridCol>
              </a:tblGrid>
              <a:tr h="34539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Mass [tons]</a:t>
                      </a:r>
                      <a:endParaRPr lang="en-GB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91537"/>
                  </a:ext>
                </a:extLst>
              </a:tr>
              <a:tr h="311589">
                <a:tc>
                  <a:txBody>
                    <a:bodyPr/>
                    <a:lstStyle/>
                    <a:p>
                      <a:r>
                        <a:rPr lang="it-IT" sz="16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MTOM</a:t>
                      </a:r>
                      <a:endParaRPr lang="en-GB" sz="1600" b="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269</a:t>
                      </a:r>
                      <a:endParaRPr lang="en-GB" sz="1600" b="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833811"/>
                  </a:ext>
                </a:extLst>
              </a:tr>
              <a:tr h="311589">
                <a:tc>
                  <a:txBody>
                    <a:bodyPr/>
                    <a:lstStyle/>
                    <a:p>
                      <a:r>
                        <a:rPr lang="it-IT" sz="16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OEM</a:t>
                      </a:r>
                      <a:endParaRPr lang="en-GB" sz="1600" b="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124</a:t>
                      </a:r>
                      <a:endParaRPr lang="en-GB" sz="1600" b="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486477"/>
                  </a:ext>
                </a:extLst>
              </a:tr>
              <a:tr h="311589">
                <a:tc>
                  <a:txBody>
                    <a:bodyPr/>
                    <a:lstStyle/>
                    <a:p>
                      <a:r>
                        <a:rPr lang="it-IT" sz="16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FUEL</a:t>
                      </a:r>
                      <a:endParaRPr lang="en-GB" sz="1600" b="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96</a:t>
                      </a:r>
                      <a:endParaRPr lang="en-GB" sz="1600" b="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1260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9D8879C2-48B1-4404-8690-8F2B8E03BB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90225"/>
                  </p:ext>
                </p:extLst>
              </p:nvPr>
            </p:nvGraphicFramePr>
            <p:xfrm>
              <a:off x="1894681" y="1855279"/>
              <a:ext cx="7087524" cy="177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5004">
                      <a:extLst>
                        <a:ext uri="{9D8B030D-6E8A-4147-A177-3AD203B41FA5}">
                          <a16:colId xmlns:a16="http://schemas.microsoft.com/office/drawing/2014/main" val="1297860582"/>
                        </a:ext>
                      </a:extLst>
                    </a:gridCol>
                    <a:gridCol w="1092877">
                      <a:extLst>
                        <a:ext uri="{9D8B030D-6E8A-4147-A177-3AD203B41FA5}">
                          <a16:colId xmlns:a16="http://schemas.microsoft.com/office/drawing/2014/main" val="739777230"/>
                        </a:ext>
                      </a:extLst>
                    </a:gridCol>
                    <a:gridCol w="864457">
                      <a:extLst>
                        <a:ext uri="{9D8B030D-6E8A-4147-A177-3AD203B41FA5}">
                          <a16:colId xmlns:a16="http://schemas.microsoft.com/office/drawing/2014/main" val="2457080014"/>
                        </a:ext>
                      </a:extLst>
                    </a:gridCol>
                    <a:gridCol w="965624">
                      <a:extLst>
                        <a:ext uri="{9D8B030D-6E8A-4147-A177-3AD203B41FA5}">
                          <a16:colId xmlns:a16="http://schemas.microsoft.com/office/drawing/2014/main" val="736197227"/>
                        </a:ext>
                      </a:extLst>
                    </a:gridCol>
                    <a:gridCol w="928196">
                      <a:extLst>
                        <a:ext uri="{9D8B030D-6E8A-4147-A177-3AD203B41FA5}">
                          <a16:colId xmlns:a16="http://schemas.microsoft.com/office/drawing/2014/main" val="2300260317"/>
                        </a:ext>
                      </a:extLst>
                    </a:gridCol>
                    <a:gridCol w="726089">
                      <a:extLst>
                        <a:ext uri="{9D8B030D-6E8A-4147-A177-3AD203B41FA5}">
                          <a16:colId xmlns:a16="http://schemas.microsoft.com/office/drawing/2014/main" val="2254416359"/>
                        </a:ext>
                      </a:extLst>
                    </a:gridCol>
                    <a:gridCol w="1145277">
                      <a:extLst>
                        <a:ext uri="{9D8B030D-6E8A-4147-A177-3AD203B41FA5}">
                          <a16:colId xmlns:a16="http://schemas.microsoft.com/office/drawing/2014/main" val="2121174298"/>
                        </a:ext>
                      </a:extLst>
                    </a:gridCol>
                  </a:tblGrid>
                  <a:tr h="21311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Max Payload (MTOM)</a:t>
                          </a:r>
                          <a:endParaRPr lang="en-GB" sz="16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MOI [kg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1" i="1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it-IT" sz="1600" b="1" i="1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]</a:t>
                          </a:r>
                          <a:endParaRPr lang="en-GB" sz="16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1118003"/>
                      </a:ext>
                    </a:extLst>
                  </a:tr>
                  <a:tr h="378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Wing </a:t>
                          </a:r>
                          <a:r>
                            <a:rPr lang="it-IT" sz="12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Placement</a:t>
                          </a:r>
                        </a:p>
                        <a:p>
                          <a:pPr algn="ctr"/>
                          <a:r>
                            <a:rPr lang="it-IT" sz="12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 (x, y, z) [m]</a:t>
                          </a:r>
                          <a:endParaRPr lang="en-GB" sz="12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COG </a:t>
                          </a:r>
                        </a:p>
                        <a:p>
                          <a:pPr algn="ctr"/>
                          <a:r>
                            <a:rPr lang="it-IT" sz="12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(x, y, z) [m]</a:t>
                          </a:r>
                          <a:endParaRPr lang="en-GB" sz="12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𝒙𝒚</m:t>
                                    </m:r>
                                  </m:sub>
                                </m:sSub>
                                <m:r>
                                  <a:rPr lang="it-IT" sz="1400" b="1" i="1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GB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92132945"/>
                      </a:ext>
                    </a:extLst>
                  </a:tr>
                  <a:tr h="279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L)  (9.5, 0.0, 4.4)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(27.3, 0.0, 5.3)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1.12E+07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6.04E+07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7.07E+07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0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2.20E+06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8779622"/>
                      </a:ext>
                    </a:extLst>
                  </a:tr>
                  <a:tr h="3469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C) (24.5, 0.0, 4.4)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(32,5, 0.0, 5.3)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1.12E+07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4.51E+07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5.51E+07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0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1.03E+06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33583433"/>
                      </a:ext>
                    </a:extLst>
                  </a:tr>
                  <a:tr h="3298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R) (34.5, 0.0, 4.4)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(36, 0.0, 5.3)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1.12E+07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5.00E+07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6.00E+07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0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2.56E+05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452931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9D8879C2-48B1-4404-8690-8F2B8E03BB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90225"/>
                  </p:ext>
                </p:extLst>
              </p:nvPr>
            </p:nvGraphicFramePr>
            <p:xfrm>
              <a:off x="1894681" y="1855279"/>
              <a:ext cx="7087524" cy="177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5004">
                      <a:extLst>
                        <a:ext uri="{9D8B030D-6E8A-4147-A177-3AD203B41FA5}">
                          <a16:colId xmlns:a16="http://schemas.microsoft.com/office/drawing/2014/main" val="1297860582"/>
                        </a:ext>
                      </a:extLst>
                    </a:gridCol>
                    <a:gridCol w="1092877">
                      <a:extLst>
                        <a:ext uri="{9D8B030D-6E8A-4147-A177-3AD203B41FA5}">
                          <a16:colId xmlns:a16="http://schemas.microsoft.com/office/drawing/2014/main" val="739777230"/>
                        </a:ext>
                      </a:extLst>
                    </a:gridCol>
                    <a:gridCol w="864457">
                      <a:extLst>
                        <a:ext uri="{9D8B030D-6E8A-4147-A177-3AD203B41FA5}">
                          <a16:colId xmlns:a16="http://schemas.microsoft.com/office/drawing/2014/main" val="2457080014"/>
                        </a:ext>
                      </a:extLst>
                    </a:gridCol>
                    <a:gridCol w="965624">
                      <a:extLst>
                        <a:ext uri="{9D8B030D-6E8A-4147-A177-3AD203B41FA5}">
                          <a16:colId xmlns:a16="http://schemas.microsoft.com/office/drawing/2014/main" val="736197227"/>
                        </a:ext>
                      </a:extLst>
                    </a:gridCol>
                    <a:gridCol w="928196">
                      <a:extLst>
                        <a:ext uri="{9D8B030D-6E8A-4147-A177-3AD203B41FA5}">
                          <a16:colId xmlns:a16="http://schemas.microsoft.com/office/drawing/2014/main" val="2300260317"/>
                        </a:ext>
                      </a:extLst>
                    </a:gridCol>
                    <a:gridCol w="726089">
                      <a:extLst>
                        <a:ext uri="{9D8B030D-6E8A-4147-A177-3AD203B41FA5}">
                          <a16:colId xmlns:a16="http://schemas.microsoft.com/office/drawing/2014/main" val="2254416359"/>
                        </a:ext>
                      </a:extLst>
                    </a:gridCol>
                    <a:gridCol w="1145277">
                      <a:extLst>
                        <a:ext uri="{9D8B030D-6E8A-4147-A177-3AD203B41FA5}">
                          <a16:colId xmlns:a16="http://schemas.microsoft.com/office/drawing/2014/main" val="2121174298"/>
                        </a:ext>
                      </a:extLst>
                    </a:gridCol>
                  </a:tblGrid>
                  <a:tr h="34080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Max Payload (MTOM)</a:t>
                          </a:r>
                          <a:endParaRPr lang="en-GB" sz="16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3289" t="-3571" r="-263" b="-4375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1118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Wing </a:t>
                          </a:r>
                          <a:r>
                            <a:rPr lang="it-IT" sz="12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Placement</a:t>
                          </a:r>
                        </a:p>
                        <a:p>
                          <a:pPr algn="ctr"/>
                          <a:r>
                            <a:rPr lang="it-IT" sz="12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 (x, y, z) [m]</a:t>
                          </a:r>
                          <a:endParaRPr lang="en-GB" sz="12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COG </a:t>
                          </a:r>
                        </a:p>
                        <a:p>
                          <a:pPr algn="ctr"/>
                          <a:r>
                            <a:rPr lang="it-IT" sz="1200" b="1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(x, y, z) [m]</a:t>
                          </a:r>
                          <a:endParaRPr lang="en-GB" sz="1200" b="1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85211" t="-77333" r="-43662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46203" t="-77333" r="-29240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60784" t="-77333" r="-201961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21008" t="-77333" r="-15966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19681" t="-77333" r="-1064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1329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L)  (9.5, 0.0, 4.4)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(27.3, 0.0, 5.3)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1.12E+07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6.04E+07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7.07E+07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0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2.20E+06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8779622"/>
                      </a:ext>
                    </a:extLst>
                  </a:tr>
                  <a:tr h="3469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C) (24.5, 0.0, 4.4)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(32,5, 0.0, 5.3)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1.12E+07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4.51E+07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5.51E+07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0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1.03E+06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33583433"/>
                      </a:ext>
                    </a:extLst>
                  </a:tr>
                  <a:tr h="3298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R) (34.5, 0.0, 4.4)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(36, 0.0, 5.3)</a:t>
                          </a:r>
                          <a:endParaRPr lang="en-GB" sz="12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1.12E+07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5.00E+07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6.00E+07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0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</a:rPr>
                            <a:t>2.56E+05</a:t>
                          </a:r>
                          <a:endParaRPr lang="en-GB" sz="14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452931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B56DD7-2432-4798-BB13-12315BA46532}"/>
              </a:ext>
            </a:extLst>
          </p:cNvPr>
          <p:cNvSpPr txBox="1"/>
          <p:nvPr/>
        </p:nvSpPr>
        <p:spPr>
          <a:xfrm>
            <a:off x="458724" y="4115835"/>
            <a:ext cx="175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L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A2AC77C-7137-44F9-99FD-E660E81B11D1}"/>
              </a:ext>
            </a:extLst>
          </p:cNvPr>
          <p:cNvSpPr txBox="1"/>
          <p:nvPr/>
        </p:nvSpPr>
        <p:spPr>
          <a:xfrm>
            <a:off x="3398861" y="4115835"/>
            <a:ext cx="175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C</a:t>
            </a:r>
            <a:endParaRPr lang="en-GB" sz="1200" dirty="0">
              <a:solidFill>
                <a:srgbClr val="002060"/>
              </a:solidFill>
            </a:endParaRPr>
          </a:p>
        </p:txBody>
      </p:sp>
      <p:pic>
        <p:nvPicPr>
          <p:cNvPr id="36" name="Immagine 3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F42874C-89EB-4C3C-9D50-A9FEACDF1F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708"/>
          <a:stretch/>
        </p:blipFill>
        <p:spPr>
          <a:xfrm>
            <a:off x="5929173" y="3821343"/>
            <a:ext cx="2831204" cy="2388956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8D7898B-7E3B-422E-A232-75E18FC73B0B}"/>
              </a:ext>
            </a:extLst>
          </p:cNvPr>
          <p:cNvCxnSpPr>
            <a:cxnSpLocks/>
          </p:cNvCxnSpPr>
          <p:nvPr/>
        </p:nvCxnSpPr>
        <p:spPr>
          <a:xfrm>
            <a:off x="7547824" y="4957654"/>
            <a:ext cx="116895" cy="113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D2910394-1655-40DD-81CA-A9CDDD1B1C5B}"/>
              </a:ext>
            </a:extLst>
          </p:cNvPr>
          <p:cNvCxnSpPr>
            <a:cxnSpLocks/>
          </p:cNvCxnSpPr>
          <p:nvPr/>
        </p:nvCxnSpPr>
        <p:spPr>
          <a:xfrm rot="5400000">
            <a:off x="7549922" y="4954917"/>
            <a:ext cx="120015" cy="11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BFBAC9C-D1EA-4DD7-B8A6-F799853A4238}"/>
              </a:ext>
            </a:extLst>
          </p:cNvPr>
          <p:cNvSpPr txBox="1"/>
          <p:nvPr/>
        </p:nvSpPr>
        <p:spPr>
          <a:xfrm>
            <a:off x="6310552" y="4115834"/>
            <a:ext cx="175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R</a:t>
            </a:r>
            <a:endParaRPr lang="en-GB" sz="1200" dirty="0">
              <a:solidFill>
                <a:srgbClr val="002060"/>
              </a:solidFill>
            </a:endParaRP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E5B5AF42-ACF3-4471-BF0F-2856AB218AAA}"/>
              </a:ext>
            </a:extLst>
          </p:cNvPr>
          <p:cNvCxnSpPr>
            <a:cxnSpLocks/>
          </p:cNvCxnSpPr>
          <p:nvPr/>
        </p:nvCxnSpPr>
        <p:spPr>
          <a:xfrm>
            <a:off x="4547449" y="4956214"/>
            <a:ext cx="116895" cy="113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F9735E5-5EDD-496E-B276-907681512E7E}"/>
              </a:ext>
            </a:extLst>
          </p:cNvPr>
          <p:cNvCxnSpPr>
            <a:cxnSpLocks/>
          </p:cNvCxnSpPr>
          <p:nvPr/>
        </p:nvCxnSpPr>
        <p:spPr>
          <a:xfrm rot="5400000">
            <a:off x="4549547" y="4953478"/>
            <a:ext cx="120015" cy="11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57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Box-Wing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80381C9F-20D4-4F10-860E-47B3D7122CCE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35009CE9-3346-4E2D-B2B2-EE45F56BD6A9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15AFE8AD-50F8-43E0-A668-B61D4E95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32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D1E2FD9D-566A-4FBE-AE57-8205A40999DE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7841F226-A7F1-4C98-9061-7226D42679F6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hape 151">
            <a:extLst>
              <a:ext uri="{FF2B5EF4-FFF2-40B4-BE49-F238E27FC236}">
                <a16:creationId xmlns:a16="http://schemas.microsoft.com/office/drawing/2014/main" id="{904C3917-AD00-4935-A20A-78B083B47F67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0" name="Shape 153">
            <a:extLst>
              <a:ext uri="{FF2B5EF4-FFF2-40B4-BE49-F238E27FC236}">
                <a16:creationId xmlns:a16="http://schemas.microsoft.com/office/drawing/2014/main" id="{B327C44F-53ED-4B7E-ACF6-90809465A6D4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1" name="Immagine 20" descr="Logo_unige_scrittabianca.eps">
            <a:extLst>
              <a:ext uri="{FF2B5EF4-FFF2-40B4-BE49-F238E27FC236}">
                <a16:creationId xmlns:a16="http://schemas.microsoft.com/office/drawing/2014/main" id="{99DD661C-506A-4641-A1DC-197BB7FC6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2" name="Shape 154">
            <a:extLst>
              <a:ext uri="{FF2B5EF4-FFF2-40B4-BE49-F238E27FC236}">
                <a16:creationId xmlns:a16="http://schemas.microsoft.com/office/drawing/2014/main" id="{65A40746-DF50-4C43-8536-0078ACE9BB52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700AA2-90A4-499A-B362-8DE72BA6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76" y="1587717"/>
            <a:ext cx="2396161" cy="2017371"/>
          </a:xfrm>
          <a:prstGeom prst="rect">
            <a:avLst/>
          </a:prstGeom>
        </p:spPr>
      </p:pic>
      <p:pic>
        <p:nvPicPr>
          <p:cNvPr id="6" name="Immagine 5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B875FB0B-6E15-43A5-90E5-7000AC534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569" y="1493723"/>
            <a:ext cx="2396161" cy="20756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BB3445A-519F-48A5-9B6F-843BF198B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210" y="1587717"/>
            <a:ext cx="2768585" cy="1981663"/>
          </a:xfrm>
          <a:prstGeom prst="rect">
            <a:avLst/>
          </a:prstGeom>
        </p:spPr>
      </p:pic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7AF8C63F-3D03-4322-8A0C-202244267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22902"/>
              </p:ext>
            </p:extLst>
          </p:nvPr>
        </p:nvGraphicFramePr>
        <p:xfrm>
          <a:off x="155864" y="4297171"/>
          <a:ext cx="6302086" cy="1371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058">
                  <a:extLst>
                    <a:ext uri="{9D8B030D-6E8A-4147-A177-3AD203B41FA5}">
                      <a16:colId xmlns:a16="http://schemas.microsoft.com/office/drawing/2014/main" val="2063951366"/>
                    </a:ext>
                  </a:extLst>
                </a:gridCol>
                <a:gridCol w="784026">
                  <a:extLst>
                    <a:ext uri="{9D8B030D-6E8A-4147-A177-3AD203B41FA5}">
                      <a16:colId xmlns:a16="http://schemas.microsoft.com/office/drawing/2014/main" val="2905359913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2219315673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310890339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47913490"/>
                    </a:ext>
                  </a:extLst>
                </a:gridCol>
                <a:gridCol w="1145186">
                  <a:extLst>
                    <a:ext uri="{9D8B030D-6E8A-4147-A177-3AD203B41FA5}">
                      <a16:colId xmlns:a16="http://schemas.microsoft.com/office/drawing/2014/main" val="2190395403"/>
                    </a:ext>
                  </a:extLst>
                </a:gridCol>
                <a:gridCol w="1138329">
                  <a:extLst>
                    <a:ext uri="{9D8B030D-6E8A-4147-A177-3AD203B41FA5}">
                      <a16:colId xmlns:a16="http://schemas.microsoft.com/office/drawing/2014/main" val="3136411038"/>
                    </a:ext>
                  </a:extLst>
                </a:gridCol>
              </a:tblGrid>
              <a:tr h="573374">
                <a:tc>
                  <a:txBody>
                    <a:bodyPr/>
                    <a:lstStyle/>
                    <a:p>
                      <a:endParaRPr lang="en-GB" sz="16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MTOM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OEM</a:t>
                      </a:r>
                    </a:p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ZFM</a:t>
                      </a:r>
                    </a:p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Pax. Nb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Cabin Crew+</a:t>
                      </a:r>
                    </a:p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Pilots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noProof="0" dirty="0">
                          <a:solidFill>
                            <a:srgbClr val="002060"/>
                          </a:solidFill>
                        </a:rPr>
                        <a:t>Range*</a:t>
                      </a:r>
                      <a:br>
                        <a:rPr lang="it-IT" sz="1600" b="1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noProof="0" dirty="0">
                          <a:solidFill>
                            <a:srgbClr val="002060"/>
                          </a:solidFill>
                        </a:rPr>
                        <a:t>[1000 km]</a:t>
                      </a:r>
                      <a:endParaRPr lang="en-GB" sz="16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70813"/>
                  </a:ext>
                </a:extLst>
              </a:tr>
              <a:tr h="548995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Estimated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62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4+2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5.3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091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a 24">
                <a:extLst>
                  <a:ext uri="{FF2B5EF4-FFF2-40B4-BE49-F238E27FC236}">
                    <a16:creationId xmlns:a16="http://schemas.microsoft.com/office/drawing/2014/main" id="{41979FE6-3ECD-4962-B6B8-1FB580643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5622069"/>
                  </p:ext>
                </p:extLst>
              </p:nvPr>
            </p:nvGraphicFramePr>
            <p:xfrm>
              <a:off x="6556951" y="4299011"/>
              <a:ext cx="2220357" cy="15270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</a:tblGrid>
                  <a:tr h="640619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17.2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Izz [kg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0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4.35E+06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a 24">
                <a:extLst>
                  <a:ext uri="{FF2B5EF4-FFF2-40B4-BE49-F238E27FC236}">
                    <a16:creationId xmlns:a16="http://schemas.microsoft.com/office/drawing/2014/main" id="{41979FE6-3ECD-4962-B6B8-1FB580643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5622069"/>
                  </p:ext>
                </p:extLst>
              </p:nvPr>
            </p:nvGraphicFramePr>
            <p:xfrm>
              <a:off x="6556951" y="4299011"/>
              <a:ext cx="2220357" cy="15270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</a:tblGrid>
                  <a:tr h="640619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17.2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526" t="-260000" r="-9315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4.35E+06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8429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26272AA-CF66-46D5-AD96-7761C6C6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143" y="1538008"/>
            <a:ext cx="3158627" cy="226123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ATR72</a:t>
            </a:r>
            <a:r>
              <a:rPr lang="en-GB" sz="1800" b="1" dirty="0">
                <a:solidFill>
                  <a:srgbClr val="002060"/>
                </a:solidFill>
              </a:rPr>
              <a:t>®</a:t>
            </a:r>
            <a:endParaRPr lang="en-GB" sz="1400" b="1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1574F275-E3CC-4F01-BA61-3A34C2880DFF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7ADC6694-4457-4B0F-B73B-F82B273F3D1A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D1F25FD-5059-4DB9-9061-EC06F616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33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0D261C78-3BF4-4CDE-8E8E-874FD50EF108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16434A0A-6538-4C8B-A2A9-1A559D0ABF78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hape 151">
            <a:extLst>
              <a:ext uri="{FF2B5EF4-FFF2-40B4-BE49-F238E27FC236}">
                <a16:creationId xmlns:a16="http://schemas.microsoft.com/office/drawing/2014/main" id="{62CF94FC-830D-40B3-88AB-C3D361E2BC75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3">
            <a:extLst>
              <a:ext uri="{FF2B5EF4-FFF2-40B4-BE49-F238E27FC236}">
                <a16:creationId xmlns:a16="http://schemas.microsoft.com/office/drawing/2014/main" id="{556B76B3-65C4-4F35-B3ED-B96B05BDE8EB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8" name="Immagine 27" descr="Logo_unige_scrittabianca.eps">
            <a:extLst>
              <a:ext uri="{FF2B5EF4-FFF2-40B4-BE49-F238E27FC236}">
                <a16:creationId xmlns:a16="http://schemas.microsoft.com/office/drawing/2014/main" id="{B826E47D-4ED4-49C3-8BAB-9CECCC7AB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0" name="Shape 154">
            <a:extLst>
              <a:ext uri="{FF2B5EF4-FFF2-40B4-BE49-F238E27FC236}">
                <a16:creationId xmlns:a16="http://schemas.microsoft.com/office/drawing/2014/main" id="{D83DDD04-3C70-4223-8FC4-7555A3F78E3D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D90C7924-6EF9-4430-AF8A-25AF72620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770" y="1538009"/>
            <a:ext cx="2712720" cy="22612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C355D66-6C00-415F-A5BC-3269D7F6A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68" y="1538009"/>
            <a:ext cx="2857175" cy="2261233"/>
          </a:xfrm>
          <a:prstGeom prst="rect">
            <a:avLst/>
          </a:prstGeom>
        </p:spPr>
      </p:pic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8F52A273-A617-40DC-A2BE-4FCA79CD3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96114"/>
              </p:ext>
            </p:extLst>
          </p:nvPr>
        </p:nvGraphicFramePr>
        <p:xfrm>
          <a:off x="155864" y="4146631"/>
          <a:ext cx="6302086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058">
                  <a:extLst>
                    <a:ext uri="{9D8B030D-6E8A-4147-A177-3AD203B41FA5}">
                      <a16:colId xmlns:a16="http://schemas.microsoft.com/office/drawing/2014/main" val="2063951366"/>
                    </a:ext>
                  </a:extLst>
                </a:gridCol>
                <a:gridCol w="784026">
                  <a:extLst>
                    <a:ext uri="{9D8B030D-6E8A-4147-A177-3AD203B41FA5}">
                      <a16:colId xmlns:a16="http://schemas.microsoft.com/office/drawing/2014/main" val="2905359913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2219315673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310890339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47913490"/>
                    </a:ext>
                  </a:extLst>
                </a:gridCol>
                <a:gridCol w="1145186">
                  <a:extLst>
                    <a:ext uri="{9D8B030D-6E8A-4147-A177-3AD203B41FA5}">
                      <a16:colId xmlns:a16="http://schemas.microsoft.com/office/drawing/2014/main" val="2190395403"/>
                    </a:ext>
                  </a:extLst>
                </a:gridCol>
                <a:gridCol w="1138329">
                  <a:extLst>
                    <a:ext uri="{9D8B030D-6E8A-4147-A177-3AD203B41FA5}">
                      <a16:colId xmlns:a16="http://schemas.microsoft.com/office/drawing/2014/main" val="3136411038"/>
                    </a:ext>
                  </a:extLst>
                </a:gridCol>
              </a:tblGrid>
              <a:tr h="573374">
                <a:tc>
                  <a:txBody>
                    <a:bodyPr/>
                    <a:lstStyle/>
                    <a:p>
                      <a:endParaRPr lang="en-GB" sz="16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MTOM</a:t>
                      </a:r>
                      <a:br>
                        <a:rPr lang="it-IT" sz="16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OEM</a:t>
                      </a:r>
                    </a:p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ZFM</a:t>
                      </a:r>
                    </a:p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[tons]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Pax. Nb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Cabin Crew+</a:t>
                      </a:r>
                    </a:p>
                    <a:p>
                      <a:pPr algn="ctr"/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Pilots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noProof="0" dirty="0">
                          <a:solidFill>
                            <a:srgbClr val="002060"/>
                          </a:solidFill>
                        </a:rPr>
                        <a:t>Range*</a:t>
                      </a:r>
                      <a:br>
                        <a:rPr lang="it-IT" sz="1600" b="1" noProof="0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b="1" noProof="0" dirty="0">
                          <a:solidFill>
                            <a:srgbClr val="002060"/>
                          </a:solidFill>
                        </a:rPr>
                        <a:t>[1000 km]</a:t>
                      </a:r>
                      <a:endParaRPr lang="en-GB" sz="16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70813"/>
                  </a:ext>
                </a:extLst>
              </a:tr>
              <a:tr h="268331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Real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2+2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1.5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09198"/>
                  </a:ext>
                </a:extLst>
              </a:tr>
              <a:tr h="327642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2060"/>
                          </a:solidFill>
                        </a:rPr>
                        <a:t>Estimated (Error %)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23</a:t>
                      </a:r>
                      <a:br>
                        <a:rPr lang="it-IT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(-)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(-)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(≈+2)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2+2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(-)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1.4</a:t>
                      </a:r>
                      <a:br>
                        <a:rPr lang="it-IT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(-3,27)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259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ella 18">
                <a:extLst>
                  <a:ext uri="{FF2B5EF4-FFF2-40B4-BE49-F238E27FC236}">
                    <a16:creationId xmlns:a16="http://schemas.microsoft.com/office/drawing/2014/main" id="{84F174BD-2A82-4392-93A1-ADDB19EEAB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841531"/>
                  </p:ext>
                </p:extLst>
              </p:nvPr>
            </p:nvGraphicFramePr>
            <p:xfrm>
              <a:off x="6556951" y="4299011"/>
              <a:ext cx="2220357" cy="15270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</a:tblGrid>
                  <a:tr h="640619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12.3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Izz [kg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0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it-IT" sz="1600" b="1" i="1" u="none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9.94E+05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ella 18">
                <a:extLst>
                  <a:ext uri="{FF2B5EF4-FFF2-40B4-BE49-F238E27FC236}">
                    <a16:creationId xmlns:a16="http://schemas.microsoft.com/office/drawing/2014/main" id="{84F174BD-2A82-4392-93A1-ADDB19EEAB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841531"/>
                  </p:ext>
                </p:extLst>
              </p:nvPr>
            </p:nvGraphicFramePr>
            <p:xfrm>
              <a:off x="6556951" y="4299011"/>
              <a:ext cx="2220357" cy="15270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4294">
                      <a:extLst>
                        <a:ext uri="{9D8B030D-6E8A-4147-A177-3AD203B41FA5}">
                          <a16:colId xmlns:a16="http://schemas.microsoft.com/office/drawing/2014/main" val="2934811576"/>
                        </a:ext>
                      </a:extLst>
                    </a:gridCol>
                    <a:gridCol w="1066063">
                      <a:extLst>
                        <a:ext uri="{9D8B030D-6E8A-4147-A177-3AD203B41FA5}">
                          <a16:colId xmlns:a16="http://schemas.microsoft.com/office/drawing/2014/main" val="43597363"/>
                        </a:ext>
                      </a:extLst>
                    </a:gridCol>
                  </a:tblGrid>
                  <a:tr h="640619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noProof="0" dirty="0">
                              <a:solidFill>
                                <a:srgbClr val="002060"/>
                              </a:solidFill>
                            </a:rPr>
                            <a:t>MTOM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4175576"/>
                      </a:ext>
                    </a:extLst>
                  </a:tr>
                  <a:tr h="4630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u="none" dirty="0">
                              <a:solidFill>
                                <a:srgbClr val="002060"/>
                              </a:solidFill>
                            </a:rPr>
                            <a:t>COGx [m]</a:t>
                          </a:r>
                          <a:endParaRPr lang="en-GB" sz="1600" b="1" u="non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12.3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55477"/>
                      </a:ext>
                    </a:extLst>
                  </a:tr>
                  <a:tr h="4234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526" t="-260000" r="-9315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rgbClr val="002060"/>
                              </a:solidFill>
                            </a:rPr>
                            <a:t>9.94E+05</a:t>
                          </a:r>
                          <a:endParaRPr lang="en-GB" sz="1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48518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8890D28-61E6-489E-9365-6BE167CFA4AE}"/>
              </a:ext>
            </a:extLst>
          </p:cNvPr>
          <p:cNvSpPr txBox="1"/>
          <p:nvPr/>
        </p:nvSpPr>
        <p:spPr>
          <a:xfrm>
            <a:off x="4701873" y="5872360"/>
            <a:ext cx="321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*Range at 50% of Fuel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E579FF2-9372-49C8-A515-9920A95084A5}"/>
              </a:ext>
            </a:extLst>
          </p:cNvPr>
          <p:cNvSpPr txBox="1"/>
          <p:nvPr/>
        </p:nvSpPr>
        <p:spPr>
          <a:xfrm>
            <a:off x="762556" y="5910834"/>
            <a:ext cx="414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Aisles: 1, Abreasts: 1+2, Rows: 24</a:t>
            </a:r>
          </a:p>
        </p:txBody>
      </p:sp>
    </p:spTree>
    <p:extLst>
      <p:ext uri="{BB962C8B-B14F-4D97-AF65-F5344CB8AC3E}">
        <p14:creationId xmlns:p14="http://schemas.microsoft.com/office/powerpoint/2010/main" val="115876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B777® Parameters Example</a:t>
            </a:r>
            <a:endParaRPr lang="en-GB" sz="3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1574F275-E3CC-4F01-BA61-3A34C2880DFF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7ADC6694-4457-4B0F-B73B-F82B273F3D1A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D1F25FD-5059-4DB9-9061-EC06F616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34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0D261C78-3BF4-4CDE-8E8E-874FD50EF108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16434A0A-6538-4C8B-A2A9-1A559D0ABF78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hape 151">
            <a:extLst>
              <a:ext uri="{FF2B5EF4-FFF2-40B4-BE49-F238E27FC236}">
                <a16:creationId xmlns:a16="http://schemas.microsoft.com/office/drawing/2014/main" id="{62CF94FC-830D-40B3-88AB-C3D361E2BC75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3">
            <a:extLst>
              <a:ext uri="{FF2B5EF4-FFF2-40B4-BE49-F238E27FC236}">
                <a16:creationId xmlns:a16="http://schemas.microsoft.com/office/drawing/2014/main" id="{556B76B3-65C4-4F35-B3ED-B96B05BDE8EB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8" name="Immagine 27" descr="Logo_unige_scrittabianca.eps">
            <a:extLst>
              <a:ext uri="{FF2B5EF4-FFF2-40B4-BE49-F238E27FC236}">
                <a16:creationId xmlns:a16="http://schemas.microsoft.com/office/drawing/2014/main" id="{B826E47D-4ED4-49C3-8BAB-9CECCC7AB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0" name="Shape 154">
            <a:extLst>
              <a:ext uri="{FF2B5EF4-FFF2-40B4-BE49-F238E27FC236}">
                <a16:creationId xmlns:a16="http://schemas.microsoft.com/office/drawing/2014/main" id="{D83DDD04-3C70-4223-8FC4-7555A3F78E3D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AA7309B-A007-42D5-A8B2-84ED2DA5E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274" y="1484477"/>
            <a:ext cx="5172482" cy="47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9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B777® Masses Comparison</a:t>
            </a:r>
            <a:endParaRPr lang="en-GB" sz="3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1574F275-E3CC-4F01-BA61-3A34C2880DFF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7ADC6694-4457-4B0F-B73B-F82B273F3D1A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D1F25FD-5059-4DB9-9061-EC06F616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35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0D261C78-3BF4-4CDE-8E8E-874FD50EF108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16434A0A-6538-4C8B-A2A9-1A559D0ABF78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hape 151">
            <a:extLst>
              <a:ext uri="{FF2B5EF4-FFF2-40B4-BE49-F238E27FC236}">
                <a16:creationId xmlns:a16="http://schemas.microsoft.com/office/drawing/2014/main" id="{62CF94FC-830D-40B3-88AB-C3D361E2BC75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3">
            <a:extLst>
              <a:ext uri="{FF2B5EF4-FFF2-40B4-BE49-F238E27FC236}">
                <a16:creationId xmlns:a16="http://schemas.microsoft.com/office/drawing/2014/main" id="{556B76B3-65C4-4F35-B3ED-B96B05BDE8EB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8" name="Immagine 27" descr="Logo_unige_scrittabianca.eps">
            <a:extLst>
              <a:ext uri="{FF2B5EF4-FFF2-40B4-BE49-F238E27FC236}">
                <a16:creationId xmlns:a16="http://schemas.microsoft.com/office/drawing/2014/main" id="{B826E47D-4ED4-49C3-8BAB-9CECCC7AB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0" name="Shape 154">
            <a:extLst>
              <a:ext uri="{FF2B5EF4-FFF2-40B4-BE49-F238E27FC236}">
                <a16:creationId xmlns:a16="http://schemas.microsoft.com/office/drawing/2014/main" id="{D83DDD04-3C70-4223-8FC4-7555A3F78E3D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59B72D-D4F0-4457-A623-D6D67BD51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28" y="1426475"/>
            <a:ext cx="7723188" cy="46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04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46CD9DE5-7F4C-483F-A243-F23F008B05F9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7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</a:rPr>
              <a:t>B777® Ranges and Inertia Comparison</a:t>
            </a:r>
            <a:endParaRPr lang="en-GB" sz="3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Shape 150">
            <a:extLst>
              <a:ext uri="{FF2B5EF4-FFF2-40B4-BE49-F238E27FC236}">
                <a16:creationId xmlns:a16="http://schemas.microsoft.com/office/drawing/2014/main" id="{1574F275-E3CC-4F01-BA61-3A34C2880DFF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7ADC6694-4457-4B0F-B73B-F82B273F3D1A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D1F25FD-5059-4DB9-9061-EC06F616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36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hape 159">
            <a:extLst>
              <a:ext uri="{FF2B5EF4-FFF2-40B4-BE49-F238E27FC236}">
                <a16:creationId xmlns:a16="http://schemas.microsoft.com/office/drawing/2014/main" id="{0D261C78-3BF4-4CDE-8E8E-874FD50EF108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16434A0A-6538-4C8B-A2A9-1A559D0ABF78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hape 151">
            <a:extLst>
              <a:ext uri="{FF2B5EF4-FFF2-40B4-BE49-F238E27FC236}">
                <a16:creationId xmlns:a16="http://schemas.microsoft.com/office/drawing/2014/main" id="{62CF94FC-830D-40B3-88AB-C3D361E2BC75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3">
            <a:extLst>
              <a:ext uri="{FF2B5EF4-FFF2-40B4-BE49-F238E27FC236}">
                <a16:creationId xmlns:a16="http://schemas.microsoft.com/office/drawing/2014/main" id="{556B76B3-65C4-4F35-B3ED-B96B05BDE8EB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8" name="Immagine 27" descr="Logo_unige_scrittabianca.eps">
            <a:extLst>
              <a:ext uri="{FF2B5EF4-FFF2-40B4-BE49-F238E27FC236}">
                <a16:creationId xmlns:a16="http://schemas.microsoft.com/office/drawing/2014/main" id="{B826E47D-4ED4-49C3-8BAB-9CECCC7AB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0" name="Shape 154">
            <a:extLst>
              <a:ext uri="{FF2B5EF4-FFF2-40B4-BE49-F238E27FC236}">
                <a16:creationId xmlns:a16="http://schemas.microsoft.com/office/drawing/2014/main" id="{D83DDD04-3C70-4223-8FC4-7555A3F78E3D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294FE7D-C992-4FEB-9441-D389B8C79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00" y="1413806"/>
            <a:ext cx="8115300" cy="185670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85B471C-F7B4-45BF-90E8-6E0839010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50" y="3241117"/>
            <a:ext cx="8020050" cy="30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9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3" name="Segnaposto contenuto 4">
            <a:extLst>
              <a:ext uri="{FF2B5EF4-FFF2-40B4-BE49-F238E27FC236}">
                <a16:creationId xmlns:a16="http://schemas.microsoft.com/office/drawing/2014/main" id="{3E2E9947-E127-4579-9FE8-8D8473CC0AFD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Design Process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10" name="Immagine 9" descr="Immagine che contiene screenshot, testo&#10;&#10;Descrizione generata automaticamente">
            <a:extLst>
              <a:ext uri="{FF2B5EF4-FFF2-40B4-BE49-F238E27FC236}">
                <a16:creationId xmlns:a16="http://schemas.microsoft.com/office/drawing/2014/main" id="{33E3DD0A-3648-4B26-B9F0-208580E4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908" y="1838646"/>
            <a:ext cx="4308815" cy="2704513"/>
          </a:xfrm>
          <a:prstGeom prst="rect">
            <a:avLst/>
          </a:prstGeom>
        </p:spPr>
      </p:pic>
      <p:pic>
        <p:nvPicPr>
          <p:cNvPr id="8" name="Immagine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B33FA9D-E28F-4880-BA0D-1857D4984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14" y="1833490"/>
            <a:ext cx="4111336" cy="269983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6E1B07-BAAD-4713-A380-D5D354CD58C5}"/>
              </a:ext>
            </a:extLst>
          </p:cNvPr>
          <p:cNvSpPr txBox="1"/>
          <p:nvPr/>
        </p:nvSpPr>
        <p:spPr>
          <a:xfrm>
            <a:off x="1494594" y="4860086"/>
            <a:ext cx="6987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</a:rPr>
              <a:t>Virtual Product (VP): </a:t>
            </a:r>
            <a:r>
              <a:rPr lang="en-GB" dirty="0">
                <a:solidFill>
                  <a:srgbClr val="002060"/>
                </a:solidFill>
              </a:rPr>
              <a:t>a high-fidelity mathematical/numerical representation of the physical properties and the function of the product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Multidisciplinary Design Optimization (MDO)</a:t>
            </a:r>
          </a:p>
        </p:txBody>
      </p:sp>
      <p:sp>
        <p:nvSpPr>
          <p:cNvPr id="21" name="Shape 150">
            <a:extLst>
              <a:ext uri="{FF2B5EF4-FFF2-40B4-BE49-F238E27FC236}">
                <a16:creationId xmlns:a16="http://schemas.microsoft.com/office/drawing/2014/main" id="{89A5811A-E628-41E8-82B6-067E7885DAE5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2" name="Shape 151">
            <a:extLst>
              <a:ext uri="{FF2B5EF4-FFF2-40B4-BE49-F238E27FC236}">
                <a16:creationId xmlns:a16="http://schemas.microsoft.com/office/drawing/2014/main" id="{147E90B9-12A4-4EF0-867C-607FE4CE7D58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3" name="Segnaposto numero diapositiva 5">
            <a:extLst>
              <a:ext uri="{FF2B5EF4-FFF2-40B4-BE49-F238E27FC236}">
                <a16:creationId xmlns:a16="http://schemas.microsoft.com/office/drawing/2014/main" id="{484C8D88-32FA-4C2C-90AE-43F3E098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Shape 159">
            <a:extLst>
              <a:ext uri="{FF2B5EF4-FFF2-40B4-BE49-F238E27FC236}">
                <a16:creationId xmlns:a16="http://schemas.microsoft.com/office/drawing/2014/main" id="{0A26B35E-97D0-4F89-A275-7EB58FA7869B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7" name="Shape 150">
            <a:extLst>
              <a:ext uri="{FF2B5EF4-FFF2-40B4-BE49-F238E27FC236}">
                <a16:creationId xmlns:a16="http://schemas.microsoft.com/office/drawing/2014/main" id="{201956CC-D23A-4B1B-A7C5-1297610A4689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8" name="Shape 151">
            <a:extLst>
              <a:ext uri="{FF2B5EF4-FFF2-40B4-BE49-F238E27FC236}">
                <a16:creationId xmlns:a16="http://schemas.microsoft.com/office/drawing/2014/main" id="{A52250C3-BDA2-4056-9EDA-A8CEC8E5BD1B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0" name="Shape 153">
            <a:extLst>
              <a:ext uri="{FF2B5EF4-FFF2-40B4-BE49-F238E27FC236}">
                <a16:creationId xmlns:a16="http://schemas.microsoft.com/office/drawing/2014/main" id="{74B08F5A-13B1-48C6-8258-5689A5E656D2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31" name="Immagine 30" descr="Logo_unige_scrittabianca.eps">
            <a:extLst>
              <a:ext uri="{FF2B5EF4-FFF2-40B4-BE49-F238E27FC236}">
                <a16:creationId xmlns:a16="http://schemas.microsoft.com/office/drawing/2014/main" id="{3EED18F5-FFF6-4B8C-8AE4-33CF7C65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5" name="Shape 154">
            <a:extLst>
              <a:ext uri="{FF2B5EF4-FFF2-40B4-BE49-F238E27FC236}">
                <a16:creationId xmlns:a16="http://schemas.microsoft.com/office/drawing/2014/main" id="{B5DABA19-778D-4000-9272-DA9ACB393518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34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ABA085D-F652-4175-B5AA-3DF5686EB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2"/>
          <a:stretch/>
        </p:blipFill>
        <p:spPr>
          <a:xfrm>
            <a:off x="1071734" y="1673923"/>
            <a:ext cx="6997561" cy="426967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CEEF81A-A66B-4FEA-A28D-40A867A968A0}"/>
              </a:ext>
            </a:extLst>
          </p:cNvPr>
          <p:cNvSpPr/>
          <p:nvPr/>
        </p:nvSpPr>
        <p:spPr>
          <a:xfrm>
            <a:off x="1284831" y="1785951"/>
            <a:ext cx="1450749" cy="47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15900F-60DA-4E21-994F-2415F22A5D47}"/>
              </a:ext>
            </a:extLst>
          </p:cNvPr>
          <p:cNvSpPr txBox="1"/>
          <p:nvPr/>
        </p:nvSpPr>
        <p:spPr>
          <a:xfrm>
            <a:off x="-1076205" y="1140596"/>
            <a:ext cx="11052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CEASIOMpy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(Computerised Environment for Aircraft Synthesis and Integrated Optimisation Methods)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144744-1154-4877-BFEF-5494C5947695}"/>
              </a:ext>
            </a:extLst>
          </p:cNvPr>
          <p:cNvSpPr txBox="1"/>
          <p:nvPr/>
        </p:nvSpPr>
        <p:spPr>
          <a:xfrm>
            <a:off x="194187" y="3854822"/>
            <a:ext cx="1870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2060"/>
                </a:solidFill>
              </a:rPr>
              <a:t>CPACS</a:t>
            </a:r>
          </a:p>
          <a:p>
            <a:pPr algn="r"/>
            <a:r>
              <a:rPr lang="en-GB" dirty="0">
                <a:solidFill>
                  <a:srgbClr val="002060"/>
                </a:solidFill>
              </a:rPr>
              <a:t>(Common Parametric Aircraft Configuration Scheme</a:t>
            </a:r>
            <a:r>
              <a:rPr lang="en-GB" sz="1400" dirty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20" name="Shape 150">
            <a:extLst>
              <a:ext uri="{FF2B5EF4-FFF2-40B4-BE49-F238E27FC236}">
                <a16:creationId xmlns:a16="http://schemas.microsoft.com/office/drawing/2014/main" id="{0B7DBACC-99DB-4489-BC9D-FD05A3BEF667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1" name="Shape 151">
            <a:extLst>
              <a:ext uri="{FF2B5EF4-FFF2-40B4-BE49-F238E27FC236}">
                <a16:creationId xmlns:a16="http://schemas.microsoft.com/office/drawing/2014/main" id="{9FFECE76-8027-4C14-B9EF-D455206EA140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2" name="Segnaposto numero diapositiva 5">
            <a:extLst>
              <a:ext uri="{FF2B5EF4-FFF2-40B4-BE49-F238E27FC236}">
                <a16:creationId xmlns:a16="http://schemas.microsoft.com/office/drawing/2014/main" id="{9ABCBA29-86FF-48EF-9062-057F93F9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Shape 159">
            <a:extLst>
              <a:ext uri="{FF2B5EF4-FFF2-40B4-BE49-F238E27FC236}">
                <a16:creationId xmlns:a16="http://schemas.microsoft.com/office/drawing/2014/main" id="{A69A0B88-C24A-4E94-946C-2A7E02F501FC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4" name="Shape 150">
            <a:extLst>
              <a:ext uri="{FF2B5EF4-FFF2-40B4-BE49-F238E27FC236}">
                <a16:creationId xmlns:a16="http://schemas.microsoft.com/office/drawing/2014/main" id="{9DEAC357-1B3D-4682-9BBA-92D20CEC9288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7" name="Shape 151">
            <a:extLst>
              <a:ext uri="{FF2B5EF4-FFF2-40B4-BE49-F238E27FC236}">
                <a16:creationId xmlns:a16="http://schemas.microsoft.com/office/drawing/2014/main" id="{B3290E80-96A4-4B10-B171-A006CCAA17E1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8" name="Shape 153">
            <a:extLst>
              <a:ext uri="{FF2B5EF4-FFF2-40B4-BE49-F238E27FC236}">
                <a16:creationId xmlns:a16="http://schemas.microsoft.com/office/drawing/2014/main" id="{BDD95FB4-0B64-4F5B-8E68-B27B4C967CA5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30" name="Immagine 29" descr="Logo_unige_scrittabianca.eps">
            <a:extLst>
              <a:ext uri="{FF2B5EF4-FFF2-40B4-BE49-F238E27FC236}">
                <a16:creationId xmlns:a16="http://schemas.microsoft.com/office/drawing/2014/main" id="{74606A87-5244-4326-BED2-081F34422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1" name="Shape 154">
            <a:extLst>
              <a:ext uri="{FF2B5EF4-FFF2-40B4-BE49-F238E27FC236}">
                <a16:creationId xmlns:a16="http://schemas.microsoft.com/office/drawing/2014/main" id="{090726E5-E0E1-41C7-BD2C-C3616F90DB31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6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8E5116C5-95D7-45B4-A090-A19BF7860C65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Aircraft Masses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28" name="Shape 150">
            <a:extLst>
              <a:ext uri="{FF2B5EF4-FFF2-40B4-BE49-F238E27FC236}">
                <a16:creationId xmlns:a16="http://schemas.microsoft.com/office/drawing/2014/main" id="{00296D43-FAB7-4587-A57B-342909CE5D85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0" name="Shape 151">
            <a:extLst>
              <a:ext uri="{FF2B5EF4-FFF2-40B4-BE49-F238E27FC236}">
                <a16:creationId xmlns:a16="http://schemas.microsoft.com/office/drawing/2014/main" id="{EED66BB1-E223-4D5F-9502-CD94BA63E83F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1" name="Segnaposto numero diapositiva 5">
            <a:extLst>
              <a:ext uri="{FF2B5EF4-FFF2-40B4-BE49-F238E27FC236}">
                <a16:creationId xmlns:a16="http://schemas.microsoft.com/office/drawing/2014/main" id="{34AE8899-439E-404D-AE27-E5CB17E5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5" name="Shape 159">
            <a:extLst>
              <a:ext uri="{FF2B5EF4-FFF2-40B4-BE49-F238E27FC236}">
                <a16:creationId xmlns:a16="http://schemas.microsoft.com/office/drawing/2014/main" id="{4CFEE748-8727-4D0F-A6DD-8392AADA0405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6" name="Shape 150">
            <a:extLst>
              <a:ext uri="{FF2B5EF4-FFF2-40B4-BE49-F238E27FC236}">
                <a16:creationId xmlns:a16="http://schemas.microsoft.com/office/drawing/2014/main" id="{9BB7F0DC-FB26-42CF-8D95-566A119287FC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9" name="Shape 151">
            <a:extLst>
              <a:ext uri="{FF2B5EF4-FFF2-40B4-BE49-F238E27FC236}">
                <a16:creationId xmlns:a16="http://schemas.microsoft.com/office/drawing/2014/main" id="{014AC92D-BC96-443C-B914-F6911E667BE2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40" name="Shape 153">
            <a:extLst>
              <a:ext uri="{FF2B5EF4-FFF2-40B4-BE49-F238E27FC236}">
                <a16:creationId xmlns:a16="http://schemas.microsoft.com/office/drawing/2014/main" id="{12A63AC3-6628-4A1E-9BFC-3057FF3430AB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41" name="Immagine 40" descr="Logo_unige_scrittabianca.eps">
            <a:extLst>
              <a:ext uri="{FF2B5EF4-FFF2-40B4-BE49-F238E27FC236}">
                <a16:creationId xmlns:a16="http://schemas.microsoft.com/office/drawing/2014/main" id="{8D3702D5-8425-4C72-BB4F-3AC8380E4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42" name="Shape 154">
            <a:extLst>
              <a:ext uri="{FF2B5EF4-FFF2-40B4-BE49-F238E27FC236}">
                <a16:creationId xmlns:a16="http://schemas.microsoft.com/office/drawing/2014/main" id="{F5E2A118-C647-4968-B1DC-F097CA05E218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E372B41-BEC3-48CF-A156-020697A2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945" y="1535007"/>
            <a:ext cx="5188110" cy="465398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80E1C43-A149-4387-A5B9-01A32963702F}"/>
              </a:ext>
            </a:extLst>
          </p:cNvPr>
          <p:cNvSpPr/>
          <p:nvPr/>
        </p:nvSpPr>
        <p:spPr>
          <a:xfrm>
            <a:off x="1977945" y="1535010"/>
            <a:ext cx="4323464" cy="3325225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0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uments.lucidchart.com/documents/e422f547-f5ae-44d3-a0ba-41ab30c66c35/pages/0_0?a=1570&amp;x=-37&amp;y=19&amp;w=1087&amp;h=1342&amp;store=1&amp;accept=image%2F*&amp;auth=LCA%20b92239ff69e198b7f933f98ab5253396e245ce9a-ts%3D1553596241">
            <a:extLst>
              <a:ext uri="{FF2B5EF4-FFF2-40B4-BE49-F238E27FC236}">
                <a16:creationId xmlns:a16="http://schemas.microsoft.com/office/drawing/2014/main" id="{06D8464E-FDD0-401E-ABF4-89DDFC9A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3" y="964333"/>
            <a:ext cx="4594000" cy="55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documents.lucidchart.com/documents/1bd584fd-d575-4234-82c5-23e40ecae0c9/pages/0_0?a=2085&amp;x=-26&amp;y=50&amp;w=1012&amp;h=1293&amp;store=1&amp;accept=image%2F*&amp;auth=LCA%20f488d912086f765c2abbabdd1d2b3e2588406121-ts%3D1553098477">
            <a:extLst>
              <a:ext uri="{FF2B5EF4-FFF2-40B4-BE49-F238E27FC236}">
                <a16:creationId xmlns:a16="http://schemas.microsoft.com/office/drawing/2014/main" id="{CDD40482-E560-4C2D-BFB0-DD855E2E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00" y="1284578"/>
            <a:ext cx="4560540" cy="51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6" name="Segnaposto contenuto 4">
            <a:extLst>
              <a:ext uri="{FF2B5EF4-FFF2-40B4-BE49-F238E27FC236}">
                <a16:creationId xmlns:a16="http://schemas.microsoft.com/office/drawing/2014/main" id="{25CF5AC1-06AF-440D-862F-7BB17AF4B924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Weight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9AC9DDE-50B9-4843-88F0-B64D9C3219B6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580907" y="1507348"/>
            <a:ext cx="0" cy="47580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150">
            <a:extLst>
              <a:ext uri="{FF2B5EF4-FFF2-40B4-BE49-F238E27FC236}">
                <a16:creationId xmlns:a16="http://schemas.microsoft.com/office/drawing/2014/main" id="{67D8C86D-5416-431F-B73B-88D3E709DEC0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1" name="Shape 151">
            <a:extLst>
              <a:ext uri="{FF2B5EF4-FFF2-40B4-BE49-F238E27FC236}">
                <a16:creationId xmlns:a16="http://schemas.microsoft.com/office/drawing/2014/main" id="{25FE24F7-B58E-4D36-9259-3A13E7C86E68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5" name="Segnaposto numero diapositiva 5">
            <a:extLst>
              <a:ext uri="{FF2B5EF4-FFF2-40B4-BE49-F238E27FC236}">
                <a16:creationId xmlns:a16="http://schemas.microsoft.com/office/drawing/2014/main" id="{7C2C674C-8C18-4731-9A2A-5834D107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6" name="Shape 159">
            <a:extLst>
              <a:ext uri="{FF2B5EF4-FFF2-40B4-BE49-F238E27FC236}">
                <a16:creationId xmlns:a16="http://schemas.microsoft.com/office/drawing/2014/main" id="{00A88940-C981-4BFA-AFC4-8296A51F849B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9" name="Shape 150">
            <a:extLst>
              <a:ext uri="{FF2B5EF4-FFF2-40B4-BE49-F238E27FC236}">
                <a16:creationId xmlns:a16="http://schemas.microsoft.com/office/drawing/2014/main" id="{DB6A62A0-15C0-4F67-86FE-5CB4596B7861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40" name="Shape 151">
            <a:extLst>
              <a:ext uri="{FF2B5EF4-FFF2-40B4-BE49-F238E27FC236}">
                <a16:creationId xmlns:a16="http://schemas.microsoft.com/office/drawing/2014/main" id="{C82EF52A-C633-46F5-832A-EAB3DAD27185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41" name="Shape 153">
            <a:extLst>
              <a:ext uri="{FF2B5EF4-FFF2-40B4-BE49-F238E27FC236}">
                <a16:creationId xmlns:a16="http://schemas.microsoft.com/office/drawing/2014/main" id="{D01F6CFB-F6CA-4351-83CC-9C808862F5F9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42" name="Immagine 41" descr="Logo_unige_scrittabianca.eps">
            <a:extLst>
              <a:ext uri="{FF2B5EF4-FFF2-40B4-BE49-F238E27FC236}">
                <a16:creationId xmlns:a16="http://schemas.microsoft.com/office/drawing/2014/main" id="{CF231C8E-E0D0-4B71-989D-855067542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43" name="Shape 154">
            <a:extLst>
              <a:ext uri="{FF2B5EF4-FFF2-40B4-BE49-F238E27FC236}">
                <a16:creationId xmlns:a16="http://schemas.microsoft.com/office/drawing/2014/main" id="{9F51B866-6307-4CE7-AFDA-F8F8302415F2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0C7A26C-C741-41FC-9613-E4CD14CB50B8}"/>
              </a:ext>
            </a:extLst>
          </p:cNvPr>
          <p:cNvSpPr txBox="1"/>
          <p:nvPr/>
        </p:nvSpPr>
        <p:spPr>
          <a:xfrm>
            <a:off x="720347" y="3717198"/>
            <a:ext cx="195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D.P. Raymer [18]</a:t>
            </a:r>
            <a:endParaRPr lang="en-GB" sz="11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EC5CE3B-2F47-4B8E-9090-E5588FFC300D}"/>
              </a:ext>
            </a:extLst>
          </p:cNvPr>
          <p:cNvSpPr txBox="1"/>
          <p:nvPr/>
        </p:nvSpPr>
        <p:spPr>
          <a:xfrm>
            <a:off x="7329018" y="4952210"/>
            <a:ext cx="195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Beltramo (1977) [37]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B9A7A7B-C3C4-4969-8B32-9D1AE7E3DEA5}"/>
              </a:ext>
            </a:extLst>
          </p:cNvPr>
          <p:cNvSpPr txBox="1"/>
          <p:nvPr/>
        </p:nvSpPr>
        <p:spPr>
          <a:xfrm>
            <a:off x="6885675" y="5157569"/>
            <a:ext cx="2838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Omran Al-Shamma (2013) [38</a:t>
            </a:r>
            <a:r>
              <a:rPr lang="en-GB" sz="1400" dirty="0">
                <a:solidFill>
                  <a:srgbClr val="00206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987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documents.lucidchart.com/documents/eb11d010-7841-49a1-bf75-9f52ec62b598/pages/0_0?a=1332&amp;x=-61&amp;y=-46&amp;w=1339&amp;h=1345&amp;store=1&amp;accept=image%2F*&amp;auth=LCA%20820f154f966567b19a1807016d22b52fe6f0e3cb-ts%3D1553087297">
            <a:extLst>
              <a:ext uri="{FF2B5EF4-FFF2-40B4-BE49-F238E27FC236}">
                <a16:creationId xmlns:a16="http://schemas.microsoft.com/office/drawing/2014/main" id="{C75C4F65-9F3E-4259-89C6-6A829A96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7" y="1128722"/>
            <a:ext cx="4770783" cy="53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ocuments.lucidchart.com/documents/4a067c8c-ab84-4edc-bbc0-a40351afe99e/pages/0_0?a=1461&amp;x=-56&amp;y=-71&amp;w=1232&amp;h=1291&amp;store=1&amp;accept=image%2F*&amp;auth=LCA%200d54929750a00830fefd1fc36bcf72c511dd84e9-ts%3D1553087024">
            <a:extLst>
              <a:ext uri="{FF2B5EF4-FFF2-40B4-BE49-F238E27FC236}">
                <a16:creationId xmlns:a16="http://schemas.microsoft.com/office/drawing/2014/main" id="{80009D2A-A894-4B0F-AE3C-0DFBCC0E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808"/>
            <a:ext cx="4572000" cy="55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A2895A4-A749-4A43-9172-E210D89561AD}"/>
              </a:ext>
            </a:extLst>
          </p:cNvPr>
          <p:cNvSpPr/>
          <p:nvPr/>
        </p:nvSpPr>
        <p:spPr>
          <a:xfrm>
            <a:off x="3730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6" name="Segnaposto contenuto 4">
            <a:extLst>
              <a:ext uri="{FF2B5EF4-FFF2-40B4-BE49-F238E27FC236}">
                <a16:creationId xmlns:a16="http://schemas.microsoft.com/office/drawing/2014/main" id="{25CF5AC1-06AF-440D-862F-7BB17AF4B924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Balance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9AC9DDE-50B9-4843-88F0-B64D9C3219B6}"/>
              </a:ext>
            </a:extLst>
          </p:cNvPr>
          <p:cNvCxnSpPr>
            <a:cxnSpLocks/>
          </p:cNvCxnSpPr>
          <p:nvPr/>
        </p:nvCxnSpPr>
        <p:spPr>
          <a:xfrm flipH="1">
            <a:off x="4570274" y="1528614"/>
            <a:ext cx="1" cy="471588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 150">
            <a:extLst>
              <a:ext uri="{FF2B5EF4-FFF2-40B4-BE49-F238E27FC236}">
                <a16:creationId xmlns:a16="http://schemas.microsoft.com/office/drawing/2014/main" id="{EF45C8C2-5130-425A-97CA-D754A9EE26FA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3" name="Shape 151">
            <a:extLst>
              <a:ext uri="{FF2B5EF4-FFF2-40B4-BE49-F238E27FC236}">
                <a16:creationId xmlns:a16="http://schemas.microsoft.com/office/drawing/2014/main" id="{3F84C265-78C3-4D77-AA25-C72F4E888BF2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EBDE5D10-D3D3-4D56-9FC9-1BB9079F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Shape 159">
            <a:extLst>
              <a:ext uri="{FF2B5EF4-FFF2-40B4-BE49-F238E27FC236}">
                <a16:creationId xmlns:a16="http://schemas.microsoft.com/office/drawing/2014/main" id="{014CA92C-41D2-4828-9849-90B97F7EFF79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8" name="Shape 150">
            <a:extLst>
              <a:ext uri="{FF2B5EF4-FFF2-40B4-BE49-F238E27FC236}">
                <a16:creationId xmlns:a16="http://schemas.microsoft.com/office/drawing/2014/main" id="{FA593A6C-44AE-4DFD-B258-CF9B63604ABA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0" name="Shape 151">
            <a:extLst>
              <a:ext uri="{FF2B5EF4-FFF2-40B4-BE49-F238E27FC236}">
                <a16:creationId xmlns:a16="http://schemas.microsoft.com/office/drawing/2014/main" id="{EA577973-13F9-47E1-A5B5-AD958E52C850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31" name="Shape 153">
            <a:extLst>
              <a:ext uri="{FF2B5EF4-FFF2-40B4-BE49-F238E27FC236}">
                <a16:creationId xmlns:a16="http://schemas.microsoft.com/office/drawing/2014/main" id="{E1CD0FC2-A6B3-4210-9868-6B633F1C31C5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35" name="Immagine 34" descr="Logo_unige_scrittabianca.eps">
            <a:extLst>
              <a:ext uri="{FF2B5EF4-FFF2-40B4-BE49-F238E27FC236}">
                <a16:creationId xmlns:a16="http://schemas.microsoft.com/office/drawing/2014/main" id="{2FFDEDBA-D8E2-4939-8955-897A6D3CD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36" name="Shape 154">
            <a:extLst>
              <a:ext uri="{FF2B5EF4-FFF2-40B4-BE49-F238E27FC236}">
                <a16:creationId xmlns:a16="http://schemas.microsoft.com/office/drawing/2014/main" id="{721BC874-7370-47AA-A203-C00F3D9A1776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5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ocuments.lucidchart.com/documents/3f29188d-ff43-4bec-82be-ffe59312e4aa/pages/0_0?a=941&amp;x=-58&amp;y=-64&amp;w=1464&amp;h=1314&amp;store=1&amp;accept=image%2F*&amp;auth=LCA%20648c5d9da9eb5426343a6c9b5719ab0772cdcfa4-ts%3D1553098399">
            <a:extLst>
              <a:ext uri="{FF2B5EF4-FFF2-40B4-BE49-F238E27FC236}">
                <a16:creationId xmlns:a16="http://schemas.microsoft.com/office/drawing/2014/main" id="{55F8A37E-0A46-4AE8-AD82-6A2E5BC8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1061576"/>
            <a:ext cx="7559675" cy="54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E37754DB-58FB-4C93-808C-C67B4D10EDA6}"/>
              </a:ext>
            </a:extLst>
          </p:cNvPr>
          <p:cNvSpPr txBox="1">
            <a:spLocks/>
          </p:cNvSpPr>
          <p:nvPr/>
        </p:nvSpPr>
        <p:spPr>
          <a:xfrm>
            <a:off x="1803241" y="1061808"/>
            <a:ext cx="5555334" cy="44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</a:rPr>
              <a:t>Range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7" name="Shape 150">
            <a:extLst>
              <a:ext uri="{FF2B5EF4-FFF2-40B4-BE49-F238E27FC236}">
                <a16:creationId xmlns:a16="http://schemas.microsoft.com/office/drawing/2014/main" id="{9CAADE9B-8988-4F10-B617-F4165900B088}"/>
              </a:ext>
            </a:extLst>
          </p:cNvPr>
          <p:cNvSpPr/>
          <p:nvPr/>
        </p:nvSpPr>
        <p:spPr>
          <a:xfrm flipH="1" flipV="1">
            <a:off x="-43" y="6231384"/>
            <a:ext cx="9146636" cy="630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36 w 21600"/>
              <a:gd name="connsiteY3" fmla="*/ 20172 h 21324"/>
              <a:gd name="connsiteX4" fmla="*/ 0 w 21600"/>
              <a:gd name="connsiteY4" fmla="*/ 0 h 21324"/>
              <a:gd name="connsiteX0" fmla="*/ 0 w 21573"/>
              <a:gd name="connsiteY0" fmla="*/ 0 h 21453"/>
              <a:gd name="connsiteX1" fmla="*/ 21573 w 21573"/>
              <a:gd name="connsiteY1" fmla="*/ 129 h 21453"/>
              <a:gd name="connsiteX2" fmla="*/ 21573 w 21573"/>
              <a:gd name="connsiteY2" fmla="*/ 17451 h 21453"/>
              <a:gd name="connsiteX3" fmla="*/ 9 w 21573"/>
              <a:gd name="connsiteY3" fmla="*/ 20301 h 21453"/>
              <a:gd name="connsiteX4" fmla="*/ 0 w 21573"/>
              <a:gd name="connsiteY4" fmla="*/ 0 h 21453"/>
              <a:gd name="connsiteX0" fmla="*/ 54 w 21564"/>
              <a:gd name="connsiteY0" fmla="*/ 129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54 w 21564"/>
              <a:gd name="connsiteY4" fmla="*/ 129 h 21324"/>
              <a:gd name="connsiteX0" fmla="*/ 9 w 21564"/>
              <a:gd name="connsiteY0" fmla="*/ 0 h 21324"/>
              <a:gd name="connsiteX1" fmla="*/ 21564 w 21564"/>
              <a:gd name="connsiteY1" fmla="*/ 0 h 21324"/>
              <a:gd name="connsiteX2" fmla="*/ 21564 w 21564"/>
              <a:gd name="connsiteY2" fmla="*/ 17322 h 21324"/>
              <a:gd name="connsiteX3" fmla="*/ 0 w 21564"/>
              <a:gd name="connsiteY3" fmla="*/ 20172 h 21324"/>
              <a:gd name="connsiteX4" fmla="*/ 9 w 21564"/>
              <a:gd name="connsiteY4" fmla="*/ 0 h 2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" h="21324">
                <a:moveTo>
                  <a:pt x="9" y="0"/>
                </a:moveTo>
                <a:lnTo>
                  <a:pt x="21564" y="0"/>
                </a:lnTo>
                <a:lnTo>
                  <a:pt x="21564" y="17322"/>
                </a:lnTo>
                <a:cubicBezTo>
                  <a:pt x="10764" y="17322"/>
                  <a:pt x="10800" y="23922"/>
                  <a:pt x="0" y="20172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8" name="Shape 151">
            <a:extLst>
              <a:ext uri="{FF2B5EF4-FFF2-40B4-BE49-F238E27FC236}">
                <a16:creationId xmlns:a16="http://schemas.microsoft.com/office/drawing/2014/main" id="{2A13C530-AABA-4BC1-8B22-049AD18E8283}"/>
              </a:ext>
            </a:extLst>
          </p:cNvPr>
          <p:cNvSpPr/>
          <p:nvPr/>
        </p:nvSpPr>
        <p:spPr>
          <a:xfrm flipH="1" flipV="1">
            <a:off x="-5552" y="6328948"/>
            <a:ext cx="9157392" cy="5324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95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613"/>
              <a:gd name="connsiteY0" fmla="*/ 0 h 21112"/>
              <a:gd name="connsiteX1" fmla="*/ 21600 w 21613"/>
              <a:gd name="connsiteY1" fmla="*/ 0 h 21112"/>
              <a:gd name="connsiteX2" fmla="*/ 21613 w 21613"/>
              <a:gd name="connsiteY2" fmla="*/ 15253 h 21112"/>
              <a:gd name="connsiteX3" fmla="*/ 0 w 21613"/>
              <a:gd name="connsiteY3" fmla="*/ 20172 h 21112"/>
              <a:gd name="connsiteX4" fmla="*/ 0 w 21613"/>
              <a:gd name="connsiteY4" fmla="*/ 0 h 21112"/>
              <a:gd name="connsiteX0" fmla="*/ 0 w 21613"/>
              <a:gd name="connsiteY0" fmla="*/ 0 h 20693"/>
              <a:gd name="connsiteX1" fmla="*/ 21600 w 21613"/>
              <a:gd name="connsiteY1" fmla="*/ 0 h 20693"/>
              <a:gd name="connsiteX2" fmla="*/ 21613 w 21613"/>
              <a:gd name="connsiteY2" fmla="*/ 15253 h 20693"/>
              <a:gd name="connsiteX3" fmla="*/ 1084 w 21613"/>
              <a:gd name="connsiteY3" fmla="*/ 19713 h 20693"/>
              <a:gd name="connsiteX4" fmla="*/ 0 w 21613"/>
              <a:gd name="connsiteY4" fmla="*/ 0 h 20693"/>
              <a:gd name="connsiteX0" fmla="*/ 0 w 20772"/>
              <a:gd name="connsiteY0" fmla="*/ 5379 h 20693"/>
              <a:gd name="connsiteX1" fmla="*/ 20759 w 20772"/>
              <a:gd name="connsiteY1" fmla="*/ 0 h 20693"/>
              <a:gd name="connsiteX2" fmla="*/ 20772 w 20772"/>
              <a:gd name="connsiteY2" fmla="*/ 15253 h 20693"/>
              <a:gd name="connsiteX3" fmla="*/ 243 w 20772"/>
              <a:gd name="connsiteY3" fmla="*/ 19713 h 20693"/>
              <a:gd name="connsiteX4" fmla="*/ 0 w 20772"/>
              <a:gd name="connsiteY4" fmla="*/ 5379 h 20693"/>
              <a:gd name="connsiteX0" fmla="*/ 854 w 21626"/>
              <a:gd name="connsiteY0" fmla="*/ 5379 h 21683"/>
              <a:gd name="connsiteX1" fmla="*/ 21613 w 21626"/>
              <a:gd name="connsiteY1" fmla="*/ 0 h 21683"/>
              <a:gd name="connsiteX2" fmla="*/ 21626 w 21626"/>
              <a:gd name="connsiteY2" fmla="*/ 15253 h 21683"/>
              <a:gd name="connsiteX3" fmla="*/ 55 w 21626"/>
              <a:gd name="connsiteY3" fmla="*/ 20792 h 21683"/>
              <a:gd name="connsiteX4" fmla="*/ 854 w 21626"/>
              <a:gd name="connsiteY4" fmla="*/ 5379 h 21683"/>
              <a:gd name="connsiteX0" fmla="*/ 87 w 21677"/>
              <a:gd name="connsiteY0" fmla="*/ 293 h 21683"/>
              <a:gd name="connsiteX1" fmla="*/ 21664 w 21677"/>
              <a:gd name="connsiteY1" fmla="*/ 0 h 21683"/>
              <a:gd name="connsiteX2" fmla="*/ 21677 w 21677"/>
              <a:gd name="connsiteY2" fmla="*/ 15253 h 21683"/>
              <a:gd name="connsiteX3" fmla="*/ 106 w 21677"/>
              <a:gd name="connsiteY3" fmla="*/ 20792 h 21683"/>
              <a:gd name="connsiteX4" fmla="*/ 87 w 21677"/>
              <a:gd name="connsiteY4" fmla="*/ 293 h 21683"/>
              <a:gd name="connsiteX0" fmla="*/ 143 w 21733"/>
              <a:gd name="connsiteY0" fmla="*/ 293 h 21683"/>
              <a:gd name="connsiteX1" fmla="*/ 21720 w 21733"/>
              <a:gd name="connsiteY1" fmla="*/ 0 h 21683"/>
              <a:gd name="connsiteX2" fmla="*/ 21733 w 21733"/>
              <a:gd name="connsiteY2" fmla="*/ 15253 h 21683"/>
              <a:gd name="connsiteX3" fmla="*/ 162 w 21733"/>
              <a:gd name="connsiteY3" fmla="*/ 20792 h 21683"/>
              <a:gd name="connsiteX4" fmla="*/ 143 w 21733"/>
              <a:gd name="connsiteY4" fmla="*/ 293 h 21683"/>
              <a:gd name="connsiteX0" fmla="*/ 164 w 21754"/>
              <a:gd name="connsiteY0" fmla="*/ 293 h 21541"/>
              <a:gd name="connsiteX1" fmla="*/ 21741 w 21754"/>
              <a:gd name="connsiteY1" fmla="*/ 0 h 21541"/>
              <a:gd name="connsiteX2" fmla="*/ 21754 w 21754"/>
              <a:gd name="connsiteY2" fmla="*/ 15253 h 21541"/>
              <a:gd name="connsiteX3" fmla="*/ 156 w 21754"/>
              <a:gd name="connsiteY3" fmla="*/ 20638 h 21541"/>
              <a:gd name="connsiteX4" fmla="*/ 164 w 21754"/>
              <a:gd name="connsiteY4" fmla="*/ 293 h 21541"/>
              <a:gd name="connsiteX0" fmla="*/ 9 w 21599"/>
              <a:gd name="connsiteY0" fmla="*/ 293 h 21541"/>
              <a:gd name="connsiteX1" fmla="*/ 21586 w 21599"/>
              <a:gd name="connsiteY1" fmla="*/ 0 h 21541"/>
              <a:gd name="connsiteX2" fmla="*/ 21599 w 21599"/>
              <a:gd name="connsiteY2" fmla="*/ 15253 h 21541"/>
              <a:gd name="connsiteX3" fmla="*/ 1 w 21599"/>
              <a:gd name="connsiteY3" fmla="*/ 20638 h 21541"/>
              <a:gd name="connsiteX4" fmla="*/ 9 w 21599"/>
              <a:gd name="connsiteY4" fmla="*/ 293 h 2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" h="21541">
                <a:moveTo>
                  <a:pt x="9" y="293"/>
                </a:moveTo>
                <a:lnTo>
                  <a:pt x="21586" y="0"/>
                </a:lnTo>
                <a:cubicBezTo>
                  <a:pt x="21586" y="5774"/>
                  <a:pt x="21599" y="9479"/>
                  <a:pt x="21599" y="15253"/>
                </a:cubicBezTo>
                <a:cubicBezTo>
                  <a:pt x="10799" y="15253"/>
                  <a:pt x="10801" y="24388"/>
                  <a:pt x="1" y="20638"/>
                </a:cubicBezTo>
                <a:cubicBezTo>
                  <a:pt x="-1" y="10522"/>
                  <a:pt x="20" y="12413"/>
                  <a:pt x="9" y="29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9AE5D2AE-C990-4988-848D-2145EDE3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6675"/>
            <a:ext cx="2057400" cy="304801"/>
          </a:xfrm>
        </p:spPr>
        <p:txBody>
          <a:bodyPr/>
          <a:lstStyle/>
          <a:p>
            <a:fld id="{D109C2B1-F5E5-BD42-9FC7-1B803CDA68D8}" type="slidenum">
              <a:rPr lang="it-IT" smtClean="0">
                <a:solidFill>
                  <a:schemeClr val="bg1"/>
                </a:solidFill>
              </a:rPr>
              <a:t>9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Shape 159">
            <a:extLst>
              <a:ext uri="{FF2B5EF4-FFF2-40B4-BE49-F238E27FC236}">
                <a16:creationId xmlns:a16="http://schemas.microsoft.com/office/drawing/2014/main" id="{A269BC5C-55EC-4FAD-96C7-D899D06933DD}"/>
              </a:ext>
            </a:extLst>
          </p:cNvPr>
          <p:cNvSpPr/>
          <p:nvPr/>
        </p:nvSpPr>
        <p:spPr>
          <a:xfrm>
            <a:off x="792162" y="6485983"/>
            <a:ext cx="5023359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 algn="r"/>
          </a:lstStyle>
          <a:p>
            <a:pPr algn="l"/>
            <a:r>
              <a:rPr lang="it-IT" sz="1200" dirty="0">
                <a:solidFill>
                  <a:schemeClr val="bg1"/>
                </a:solidFill>
              </a:rPr>
              <a:t>Stefano Piccini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1" name="Shape 150">
            <a:extLst>
              <a:ext uri="{FF2B5EF4-FFF2-40B4-BE49-F238E27FC236}">
                <a16:creationId xmlns:a16="http://schemas.microsoft.com/office/drawing/2014/main" id="{171BF5CC-9B4A-49A6-9968-E3BE3D48D517}"/>
              </a:ext>
            </a:extLst>
          </p:cNvPr>
          <p:cNvSpPr/>
          <p:nvPr/>
        </p:nvSpPr>
        <p:spPr>
          <a:xfrm>
            <a:off x="-40" y="4894"/>
            <a:ext cx="9144000" cy="1029249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2" name="Shape 151">
            <a:extLst>
              <a:ext uri="{FF2B5EF4-FFF2-40B4-BE49-F238E27FC236}">
                <a16:creationId xmlns:a16="http://schemas.microsoft.com/office/drawing/2014/main" id="{E0A0DE70-BBCB-471E-A20F-B410CDEA8B79}"/>
              </a:ext>
            </a:extLst>
          </p:cNvPr>
          <p:cNvSpPr/>
          <p:nvPr/>
        </p:nvSpPr>
        <p:spPr>
          <a:xfrm>
            <a:off x="-5559" y="-5126"/>
            <a:ext cx="9152149" cy="9567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100"/>
              <a:gd name="connsiteX1" fmla="*/ 21600 w 21600"/>
              <a:gd name="connsiteY1" fmla="*/ 0 h 21100"/>
              <a:gd name="connsiteX2" fmla="*/ 21586 w 21600"/>
              <a:gd name="connsiteY2" fmla="*/ 15099 h 21100"/>
              <a:gd name="connsiteX3" fmla="*/ 0 w 21600"/>
              <a:gd name="connsiteY3" fmla="*/ 20172 h 21100"/>
              <a:gd name="connsiteX4" fmla="*/ 0 w 21600"/>
              <a:gd name="connsiteY4" fmla="*/ 0 h 21100"/>
              <a:gd name="connsiteX0" fmla="*/ 0 w 21586"/>
              <a:gd name="connsiteY0" fmla="*/ 0 h 21100"/>
              <a:gd name="connsiteX1" fmla="*/ 21425 w 21586"/>
              <a:gd name="connsiteY1" fmla="*/ 1425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86"/>
              <a:gd name="connsiteY0" fmla="*/ 0 h 21100"/>
              <a:gd name="connsiteX1" fmla="*/ 21564 w 21586"/>
              <a:gd name="connsiteY1" fmla="*/ 814 h 21100"/>
              <a:gd name="connsiteX2" fmla="*/ 21586 w 21586"/>
              <a:gd name="connsiteY2" fmla="*/ 15099 h 21100"/>
              <a:gd name="connsiteX3" fmla="*/ 0 w 21586"/>
              <a:gd name="connsiteY3" fmla="*/ 20172 h 21100"/>
              <a:gd name="connsiteX4" fmla="*/ 0 w 21586"/>
              <a:gd name="connsiteY4" fmla="*/ 0 h 21100"/>
              <a:gd name="connsiteX0" fmla="*/ 0 w 21564"/>
              <a:gd name="connsiteY0" fmla="*/ 0 h 21100"/>
              <a:gd name="connsiteX1" fmla="*/ 21564 w 21564"/>
              <a:gd name="connsiteY1" fmla="*/ 814 h 21100"/>
              <a:gd name="connsiteX2" fmla="*/ 21559 w 21564"/>
              <a:gd name="connsiteY2" fmla="*/ 15099 h 21100"/>
              <a:gd name="connsiteX3" fmla="*/ 0 w 21564"/>
              <a:gd name="connsiteY3" fmla="*/ 20172 h 21100"/>
              <a:gd name="connsiteX4" fmla="*/ 0 w 21564"/>
              <a:gd name="connsiteY4" fmla="*/ 0 h 21100"/>
              <a:gd name="connsiteX0" fmla="*/ 0 w 21564"/>
              <a:gd name="connsiteY0" fmla="*/ 0 h 21103"/>
              <a:gd name="connsiteX1" fmla="*/ 21564 w 21564"/>
              <a:gd name="connsiteY1" fmla="*/ 814 h 21103"/>
              <a:gd name="connsiteX2" fmla="*/ 21563 w 21564"/>
              <a:gd name="connsiteY2" fmla="*/ 15140 h 21103"/>
              <a:gd name="connsiteX3" fmla="*/ 0 w 21564"/>
              <a:gd name="connsiteY3" fmla="*/ 20172 h 21103"/>
              <a:gd name="connsiteX4" fmla="*/ 0 w 21564"/>
              <a:gd name="connsiteY4" fmla="*/ 0 h 21103"/>
              <a:gd name="connsiteX0" fmla="*/ 81 w 21564"/>
              <a:gd name="connsiteY0" fmla="*/ 448 h 20289"/>
              <a:gd name="connsiteX1" fmla="*/ 21564 w 21564"/>
              <a:gd name="connsiteY1" fmla="*/ 0 h 20289"/>
              <a:gd name="connsiteX2" fmla="*/ 21563 w 21564"/>
              <a:gd name="connsiteY2" fmla="*/ 14326 h 20289"/>
              <a:gd name="connsiteX3" fmla="*/ 0 w 21564"/>
              <a:gd name="connsiteY3" fmla="*/ 19358 h 20289"/>
              <a:gd name="connsiteX4" fmla="*/ 81 w 21564"/>
              <a:gd name="connsiteY4" fmla="*/ 448 h 20289"/>
              <a:gd name="connsiteX0" fmla="*/ 6 w 21583"/>
              <a:gd name="connsiteY0" fmla="*/ 0 h 20370"/>
              <a:gd name="connsiteX1" fmla="*/ 21583 w 21583"/>
              <a:gd name="connsiteY1" fmla="*/ 81 h 20370"/>
              <a:gd name="connsiteX2" fmla="*/ 21582 w 21583"/>
              <a:gd name="connsiteY2" fmla="*/ 14407 h 20370"/>
              <a:gd name="connsiteX3" fmla="*/ 19 w 21583"/>
              <a:gd name="connsiteY3" fmla="*/ 19439 h 20370"/>
              <a:gd name="connsiteX4" fmla="*/ 6 w 21583"/>
              <a:gd name="connsiteY4" fmla="*/ 0 h 20370"/>
              <a:gd name="connsiteX0" fmla="*/ 4 w 21581"/>
              <a:gd name="connsiteY0" fmla="*/ 0 h 20408"/>
              <a:gd name="connsiteX1" fmla="*/ 21581 w 21581"/>
              <a:gd name="connsiteY1" fmla="*/ 81 h 20408"/>
              <a:gd name="connsiteX2" fmla="*/ 21580 w 21581"/>
              <a:gd name="connsiteY2" fmla="*/ 14407 h 20408"/>
              <a:gd name="connsiteX3" fmla="*/ 89 w 21581"/>
              <a:gd name="connsiteY3" fmla="*/ 19480 h 20408"/>
              <a:gd name="connsiteX4" fmla="*/ 4 w 21581"/>
              <a:gd name="connsiteY4" fmla="*/ 0 h 20408"/>
              <a:gd name="connsiteX0" fmla="*/ 6 w 21583"/>
              <a:gd name="connsiteY0" fmla="*/ 0 h 20445"/>
              <a:gd name="connsiteX1" fmla="*/ 21583 w 21583"/>
              <a:gd name="connsiteY1" fmla="*/ 81 h 20445"/>
              <a:gd name="connsiteX2" fmla="*/ 21582 w 21583"/>
              <a:gd name="connsiteY2" fmla="*/ 14407 h 20445"/>
              <a:gd name="connsiteX3" fmla="*/ 15 w 21583"/>
              <a:gd name="connsiteY3" fmla="*/ 19521 h 20445"/>
              <a:gd name="connsiteX4" fmla="*/ 6 w 21583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10 w 21587"/>
              <a:gd name="connsiteY0" fmla="*/ 0 h 20445"/>
              <a:gd name="connsiteX1" fmla="*/ 21587 w 21587"/>
              <a:gd name="connsiteY1" fmla="*/ 81 h 20445"/>
              <a:gd name="connsiteX2" fmla="*/ 21586 w 21587"/>
              <a:gd name="connsiteY2" fmla="*/ 14407 h 20445"/>
              <a:gd name="connsiteX3" fmla="*/ 19 w 21587"/>
              <a:gd name="connsiteY3" fmla="*/ 19521 h 20445"/>
              <a:gd name="connsiteX4" fmla="*/ 10 w 21587"/>
              <a:gd name="connsiteY4" fmla="*/ 0 h 20445"/>
              <a:gd name="connsiteX0" fmla="*/ 0 w 21577"/>
              <a:gd name="connsiteY0" fmla="*/ 0 h 20445"/>
              <a:gd name="connsiteX1" fmla="*/ 21577 w 21577"/>
              <a:gd name="connsiteY1" fmla="*/ 81 h 20445"/>
              <a:gd name="connsiteX2" fmla="*/ 21576 w 21577"/>
              <a:gd name="connsiteY2" fmla="*/ 14407 h 20445"/>
              <a:gd name="connsiteX3" fmla="*/ 9 w 21577"/>
              <a:gd name="connsiteY3" fmla="*/ 19521 h 20445"/>
              <a:gd name="connsiteX4" fmla="*/ 0 w 21577"/>
              <a:gd name="connsiteY4" fmla="*/ 0 h 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" h="20445">
                <a:moveTo>
                  <a:pt x="0" y="0"/>
                </a:moveTo>
                <a:lnTo>
                  <a:pt x="21577" y="81"/>
                </a:lnTo>
                <a:cubicBezTo>
                  <a:pt x="21577" y="5855"/>
                  <a:pt x="21576" y="8633"/>
                  <a:pt x="21576" y="14407"/>
                </a:cubicBezTo>
                <a:cubicBezTo>
                  <a:pt x="10776" y="14407"/>
                  <a:pt x="10809" y="23271"/>
                  <a:pt x="9" y="19521"/>
                </a:cubicBezTo>
                <a:cubicBezTo>
                  <a:pt x="5" y="13137"/>
                  <a:pt x="4" y="630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endParaRPr dirty="0"/>
          </a:p>
        </p:txBody>
      </p:sp>
      <p:sp>
        <p:nvSpPr>
          <p:cNvPr id="23" name="Shape 153">
            <a:extLst>
              <a:ext uri="{FF2B5EF4-FFF2-40B4-BE49-F238E27FC236}">
                <a16:creationId xmlns:a16="http://schemas.microsoft.com/office/drawing/2014/main" id="{CCE9BBC7-3A8B-475D-B78A-987AB44C8825}"/>
              </a:ext>
            </a:extLst>
          </p:cNvPr>
          <p:cNvSpPr/>
          <p:nvPr/>
        </p:nvSpPr>
        <p:spPr>
          <a:xfrm>
            <a:off x="1704357" y="181953"/>
            <a:ext cx="5491787" cy="56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Weight and Balance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software for </a:t>
            </a:r>
            <a:r>
              <a:rPr lang="en-GB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conventional</a:t>
            </a:r>
            <a:r>
              <a:rPr lang="it-IT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unconventional aircraft design</a:t>
            </a:r>
            <a:endParaRPr sz="1600" dirty="0">
              <a:solidFill>
                <a:schemeClr val="bg1"/>
              </a:solidFill>
              <a:latin typeface="+mj-lt"/>
              <a:cs typeface="Cali"/>
            </a:endParaRPr>
          </a:p>
        </p:txBody>
      </p:sp>
      <p:pic>
        <p:nvPicPr>
          <p:cNvPr id="24" name="Immagine 23" descr="Logo_unige_scrittabianca.eps">
            <a:extLst>
              <a:ext uri="{FF2B5EF4-FFF2-40B4-BE49-F238E27FC236}">
                <a16:creationId xmlns:a16="http://schemas.microsoft.com/office/drawing/2014/main" id="{191D6BA0-9EB1-49C3-9DFB-BD9BECE9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14808"/>
            <a:ext cx="1128967" cy="595388"/>
          </a:xfrm>
          <a:prstGeom prst="rect">
            <a:avLst/>
          </a:prstGeom>
        </p:spPr>
      </p:pic>
      <p:sp>
        <p:nvSpPr>
          <p:cNvPr id="27" name="Shape 154">
            <a:extLst>
              <a:ext uri="{FF2B5EF4-FFF2-40B4-BE49-F238E27FC236}">
                <a16:creationId xmlns:a16="http://schemas.microsoft.com/office/drawing/2014/main" id="{028ECA20-2B16-4D2C-9F4D-96F98873F749}"/>
              </a:ext>
            </a:extLst>
          </p:cNvPr>
          <p:cNvSpPr/>
          <p:nvPr/>
        </p:nvSpPr>
        <p:spPr>
          <a:xfrm>
            <a:off x="1494593" y="102133"/>
            <a:ext cx="1" cy="626848"/>
          </a:xfrm>
          <a:prstGeom prst="line">
            <a:avLst/>
          </a:prstGeom>
          <a:noFill/>
          <a:ln w="6350" cap="flat" cmpd="sng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5717" tIns="35717" rIns="35717" bIns="35717" numCol="1" anchor="ctr">
            <a:noAutofit/>
          </a:bodyPr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938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2406</Words>
  <Application>Microsoft Office PowerPoint</Application>
  <PresentationFormat>Presentazione su schermo (4:3)</PresentationFormat>
  <Paragraphs>735</Paragraphs>
  <Slides>36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Tema di Office</vt:lpstr>
      <vt:lpstr>A Weight and Balance evaluation software  for conventional and unconventional      aircraft design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dei titoli sui titoli</dc:title>
  <dc:creator>Utente di Microsoft Office</dc:creator>
  <cp:lastModifiedBy>stefano piccini</cp:lastModifiedBy>
  <cp:revision>138</cp:revision>
  <dcterms:created xsi:type="dcterms:W3CDTF">2017-09-20T11:53:31Z</dcterms:created>
  <dcterms:modified xsi:type="dcterms:W3CDTF">2019-03-26T14:26:56Z</dcterms:modified>
</cp:coreProperties>
</file>