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348" r:id="rId4"/>
    <p:sldId id="347" r:id="rId5"/>
    <p:sldId id="313" r:id="rId6"/>
    <p:sldId id="291" r:id="rId7"/>
    <p:sldId id="320" r:id="rId8"/>
    <p:sldId id="322" r:id="rId9"/>
    <p:sldId id="353" r:id="rId10"/>
    <p:sldId id="323" r:id="rId11"/>
    <p:sldId id="325" r:id="rId12"/>
    <p:sldId id="349" r:id="rId13"/>
    <p:sldId id="351" r:id="rId14"/>
    <p:sldId id="329" r:id="rId15"/>
    <p:sldId id="352" r:id="rId16"/>
    <p:sldId id="308" r:id="rId17"/>
    <p:sldId id="309" r:id="rId18"/>
    <p:sldId id="328" r:id="rId19"/>
    <p:sldId id="34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6727" autoAdjust="0"/>
  </p:normalViewPr>
  <p:slideViewPr>
    <p:cSldViewPr snapToGrid="0">
      <p:cViewPr varScale="1">
        <p:scale>
          <a:sx n="89" d="100"/>
          <a:sy n="89" d="100"/>
        </p:scale>
        <p:origin x="461" y="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it-IT"/>
              <a:t>Ma=0,7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706806965156448E-2"/>
          <c:y val="9.7568093385214022E-2"/>
          <c:w val="0.7171640508819016"/>
          <c:h val="0.73575451658036906"/>
        </c:manualLayout>
      </c:layout>
      <c:scatterChart>
        <c:scatterStyle val="smoothMarker"/>
        <c:varyColors val="0"/>
        <c:ser>
          <c:idx val="1"/>
          <c:order val="4"/>
          <c:tx>
            <c:strRef>
              <c:f>'[Curve Polari (confronto FLUENT-ENSIGHT-ENSIGHT_FILTRATO).xlsx]TABELLA PRINCIPALE'!$P$36</c:f>
              <c:strCache>
                <c:ptCount val="1"/>
                <c:pt idx="0">
                  <c:v>MID-FIELD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'[Curve Polari (confronto FLUENT-ENSIGHT-ENSIGHT_FILTRATO).xlsx]TABELLA PRINCIPALE'!$M$38:$M$41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'[Curve Polari (confronto FLUENT-ENSIGHT-ENSIGHT_FILTRATO).xlsx]TABELLA PRINCIPALE'!$P$38:$P$41</c:f>
              <c:numCache>
                <c:formatCode>General</c:formatCode>
                <c:ptCount val="4"/>
                <c:pt idx="0">
                  <c:v>182.62200000000001</c:v>
                </c:pt>
                <c:pt idx="1">
                  <c:v>201.58</c:v>
                </c:pt>
                <c:pt idx="2">
                  <c:v>527.43600000000004</c:v>
                </c:pt>
                <c:pt idx="3">
                  <c:v>1019.14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1A1-4B55-A496-2A20DF36E8F9}"/>
            </c:ext>
          </c:extLst>
        </c:ser>
        <c:ser>
          <c:idx val="2"/>
          <c:order val="5"/>
          <c:tx>
            <c:strRef>
              <c:f>'[Curve Polari (confronto FLUENT-ENSIGHT-ENSIGHT_FILTRATO).xlsx]TABELLA PRINCIPALE'!$N$36</c:f>
              <c:strCache>
                <c:ptCount val="1"/>
                <c:pt idx="0">
                  <c:v>NEAR-FIELD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'[Curve Polari (confronto FLUENT-ENSIGHT-ENSIGHT_FILTRATO).xlsx]TABELLA PRINCIPALE'!$M$38:$M$41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'[Curve Polari (confronto FLUENT-ENSIGHT-ENSIGHT_FILTRATO).xlsx]TABELLA PRINCIPALE'!$N$38:$N$41</c:f>
              <c:numCache>
                <c:formatCode>General</c:formatCode>
                <c:ptCount val="4"/>
                <c:pt idx="0">
                  <c:v>196.74710999999999</c:v>
                </c:pt>
                <c:pt idx="1">
                  <c:v>222.07096000000001</c:v>
                </c:pt>
                <c:pt idx="2">
                  <c:v>586.59009000000003</c:v>
                </c:pt>
                <c:pt idx="3">
                  <c:v>1203.0848000000001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1A1-4B55-A496-2A20DF36E8F9}"/>
            </c:ext>
          </c:extLst>
        </c:ser>
        <c:ser>
          <c:idx val="3"/>
          <c:order val="6"/>
          <c:tx>
            <c:strRef>
              <c:f>'[Curve Polari (confronto FLUENT-ENSIGHT-ENSIGHT_FILTRATO).xlsx]TABELLA PRINCIPALE'!$B$64:$B$65</c:f>
              <c:strCache>
                <c:ptCount val="2"/>
                <c:pt idx="0">
                  <c:v>NEAR-FIELD</c:v>
                </c:pt>
                <c:pt idx="1">
                  <c:v>Pressure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'[Curve Polari (confronto FLUENT-ENSIGHT-ENSIGHT_FILTRATO).xlsx]TABELLA PRINCIPALE'!$M$38:$M$41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'[Curve Polari (confronto FLUENT-ENSIGHT-ENSIGHT_FILTRATO).xlsx]TABELLA PRINCIPALE'!$B$66:$B$69</c:f>
              <c:numCache>
                <c:formatCode>General</c:formatCode>
                <c:ptCount val="4"/>
                <c:pt idx="0">
                  <c:v>52.406967999999999</c:v>
                </c:pt>
                <c:pt idx="1">
                  <c:v>80.596177999999995</c:v>
                </c:pt>
                <c:pt idx="2">
                  <c:v>460.77147000000002</c:v>
                </c:pt>
                <c:pt idx="3">
                  <c:v>1104.4503999999999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1A1-4B55-A496-2A20DF36E8F9}"/>
            </c:ext>
          </c:extLst>
        </c:ser>
        <c:ser>
          <c:idx val="4"/>
          <c:order val="7"/>
          <c:tx>
            <c:strRef>
              <c:f>'[Curve Polari (confronto FLUENT-ENSIGHT-ENSIGHT_FILTRATO).xlsx]TABELLA PRINCIPALE'!$C$64:$C$65</c:f>
              <c:strCache>
                <c:ptCount val="2"/>
                <c:pt idx="0">
                  <c:v>NEAR-FIELD</c:v>
                </c:pt>
                <c:pt idx="1">
                  <c:v>Viscous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'[Curve Polari (confronto FLUENT-ENSIGHT-ENSIGHT_FILTRATO).xlsx]TABELLA PRINCIPALE'!$M$38:$M$41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'[Curve Polari (confronto FLUENT-ENSIGHT-ENSIGHT_FILTRATO).xlsx]TABELLA PRINCIPALE'!$C$66:$C$69</c:f>
              <c:numCache>
                <c:formatCode>General</c:formatCode>
                <c:ptCount val="4"/>
                <c:pt idx="0">
                  <c:v>144.34013999999999</c:v>
                </c:pt>
                <c:pt idx="1">
                  <c:v>141.47478000000001</c:v>
                </c:pt>
                <c:pt idx="2">
                  <c:v>125.81861000000001</c:v>
                </c:pt>
                <c:pt idx="3">
                  <c:v>98.634381000000005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1A1-4B55-A496-2A20DF36E8F9}"/>
            </c:ext>
          </c:extLst>
        </c:ser>
        <c:ser>
          <c:idx val="5"/>
          <c:order val="8"/>
          <c:tx>
            <c:strRef>
              <c:f>'[Curve Polari (confronto FLUENT-ENSIGHT-ENSIGHT_FILTRATO).xlsx]TABELLA PRINCIPALE'!$D$64:$D$65</c:f>
              <c:strCache>
                <c:ptCount val="2"/>
                <c:pt idx="0">
                  <c:v>MID-FIELD</c:v>
                </c:pt>
                <c:pt idx="1">
                  <c:v>Viscous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'[Curve Polari (confronto FLUENT-ENSIGHT-ENSIGHT_FILTRATO).xlsx]TABELLA PRINCIPALE'!$M$38:$M$41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'[Curve Polari (confronto FLUENT-ENSIGHT-ENSIGHT_FILTRATO).xlsx]TABELLA PRINCIPALE'!$D$66:$D$69</c:f>
              <c:numCache>
                <c:formatCode>General</c:formatCode>
                <c:ptCount val="4"/>
                <c:pt idx="0">
                  <c:v>181.66200000000001</c:v>
                </c:pt>
                <c:pt idx="1">
                  <c:v>193.458</c:v>
                </c:pt>
                <c:pt idx="2">
                  <c:v>252.846</c:v>
                </c:pt>
                <c:pt idx="3">
                  <c:v>695.26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1A1-4B55-A496-2A20DF36E8F9}"/>
            </c:ext>
          </c:extLst>
        </c:ser>
        <c:ser>
          <c:idx val="6"/>
          <c:order val="9"/>
          <c:tx>
            <c:strRef>
              <c:f>'[Curve Polari (confronto FLUENT-ENSIGHT-ENSIGHT_FILTRATO).xlsx]TABELLA PRINCIPALE'!$E$64:$E$65</c:f>
              <c:strCache>
                <c:ptCount val="2"/>
                <c:pt idx="0">
                  <c:v>MID-FIELD</c:v>
                </c:pt>
                <c:pt idx="1">
                  <c:v>Shock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'[Curve Polari (confronto FLUENT-ENSIGHT-ENSIGHT_FILTRATO).xlsx]TABELLA PRINCIPALE'!$M$38:$M$41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'[Curve Polari (confronto FLUENT-ENSIGHT-ENSIGHT_FILTRATO).xlsx]TABELLA PRINCIPALE'!$E$66:$E$69</c:f>
              <c:numCache>
                <c:formatCode>General</c:formatCode>
                <c:ptCount val="4"/>
                <c:pt idx="0">
                  <c:v>0</c:v>
                </c:pt>
                <c:pt idx="1">
                  <c:v>6.1500300000000001</c:v>
                </c:pt>
                <c:pt idx="2">
                  <c:v>245.976</c:v>
                </c:pt>
                <c:pt idx="3">
                  <c:v>288.3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1A1-4B55-A496-2A20DF36E8F9}"/>
            </c:ext>
          </c:extLst>
        </c:ser>
        <c:ser>
          <c:idx val="7"/>
          <c:order val="10"/>
          <c:tx>
            <c:strRef>
              <c:f>'[Curve Polari (confronto FLUENT-ENSIGHT-ENSIGHT_FILTRATO).xlsx]TABELLA PRINCIPALE'!$F$64:$F$65</c:f>
              <c:strCache>
                <c:ptCount val="2"/>
                <c:pt idx="0">
                  <c:v>MID-FIELD</c:v>
                </c:pt>
                <c:pt idx="1">
                  <c:v>Spurious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'[Curve Polari (confronto FLUENT-ENSIGHT-ENSIGHT_FILTRATO).xlsx]TABELLA PRINCIPALE'!$M$38:$M$41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'[Curve Polari (confronto FLUENT-ENSIGHT-ENSIGHT_FILTRATO).xlsx]TABELLA PRINCIPALE'!$F$66:$F$69</c:f>
              <c:numCache>
                <c:formatCode>General</c:formatCode>
                <c:ptCount val="4"/>
                <c:pt idx="0">
                  <c:v>0.85628599999999999</c:v>
                </c:pt>
                <c:pt idx="1">
                  <c:v>5.4940100000000003</c:v>
                </c:pt>
                <c:pt idx="2">
                  <c:v>61.796700000000001</c:v>
                </c:pt>
                <c:pt idx="3">
                  <c:v>86.226200000000006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1A1-4B55-A496-2A20DF36E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1533823"/>
        <c:axId val="2041530079"/>
        <c:extLst>
          <c:ext xmlns:c15="http://schemas.microsoft.com/office/drawing/2012/chart" uri="{02D57815-91ED-43cb-92C2-25804820EDAC}">
            <c15:filteredScatter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'[Curve Polari (confronto FLUENT-ENSIGHT-ENSIGHT_FILTRATO).xlsx]TABELLA PRINCIPALE'!$O$36</c15:sqref>
                        </c15:formulaRef>
                      </c:ext>
                    </c:extLst>
                    <c:strCache>
                      <c:ptCount val="1"/>
                      <c:pt idx="0">
                        <c:v>ENSIGHT</c:v>
                      </c:pt>
                    </c:strCache>
                  </c:strRef>
                </c:tx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'[Curve Polari (confronto FLUENT-ENSIGHT-ENSIGHT_FILTRATO).xlsx]TABELLA PRINCIPALE'!$M$38:$M$41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'[Curve Polari (confronto FLUENT-ENSIGHT-ENSIGHT_FILTRATO).xlsx]TABELLA PRINCIPALE'!$O$38:$O$41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185.79</c:v>
                      </c:pt>
                      <c:pt idx="1">
                        <c:v>194.49</c:v>
                      </c:pt>
                      <c:pt idx="2">
                        <c:v>525.79</c:v>
                      </c:pt>
                      <c:pt idx="3">
                        <c:v>1041.29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7-41A1-4B55-A496-2A20DF36E8F9}"/>
                  </c:ext>
                </c:extLst>
              </c15:ser>
            </c15:filteredScatterSeries>
            <c15:filteredScatterSeries>
              <c15:ser>
                <c:idx val="9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'[Curve Polari (confronto FLUENT-ENSIGHT-ENSIGHT_FILTRATO).xlsx]TABELLA PRINCIPALE'!$P$36</c15:sqref>
                        </c15:formulaRef>
                      </c:ext>
                    </c:extLst>
                    <c:strCache>
                      <c:ptCount val="1"/>
                      <c:pt idx="0">
                        <c:v>MID-FIELD</c:v>
                      </c:pt>
                    </c:strCache>
                  </c:strRef>
                </c:tx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'[Curve Polari (confronto FLUENT-ENSIGHT-ENSIGHT_FILTRATO).xlsx]TABELLA PRINCIPALE'!$M$38:$M$41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'[Curve Polari (confronto FLUENT-ENSIGHT-ENSIGHT_FILTRATO).xlsx]TABELLA PRINCIPALE'!$P$38:$P$41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182.62200000000001</c:v>
                      </c:pt>
                      <c:pt idx="1">
                        <c:v>201.58</c:v>
                      </c:pt>
                      <c:pt idx="2">
                        <c:v>527.43600000000004</c:v>
                      </c:pt>
                      <c:pt idx="3">
                        <c:v>1019.14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1A1-4B55-A496-2A20DF36E8F9}"/>
                  </c:ext>
                </c:extLst>
              </c15:ser>
            </c15:filteredScatterSeries>
            <c15:filteredScatterSeries>
              <c15:ser>
                <c:idx val="1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'[Curve Polari (confronto FLUENT-ENSIGHT-ENSIGHT_FILTRATO).xlsx]TABELLA PRINCIPALE'!$N$36</c15:sqref>
                        </c15:formulaRef>
                      </c:ext>
                    </c:extLst>
                    <c:strCache>
                      <c:ptCount val="1"/>
                      <c:pt idx="0">
                        <c:v>NEAR-FIELD</c:v>
                      </c:pt>
                    </c:strCache>
                  </c:strRef>
                </c:tx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'[Curve Polari (confronto FLUENT-ENSIGHT-ENSIGHT_FILTRATO).xlsx]TABELLA PRINCIPALE'!$M$38:$M$41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'[Curve Polari (confronto FLUENT-ENSIGHT-ENSIGHT_FILTRATO).xlsx]TABELLA PRINCIPALE'!$N$38:$N$41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196.74710999999999</c:v>
                      </c:pt>
                      <c:pt idx="1">
                        <c:v>222.07096000000001</c:v>
                      </c:pt>
                      <c:pt idx="2">
                        <c:v>586.59009000000003</c:v>
                      </c:pt>
                      <c:pt idx="3">
                        <c:v>1203.0848000000001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1A1-4B55-A496-2A20DF36E8F9}"/>
                  </c:ext>
                </c:extLst>
              </c15:ser>
            </c15:filteredScatterSeries>
            <c15:filteredScatte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'[Curve Polari (confronto FLUENT-ENSIGHT-ENSIGHT_FILTRATO).xlsx]TABELLA PRINCIPALE'!$O$36</c15:sqref>
                        </c15:formulaRef>
                      </c:ext>
                    </c:extLst>
                    <c:strCache>
                      <c:ptCount val="1"/>
                      <c:pt idx="0">
                        <c:v>ENSIGHT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'[Curve Polari (confronto FLUENT-ENSIGHT-ENSIGHT_FILTRATO).xlsx]TABELLA PRINCIPALE'!$M$38:$M$41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'[Curve Polari (confronto FLUENT-ENSIGHT-ENSIGHT_FILTRATO).xlsx]TABELLA PRINCIPALE'!$O$38:$O$41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185.79</c:v>
                      </c:pt>
                      <c:pt idx="1">
                        <c:v>194.49</c:v>
                      </c:pt>
                      <c:pt idx="2">
                        <c:v>525.79</c:v>
                      </c:pt>
                      <c:pt idx="3">
                        <c:v>1041.29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1A1-4B55-A496-2A20DF36E8F9}"/>
                  </c:ext>
                </c:extLst>
              </c15:ser>
            </c15:filteredScatterSeries>
          </c:ext>
        </c:extLst>
      </c:scatterChart>
      <c:valAx>
        <c:axId val="2041533823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ALPHA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041530079"/>
        <c:crosses val="autoZero"/>
        <c:crossBetween val="midCat"/>
      </c:valAx>
      <c:valAx>
        <c:axId val="2041530079"/>
        <c:scaling>
          <c:orientation val="minMax"/>
          <c:max val="1400"/>
          <c:min val="0"/>
        </c:scaling>
        <c:delete val="0"/>
        <c:axPos val="l"/>
        <c:majorGridlines>
          <c:spPr>
            <a:ln w="6350" cap="flat" cmpd="sng" algn="ctr">
              <a:solidFill>
                <a:sysClr val="windowText" lastClr="000000">
                  <a:lumMod val="15000"/>
                  <a:lumOff val="8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TOTAL DRAG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041533823"/>
        <c:crosses val="autoZero"/>
        <c:crossBetween val="midCat"/>
      </c:valAx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874FF-2DD3-4220-BE95-327B759ECA9A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45123-7BDA-4E8C-897F-B57550516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385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679AF-933E-4EAC-BB9A-1373605696FD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040A9-FF7B-4D0D-9D78-72433985C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40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40A9-FF7B-4D0D-9D78-72433985C88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06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40A9-FF7B-4D0D-9D78-72433985C88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78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40A9-FF7B-4D0D-9D78-72433985C88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70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che non avremmo altrimenti avuto modo di utilizzare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40A9-FF7B-4D0D-9D78-72433985C88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46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42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90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83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87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49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29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325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52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31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0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07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06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8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81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40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71ABDF-F6B2-443D-84B6-DC57FD9EB2D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5E1641-F01E-4B33-B06F-B54523AB3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3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8BB1692-1F46-4D80-B8F0-737A9298ABD5}"/>
              </a:ext>
            </a:extLst>
          </p:cNvPr>
          <p:cNvSpPr txBox="1">
            <a:spLocks/>
          </p:cNvSpPr>
          <p:nvPr/>
        </p:nvSpPr>
        <p:spPr>
          <a:xfrm>
            <a:off x="4720177" y="483173"/>
            <a:ext cx="6105915" cy="1659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endParaRPr lang="it-IT" altLang="en-US" sz="2400" noProof="1"/>
          </a:p>
          <a:p>
            <a:pPr algn="l"/>
            <a:r>
              <a:rPr lang="it-IT" altLang="en-US" sz="2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Università degli Studi di Genova</a:t>
            </a:r>
          </a:p>
          <a:p>
            <a:pPr algn="l"/>
            <a:r>
              <a:rPr lang="it-IT" altLang="en-US" sz="2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Scuola Politecnica</a:t>
            </a:r>
          </a:p>
          <a:p>
            <a:pPr algn="l"/>
            <a:r>
              <a:rPr lang="it-IT" altLang="en-US" sz="2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Laurea triennale in Ingegneria Meccanica</a:t>
            </a:r>
          </a:p>
          <a:p>
            <a:pPr algn="l"/>
            <a:endParaRPr lang="it-IT" sz="3600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BB6D323-0438-4B40-B6FA-916F075B7D4D}"/>
              </a:ext>
            </a:extLst>
          </p:cNvPr>
          <p:cNvSpPr txBox="1">
            <a:spLocks/>
          </p:cNvSpPr>
          <p:nvPr/>
        </p:nvSpPr>
        <p:spPr>
          <a:xfrm>
            <a:off x="2841739" y="2457450"/>
            <a:ext cx="7240069" cy="194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Rilevamento di onde d’urto</a:t>
            </a:r>
          </a:p>
          <a:p>
            <a:r>
              <a:rPr lang="it-I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scomposizione </a:t>
            </a:r>
          </a:p>
          <a:p>
            <a:r>
              <a:rPr lang="it-I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della resistenza aerodinamica</a:t>
            </a:r>
          </a:p>
        </p:txBody>
      </p: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CD7D3CCC-F3A3-4424-A79D-68525AD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873" y="5015334"/>
            <a:ext cx="5301900" cy="1150631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it-IT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Relatore: </a:t>
            </a:r>
            <a:r>
              <a:rPr lang="it-IT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Prof. Ing. A. Bottaro</a:t>
            </a:r>
          </a:p>
          <a:p>
            <a:pPr algn="l">
              <a:spcBef>
                <a:spcPct val="0"/>
              </a:spcBef>
            </a:pPr>
            <a:r>
              <a:rPr lang="it-IT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Correlatore: </a:t>
            </a:r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Dott. Ing. Joel Guerrero</a:t>
            </a:r>
          </a:p>
          <a:p>
            <a:pPr algn="l"/>
            <a:r>
              <a:rPr lang="it-IT" sz="2400" dirty="0"/>
              <a:t>	</a:t>
            </a:r>
          </a:p>
        </p:txBody>
      </p:sp>
      <p:pic>
        <p:nvPicPr>
          <p:cNvPr id="14" name="Immagine 13" descr="LogoUniversitaGenova.jpg">
            <a:extLst>
              <a:ext uri="{FF2B5EF4-FFF2-40B4-BE49-F238E27FC236}">
                <a16:creationId xmlns:a16="http://schemas.microsoft.com/office/drawing/2014/main" id="{A0391451-0C48-40F1-9E33-C58A4C54F3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2778" y="483173"/>
            <a:ext cx="1216089" cy="152943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665491" y="5159762"/>
            <a:ext cx="4139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Candidati: </a:t>
            </a:r>
            <a:r>
              <a:rPr lang="it-IT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Popolo </a:t>
            </a:r>
            <a:r>
              <a:rPr lang="it-IT" alt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Marco</a:t>
            </a:r>
          </a:p>
          <a:p>
            <a:pPr>
              <a:spcBef>
                <a:spcPct val="0"/>
              </a:spcBef>
            </a:pPr>
            <a:r>
              <a:rPr lang="it-IT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      Borasio Andrea</a:t>
            </a:r>
            <a:endParaRPr lang="it-IT" alt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/>
              </p:cNvSpPr>
              <p:nvPr/>
            </p:nvSpPr>
            <p:spPr>
              <a:xfrm>
                <a:off x="1795411" y="2914514"/>
                <a:ext cx="3723009" cy="19243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it-IT" sz="2400" dirty="0">
                    <a:latin typeface="+mj-lt"/>
                  </a:rPr>
                  <a:t> </a:t>
                </a:r>
                <a:r>
                  <a:rPr lang="it-IT" sz="2400" dirty="0"/>
                  <a:t>ordine di accuratezza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it-IT" sz="2400"/>
                  <a:t>TVD (high resolution – non oscillatory)</a:t>
                </a:r>
                <a:endParaRPr lang="it-IT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it-IT" sz="2400" dirty="0"/>
                  <a:t>Steady</a:t>
                </a:r>
              </a:p>
              <a:p>
                <a:pPr marL="0" indent="0">
                  <a:buNone/>
                </a:pPr>
                <a:endParaRPr lang="it-IT" sz="2400" dirty="0"/>
              </a:p>
              <a:p>
                <a:pPr marL="0" indent="0">
                  <a:buNone/>
                </a:pPr>
                <a:endParaRPr lang="it-IT" sz="2400" dirty="0"/>
              </a:p>
              <a:p>
                <a:pPr marL="0" indent="0">
                  <a:buNone/>
                </a:pPr>
                <a:endParaRPr lang="it-IT" sz="2400" dirty="0"/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11" y="2914514"/>
                <a:ext cx="3723009" cy="1924333"/>
              </a:xfrm>
              <a:prstGeom prst="rect">
                <a:avLst/>
              </a:prstGeom>
              <a:blipFill>
                <a:blip r:embed="rId2"/>
                <a:stretch>
                  <a:fillRect l="-1311" t="-2215" b="-20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643973" y="504246"/>
            <a:ext cx="8596668" cy="61869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METODO NUMERICO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/>
              <p:cNvSpPr txBox="1">
                <a:spLocks/>
              </p:cNvSpPr>
              <p:nvPr/>
            </p:nvSpPr>
            <p:spPr>
              <a:xfrm>
                <a:off x="6826000" y="2864520"/>
                <a:ext cx="3109569" cy="19743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it-IT" sz="2400" dirty="0"/>
                  <a:t>K-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𝑆𝑆𝑇</m:t>
                    </m:r>
                  </m:oMath>
                </a14:m>
                <a:endParaRPr lang="it-IT" sz="24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it-IT" sz="2400" dirty="0">
                    <a:ea typeface="Cambria Math" panose="02040503050406030204" pitchFamily="18" charset="0"/>
                  </a:rPr>
                  <a:t>Gas ideale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it-IT" sz="2400" dirty="0">
                    <a:ea typeface="Cambria Math" panose="02040503050406030204" pitchFamily="18" charset="0"/>
                  </a:rPr>
                  <a:t>Modello Sutherland</a:t>
                </a:r>
              </a:p>
              <a:p>
                <a:endParaRPr lang="it-IT" sz="2400" dirty="0">
                  <a:ea typeface="Cambria Math" panose="02040503050406030204" pitchFamily="18" charset="0"/>
                </a:endParaRPr>
              </a:p>
              <a:p>
                <a:endParaRPr lang="it-IT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it-IT" sz="2400" dirty="0"/>
              </a:p>
              <a:p>
                <a:pPr marL="0" indent="0">
                  <a:buNone/>
                </a:pPr>
                <a:endParaRPr lang="it-IT" sz="2400" dirty="0"/>
              </a:p>
              <a:p>
                <a:pPr marL="0" indent="0">
                  <a:buNone/>
                </a:pPr>
                <a:endParaRPr lang="it-IT" sz="2400" dirty="0"/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5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000" y="2864520"/>
                <a:ext cx="3109569" cy="1974327"/>
              </a:xfrm>
              <a:prstGeom prst="rect">
                <a:avLst/>
              </a:prstGeom>
              <a:blipFill>
                <a:blip r:embed="rId3"/>
                <a:stretch>
                  <a:fillRect l="-1569" t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5058615" y="1485115"/>
            <a:ext cx="1767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ea typeface="Cambria Math" panose="02040503050406030204" pitchFamily="18" charset="0"/>
              </a:rPr>
              <a:t>Fluent:</a:t>
            </a:r>
          </a:p>
        </p:txBody>
      </p:sp>
    </p:spTree>
    <p:extLst>
      <p:ext uri="{BB962C8B-B14F-4D97-AF65-F5344CB8AC3E}">
        <p14:creationId xmlns:p14="http://schemas.microsoft.com/office/powerpoint/2010/main" val="14439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2520997" y="1087696"/>
            <a:ext cx="8596668" cy="9249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/>
              <a:t>Dominio di partenza era viziato da un effetto spurio legato alla condizione d’uscita.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>
          <a:xfrm>
            <a:off x="2698418" y="254950"/>
            <a:ext cx="8596668" cy="72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SCOMPOSIZIONE FORZA DI RESISTENZA</a:t>
            </a: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27" y="2270964"/>
            <a:ext cx="6618781" cy="3259096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>
            <a:off x="8293768" y="2234366"/>
            <a:ext cx="16043" cy="32520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contenuto 2"/>
          <p:cNvSpPr txBox="1">
            <a:spLocks/>
          </p:cNvSpPr>
          <p:nvPr/>
        </p:nvSpPr>
        <p:spPr>
          <a:xfrm>
            <a:off x="2288984" y="5751761"/>
            <a:ext cx="8596668" cy="9249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/>
              <a:t>Abbiamo applicato opportuni filtri in modo da isolare e scartare la parte di dominio causa di errore</a:t>
            </a:r>
          </a:p>
        </p:txBody>
      </p:sp>
    </p:spTree>
    <p:extLst>
      <p:ext uri="{BB962C8B-B14F-4D97-AF65-F5344CB8AC3E}">
        <p14:creationId xmlns:p14="http://schemas.microsoft.com/office/powerpoint/2010/main" val="12917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49441"/>
              </p:ext>
            </p:extLst>
          </p:nvPr>
        </p:nvGraphicFramePr>
        <p:xfrm>
          <a:off x="192003" y="930442"/>
          <a:ext cx="11823533" cy="592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ttore 2 3"/>
          <p:cNvCxnSpPr/>
          <p:nvPr/>
        </p:nvCxnSpPr>
        <p:spPr>
          <a:xfrm>
            <a:off x="192003" y="5839325"/>
            <a:ext cx="706355" cy="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267200" y="4106779"/>
            <a:ext cx="16043" cy="1556083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89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0" y="619433"/>
            <a:ext cx="11680721" cy="612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51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616644" y="355003"/>
            <a:ext cx="5823411" cy="8021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  <a:lvl1pPr algn="ctr" defTabSz="457200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t-IT" dirty="0"/>
              <a:t>ANALISI TRIDIMENSIONALE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2106048" y="1175749"/>
            <a:ext cx="8844605" cy="2759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Per estendere al caso tridimensionale gli approcci fin qua descritti è stato preso in considerazione </a:t>
            </a:r>
            <a:r>
              <a:rPr lang="it-IT" sz="2400" b="1" dirty="0"/>
              <a:t>un profilo alare Onera M6 </a:t>
            </a:r>
            <a:r>
              <a:rPr lang="it-IT" sz="2400" dirty="0"/>
              <a:t>a cui è stato applicato un winglet.</a:t>
            </a:r>
          </a:p>
          <a:p>
            <a:pPr marL="0" indent="0" algn="ctr">
              <a:buNone/>
            </a:pPr>
            <a:r>
              <a:rPr lang="it-IT" i="1" u="sng" dirty="0"/>
              <a:t>CFD study of the Impact of Variable Cant Angle Winglets on Total Drag Reduction,</a:t>
            </a:r>
          </a:p>
          <a:p>
            <a:pPr marL="0" indent="0" algn="ctr">
              <a:buNone/>
            </a:pPr>
            <a:r>
              <a:rPr lang="it-IT" i="1" u="sng" dirty="0"/>
              <a:t> 2018, Joel Guerrero, Marco Sanguineti, Kevin Wittkowski,</a:t>
            </a:r>
          </a:p>
          <a:p>
            <a:pPr marL="0" indent="0" algn="ctr">
              <a:buNone/>
            </a:pPr>
            <a:r>
              <a:rPr lang="it-IT" i="1" u="sng" dirty="0"/>
              <a:t> DICCA Università degli Studi di Genova.</a:t>
            </a:r>
          </a:p>
          <a:p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5" name="Immagin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27860" r="17171" b="40846"/>
          <a:stretch/>
        </p:blipFill>
        <p:spPr>
          <a:xfrm>
            <a:off x="6703487" y="4163895"/>
            <a:ext cx="5165890" cy="1682701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t="13270" r="14349" b="22741"/>
          <a:stretch/>
        </p:blipFill>
        <p:spPr>
          <a:xfrm>
            <a:off x="1925848" y="3714547"/>
            <a:ext cx="4290886" cy="25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8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19015" y="757099"/>
            <a:ext cx="7766936" cy="25677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FILTRI SUL DOMINIO</a:t>
            </a: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5331615" y="4609209"/>
            <a:ext cx="6258103" cy="1491692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Anche in questo caso è stato necessario applicare dei filtri per isolare la grande parte di volume di controllo viziata da effetti spuri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41" y="1054325"/>
            <a:ext cx="5628427" cy="24744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43" y="1086701"/>
            <a:ext cx="4411632" cy="29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0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357" y="319465"/>
            <a:ext cx="10515600" cy="82359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SCOMPOSIZIONE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2094312" y="1153356"/>
            <a:ext cx="8330921" cy="1097412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È stato mantenuto costante l’angolo d’attacco e sono stati utilizzati due angoli di cant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7689"/>
              </p:ext>
            </p:extLst>
          </p:nvPr>
        </p:nvGraphicFramePr>
        <p:xfrm>
          <a:off x="6046693" y="2820189"/>
          <a:ext cx="5675264" cy="1995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748">
                  <a:extLst>
                    <a:ext uri="{9D8B030D-6E8A-4147-A177-3AD203B41FA5}">
                      <a16:colId xmlns:a16="http://schemas.microsoft.com/office/drawing/2014/main" val="1161514940"/>
                    </a:ext>
                  </a:extLst>
                </a:gridCol>
                <a:gridCol w="1036031">
                  <a:extLst>
                    <a:ext uri="{9D8B030D-6E8A-4147-A177-3AD203B41FA5}">
                      <a16:colId xmlns:a16="http://schemas.microsoft.com/office/drawing/2014/main" val="2047162095"/>
                    </a:ext>
                  </a:extLst>
                </a:gridCol>
                <a:gridCol w="1715881">
                  <a:extLst>
                    <a:ext uri="{9D8B030D-6E8A-4147-A177-3AD203B41FA5}">
                      <a16:colId xmlns:a16="http://schemas.microsoft.com/office/drawing/2014/main" val="3146429095"/>
                    </a:ext>
                  </a:extLst>
                </a:gridCol>
                <a:gridCol w="1198604">
                  <a:extLst>
                    <a:ext uri="{9D8B030D-6E8A-4147-A177-3AD203B41FA5}">
                      <a16:colId xmlns:a16="http://schemas.microsoft.com/office/drawing/2014/main" val="3583732972"/>
                    </a:ext>
                  </a:extLst>
                </a:gridCol>
              </a:tblGrid>
              <a:tr h="39913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MID FIELD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05602"/>
                  </a:ext>
                </a:extLst>
              </a:tr>
              <a:tr h="3991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Shock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Viscous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Total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extLst>
                  <a:ext uri="{0D108BD9-81ED-4DB2-BD59-A6C34878D82A}">
                    <a16:rowId xmlns:a16="http://schemas.microsoft.com/office/drawing/2014/main" val="1291529886"/>
                  </a:ext>
                </a:extLst>
              </a:tr>
              <a:tr h="39913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AoA=2°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194754"/>
                  </a:ext>
                </a:extLst>
              </a:tr>
              <a:tr h="399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cant = 15°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19,37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528,92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548,29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extLst>
                  <a:ext uri="{0D108BD9-81ED-4DB2-BD59-A6C34878D82A}">
                    <a16:rowId xmlns:a16="http://schemas.microsoft.com/office/drawing/2014/main" val="2090531982"/>
                  </a:ext>
                </a:extLst>
              </a:tr>
              <a:tr h="399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cant = 45°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19,24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530,72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549,96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extLst>
                  <a:ext uri="{0D108BD9-81ED-4DB2-BD59-A6C34878D82A}">
                    <a16:rowId xmlns:a16="http://schemas.microsoft.com/office/drawing/2014/main" val="861766274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49992"/>
              </p:ext>
            </p:extLst>
          </p:nvPr>
        </p:nvGraphicFramePr>
        <p:xfrm>
          <a:off x="443116" y="2820189"/>
          <a:ext cx="5398021" cy="199565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1620889">
                  <a:extLst>
                    <a:ext uri="{9D8B030D-6E8A-4147-A177-3AD203B41FA5}">
                      <a16:colId xmlns:a16="http://schemas.microsoft.com/office/drawing/2014/main" val="19218672"/>
                    </a:ext>
                  </a:extLst>
                </a:gridCol>
                <a:gridCol w="1407828">
                  <a:extLst>
                    <a:ext uri="{9D8B030D-6E8A-4147-A177-3AD203B41FA5}">
                      <a16:colId xmlns:a16="http://schemas.microsoft.com/office/drawing/2014/main" val="2161025296"/>
                    </a:ext>
                  </a:extLst>
                </a:gridCol>
                <a:gridCol w="1240615">
                  <a:extLst>
                    <a:ext uri="{9D8B030D-6E8A-4147-A177-3AD203B41FA5}">
                      <a16:colId xmlns:a16="http://schemas.microsoft.com/office/drawing/2014/main" val="1792531794"/>
                    </a:ext>
                  </a:extLst>
                </a:gridCol>
                <a:gridCol w="1128689">
                  <a:extLst>
                    <a:ext uri="{9D8B030D-6E8A-4147-A177-3AD203B41FA5}">
                      <a16:colId xmlns:a16="http://schemas.microsoft.com/office/drawing/2014/main" val="2305841110"/>
                    </a:ext>
                  </a:extLst>
                </a:gridCol>
              </a:tblGrid>
              <a:tr h="39913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NEAR FIELD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82818"/>
                  </a:ext>
                </a:extLst>
              </a:tr>
              <a:tr h="3991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 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Pressure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Friction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Total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extLst>
                  <a:ext uri="{0D108BD9-81ED-4DB2-BD59-A6C34878D82A}">
                    <a16:rowId xmlns:a16="http://schemas.microsoft.com/office/drawing/2014/main" val="3581713102"/>
                  </a:ext>
                </a:extLst>
              </a:tr>
              <a:tr h="39913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AoA=2°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88204"/>
                  </a:ext>
                </a:extLst>
              </a:tr>
              <a:tr h="399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cant = 15°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380,57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184,98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565,55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extLst>
                  <a:ext uri="{0D108BD9-81ED-4DB2-BD59-A6C34878D82A}">
                    <a16:rowId xmlns:a16="http://schemas.microsoft.com/office/drawing/2014/main" val="1053620787"/>
                  </a:ext>
                </a:extLst>
              </a:tr>
              <a:tr h="399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cant = 45°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398,28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185,13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583,42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6" marR="60296" marT="0" marB="0" anchor="b"/>
                </a:tc>
                <a:extLst>
                  <a:ext uri="{0D108BD9-81ED-4DB2-BD59-A6C34878D82A}">
                    <a16:rowId xmlns:a16="http://schemas.microsoft.com/office/drawing/2014/main" val="3412123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63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6304" y="266089"/>
            <a:ext cx="8596668" cy="68981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RILEVAMENTO ONDA D’URTO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2874111" y="1238152"/>
            <a:ext cx="8001053" cy="1560499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 conclusione grazie all’ausilio del programma </a:t>
            </a:r>
            <a:r>
              <a:rPr lang="it-IT" b="1" i="1" dirty="0">
                <a:solidFill>
                  <a:schemeClr val="tx1"/>
                </a:solidFill>
              </a:rPr>
              <a:t>Ensight </a:t>
            </a:r>
            <a:r>
              <a:rPr lang="it-IT" dirty="0">
                <a:solidFill>
                  <a:schemeClr val="tx1"/>
                </a:solidFill>
              </a:rPr>
              <a:t>abbiamo visualizzato l’andamento </a:t>
            </a:r>
            <a:r>
              <a:rPr lang="it-IT" b="1" dirty="0">
                <a:solidFill>
                  <a:schemeClr val="tx1"/>
                </a:solidFill>
              </a:rPr>
              <a:t>dell’onda d’urto </a:t>
            </a:r>
            <a:r>
              <a:rPr lang="it-IT" dirty="0">
                <a:solidFill>
                  <a:schemeClr val="tx1"/>
                </a:solidFill>
              </a:rPr>
              <a:t>generata sull’ala per poter confrontare graficamente gli effetti dati dai due angoli cant scelti. 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1" name="Segnaposto contenuto 10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10132" r="8820" b="13187"/>
          <a:stretch/>
        </p:blipFill>
        <p:spPr>
          <a:xfrm>
            <a:off x="2326106" y="3080903"/>
            <a:ext cx="4410007" cy="2997550"/>
          </a:xfrm>
          <a:prstGeom prst="rect">
            <a:avLst/>
          </a:prstGeom>
        </p:spPr>
      </p:pic>
      <p:pic>
        <p:nvPicPr>
          <p:cNvPr id="13" name="Segnaposto contenuto 12"/>
          <p:cNvPicPr>
            <a:picLocks noGrp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5567" r="9908" b="13751"/>
          <a:stretch/>
        </p:blipFill>
        <p:spPr>
          <a:xfrm>
            <a:off x="7622841" y="3080903"/>
            <a:ext cx="3769895" cy="299755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063256" y="6211174"/>
            <a:ext cx="29357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a typeface="Calibri" panose="020F0502020204030204" pitchFamily="34" charset="0"/>
              </a:rPr>
              <a:t>Cant angle 15°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7903577" y="6236539"/>
            <a:ext cx="32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a typeface="Calibri" panose="020F0502020204030204" pitchFamily="34" charset="0"/>
              </a:rPr>
              <a:t>Cant angle 45°</a:t>
            </a:r>
          </a:p>
        </p:txBody>
      </p:sp>
    </p:spTree>
    <p:extLst>
      <p:ext uri="{BB962C8B-B14F-4D97-AF65-F5344CB8AC3E}">
        <p14:creationId xmlns:p14="http://schemas.microsoft.com/office/powerpoint/2010/main" val="203227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897638" y="906595"/>
            <a:ext cx="3070173" cy="65772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/>
              <a:t>CONCLUSIONI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2134390" y="1866461"/>
            <a:ext cx="8596668" cy="40849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/>
              <a:t>Siamo quindi riusciti a rilevare la componente relativa all’onda d’urto e quantificare il suo valore numerico, inoltre abbiamo scomposto la </a:t>
            </a:r>
            <a:r>
              <a:rPr lang="it-IT" sz="2400" b="1" dirty="0"/>
              <a:t>forza di resistenza </a:t>
            </a:r>
            <a:r>
              <a:rPr lang="it-IT" sz="2400" dirty="0"/>
              <a:t>nelle sue componenti principali, sia in casi </a:t>
            </a:r>
            <a:r>
              <a:rPr lang="it-IT" sz="2400" b="1" dirty="0"/>
              <a:t>bidimensionali</a:t>
            </a:r>
            <a:r>
              <a:rPr lang="it-IT" sz="2400" dirty="0"/>
              <a:t> che in casi </a:t>
            </a:r>
            <a:r>
              <a:rPr lang="it-IT" sz="2400" b="1" dirty="0"/>
              <a:t>tridimensionali</a:t>
            </a:r>
            <a:r>
              <a:rPr lang="it-IT" sz="2400" dirty="0"/>
              <a:t>.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/>
              <a:t>Tramite questo elaborato abbiamo avuto modo di imparare ad utilizzare complessi programmi che speriamo possano essere parte integrante del nostro </a:t>
            </a:r>
            <a:r>
              <a:rPr lang="it-IT" sz="2400" b="1" dirty="0"/>
              <a:t>futuro lavorativo</a:t>
            </a:r>
            <a:r>
              <a:rPr lang="it-IT" sz="2400" dirty="0"/>
              <a:t>.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7807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3314286" y="2555517"/>
            <a:ext cx="6027449" cy="17469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5400" dirty="0"/>
              <a:t>GRAZIE</a:t>
            </a:r>
          </a:p>
          <a:p>
            <a:pPr algn="ctr"/>
            <a:r>
              <a:rPr lang="it-IT" sz="5400" dirty="0"/>
              <a:t>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09558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1791540" y="1967013"/>
            <a:ext cx="9132758" cy="29239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spcBef>
                <a:spcPts val="0"/>
              </a:spcBef>
              <a:buFont typeface="Wingdings 3" charset="2"/>
              <a:buNone/>
            </a:pPr>
            <a:r>
              <a:rPr lang="it-IT" sz="2800" dirty="0">
                <a:solidFill>
                  <a:schemeClr val="tx1"/>
                </a:solidFill>
              </a:rPr>
              <a:t>Per progettare profili alari sempre più efficienti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Font typeface="Wingdings 3" charset="2"/>
              <a:buNone/>
            </a:pPr>
            <a:r>
              <a:rPr lang="it-IT" sz="2800" dirty="0">
                <a:solidFill>
                  <a:schemeClr val="tx1"/>
                </a:solidFill>
              </a:rPr>
              <a:t>è fondamentale sviluppare metodi affidabili per catturare la presenza delle </a:t>
            </a:r>
            <a:r>
              <a:rPr lang="it-IT" sz="2800" b="1" dirty="0">
                <a:solidFill>
                  <a:schemeClr val="tx1"/>
                </a:solidFill>
              </a:rPr>
              <a:t>onde d’urto </a:t>
            </a:r>
            <a:r>
              <a:rPr lang="it-IT" sz="2800" dirty="0">
                <a:solidFill>
                  <a:schemeClr val="tx1"/>
                </a:solidFill>
              </a:rPr>
              <a:t>e quantificare l’influenza della </a:t>
            </a:r>
            <a:r>
              <a:rPr lang="it-IT" sz="2800" b="1" dirty="0">
                <a:solidFill>
                  <a:schemeClr val="tx1"/>
                </a:solidFill>
              </a:rPr>
              <a:t>resistenza aerodinamica </a:t>
            </a:r>
            <a:r>
              <a:rPr lang="it-IT" sz="2800" dirty="0">
                <a:solidFill>
                  <a:schemeClr val="tx1"/>
                </a:solidFill>
              </a:rPr>
              <a:t>sulle prestazioni generali.</a:t>
            </a:r>
            <a:endParaRPr lang="it-IT" sz="2800" dirty="0"/>
          </a:p>
          <a:p>
            <a:pPr algn="ctr"/>
            <a:endParaRPr lang="it-IT" sz="28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791540" y="899763"/>
            <a:ext cx="9799293" cy="6400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/>
              <a:t>IMPORTANZA DELLO STUDIO DELLE ONDE D’URTO</a:t>
            </a:r>
          </a:p>
        </p:txBody>
      </p:sp>
    </p:spTree>
    <p:extLst>
      <p:ext uri="{BB962C8B-B14F-4D97-AF65-F5344CB8AC3E}">
        <p14:creationId xmlns:p14="http://schemas.microsoft.com/office/powerpoint/2010/main" val="310850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513135" y="1390867"/>
            <a:ext cx="9881936" cy="4897391"/>
          </a:xfrm>
        </p:spPr>
        <p:txBody>
          <a:bodyPr>
            <a:normAutofit/>
          </a:bodyPr>
          <a:lstStyle/>
          <a:p>
            <a:pPr algn="ctr"/>
            <a:r>
              <a:rPr lang="it-IT" sz="2600" dirty="0"/>
              <a:t>L’obbiettivo di questo elaborato è stato trovare l’approccio migliore con cui </a:t>
            </a:r>
            <a:r>
              <a:rPr lang="it-IT" sz="2600" b="1" dirty="0"/>
              <a:t>rilevare e quantificare la componente dovuta all’onda d’urto </a:t>
            </a:r>
            <a:r>
              <a:rPr lang="it-IT" sz="2600" dirty="0"/>
              <a:t>e successivamente scomporre la forza di resistenza aerodinamica agente sul profilo.</a:t>
            </a:r>
          </a:p>
          <a:p>
            <a:pPr algn="ctr"/>
            <a:r>
              <a:rPr lang="it-IT" sz="2600" dirty="0"/>
              <a:t>Abbiamo svolto quindi numerose simulazioni avvalendoci del programma </a:t>
            </a:r>
            <a:r>
              <a:rPr lang="it-IT" sz="2600" b="1" dirty="0"/>
              <a:t>CFD Ansys Fluent</a:t>
            </a:r>
            <a:r>
              <a:rPr lang="it-IT" sz="2600" dirty="0"/>
              <a:t> sfruttando l’approccio </a:t>
            </a:r>
            <a:r>
              <a:rPr lang="it-IT" sz="2600" b="1" dirty="0"/>
              <a:t>Near Field</a:t>
            </a:r>
            <a:r>
              <a:rPr lang="it-IT" sz="2600" dirty="0"/>
              <a:t>, successivamente abbiamo utilizzato il software </a:t>
            </a:r>
            <a:r>
              <a:rPr lang="it-IT" sz="2600" b="1" i="1" dirty="0"/>
              <a:t>Ensight</a:t>
            </a:r>
            <a:r>
              <a:rPr lang="it-IT" sz="2600" dirty="0"/>
              <a:t>, con cui abbiamo effettuato la scomposizione sfruttando l’approccio </a:t>
            </a:r>
            <a:r>
              <a:rPr lang="it-IT" sz="2600" b="1" dirty="0"/>
              <a:t>Mid Field</a:t>
            </a:r>
            <a:r>
              <a:rPr lang="it-IT" sz="2600" dirty="0"/>
              <a:t>.</a:t>
            </a:r>
          </a:p>
          <a:p>
            <a:pPr algn="ctr"/>
            <a:r>
              <a:rPr lang="it-IT" sz="2600" b="1" dirty="0"/>
              <a:t> </a:t>
            </a:r>
            <a:endParaRPr lang="it-IT" sz="26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239199" y="563078"/>
            <a:ext cx="10155872" cy="6400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200" dirty="0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98893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8"/>
          <p:cNvSpPr txBox="1">
            <a:spLocks/>
          </p:cNvSpPr>
          <p:nvPr/>
        </p:nvSpPr>
        <p:spPr>
          <a:xfrm>
            <a:off x="2649851" y="1683096"/>
            <a:ext cx="7506918" cy="5826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t-IT" sz="2400" dirty="0"/>
              <a:t>Le onde d’urto comportano determinati effetti sul profilo :</a:t>
            </a:r>
          </a:p>
          <a:p>
            <a:pPr marL="0" indent="0">
              <a:buFont typeface="Wingdings 3" charset="2"/>
              <a:buNone/>
            </a:pPr>
            <a:endParaRPr lang="it-IT" sz="2400" dirty="0"/>
          </a:p>
        </p:txBody>
      </p:sp>
      <p:sp>
        <p:nvSpPr>
          <p:cNvPr id="6" name="Titolo 7"/>
          <p:cNvSpPr txBox="1">
            <a:spLocks/>
          </p:cNvSpPr>
          <p:nvPr/>
        </p:nvSpPr>
        <p:spPr>
          <a:xfrm>
            <a:off x="3968387" y="427520"/>
            <a:ext cx="4869848" cy="886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EFFETTI ONDA D’URTO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28418" y="2598003"/>
            <a:ext cx="8149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Caduta della pressione totale, con conseguente diminuzione delle prestazioni di motori a reazione tipo scramjet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41234" y="4009617"/>
            <a:ext cx="7124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Aumento di temperatura, densità ed entropia, con conseguente diminuzione del numero Mach</a:t>
            </a:r>
          </a:p>
        </p:txBody>
      </p:sp>
      <p:sp>
        <p:nvSpPr>
          <p:cNvPr id="9" name="Rettangolo 8"/>
          <p:cNvSpPr/>
          <p:nvPr/>
        </p:nvSpPr>
        <p:spPr>
          <a:xfrm>
            <a:off x="3450090" y="5398265"/>
            <a:ext cx="548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/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Aumento della resistenza aerodinamica </a:t>
            </a:r>
          </a:p>
        </p:txBody>
      </p:sp>
    </p:spTree>
    <p:extLst>
      <p:ext uri="{BB962C8B-B14F-4D97-AF65-F5344CB8AC3E}">
        <p14:creationId xmlns:p14="http://schemas.microsoft.com/office/powerpoint/2010/main" val="7330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7112" r="5621" b="11955"/>
          <a:stretch/>
        </p:blipFill>
        <p:spPr>
          <a:xfrm>
            <a:off x="1919215" y="1623370"/>
            <a:ext cx="7281661" cy="2402613"/>
          </a:xfrm>
          <a:prstGeom prst="rect">
            <a:avLst/>
          </a:prstGeom>
        </p:spPr>
      </p:pic>
      <p:sp>
        <p:nvSpPr>
          <p:cNvPr id="7" name="Titolo 6"/>
          <p:cNvSpPr txBox="1">
            <a:spLocks/>
          </p:cNvSpPr>
          <p:nvPr/>
        </p:nvSpPr>
        <p:spPr>
          <a:xfrm>
            <a:off x="2175162" y="0"/>
            <a:ext cx="8596668" cy="75423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/>
              <a:t>CASO ESAMINATO</a:t>
            </a:r>
          </a:p>
        </p:txBody>
      </p:sp>
      <p:pic>
        <p:nvPicPr>
          <p:cNvPr id="8" name="Immagin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8" b="14172"/>
          <a:stretch/>
        </p:blipFill>
        <p:spPr>
          <a:xfrm>
            <a:off x="1919215" y="4164800"/>
            <a:ext cx="7201455" cy="203888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49321" y="6281019"/>
            <a:ext cx="262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81033" y="6281020"/>
            <a:ext cx="414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Black" panose="020B0A04020102020204" pitchFamily="34" charset="0"/>
              </a:rPr>
              <a:t>0.2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898910" y="6281020"/>
            <a:ext cx="414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Black" panose="020B0A04020102020204" pitchFamily="34" charset="0"/>
              </a:rPr>
              <a:t>0.4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221188" y="6281020"/>
            <a:ext cx="414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Black" panose="020B0A04020102020204" pitchFamily="34" charset="0"/>
              </a:rPr>
              <a:t>0.6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541408" y="6281020"/>
            <a:ext cx="414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Black" panose="020B0A04020102020204" pitchFamily="34" charset="0"/>
              </a:rPr>
              <a:t>0.8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890202" y="6281020"/>
            <a:ext cx="262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9352080" y="1431711"/>
            <a:ext cx="2637093" cy="54661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Profilo NACA0012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Simmetrico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Corda 1 m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Profilo RAE2822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Non simmetrico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Supercritico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Corda 1m</a:t>
            </a:r>
          </a:p>
        </p:txBody>
      </p:sp>
      <p:sp>
        <p:nvSpPr>
          <p:cNvPr id="3" name="Rettangolo 2"/>
          <p:cNvSpPr/>
          <p:nvPr/>
        </p:nvSpPr>
        <p:spPr>
          <a:xfrm>
            <a:off x="2766397" y="671284"/>
            <a:ext cx="741419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nostro studio sono stati presi in considerazione due profili bidimensionali: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6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98577"/>
            <a:ext cx="10515600" cy="66833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SCELTA E VALIDAZIONE DELLA MESH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991810" y="679425"/>
            <a:ext cx="10136189" cy="947002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it-IT" sz="2200" b="0" dirty="0">
                <a:solidFill>
                  <a:schemeClr val="tx1"/>
                </a:solidFill>
              </a:rPr>
              <a:t>Si sono volute confrontare due </a:t>
            </a:r>
            <a:r>
              <a:rPr lang="it-IT" sz="2200" dirty="0">
                <a:solidFill>
                  <a:schemeClr val="tx1"/>
                </a:solidFill>
              </a:rPr>
              <a:t>griglie</a:t>
            </a:r>
            <a:r>
              <a:rPr lang="it-IT" sz="2200" b="0" dirty="0">
                <a:solidFill>
                  <a:schemeClr val="tx1"/>
                </a:solidFill>
              </a:rPr>
              <a:t> di calcolo </a:t>
            </a:r>
            <a:r>
              <a:rPr lang="it-IT" sz="2200" dirty="0">
                <a:solidFill>
                  <a:schemeClr val="tx1"/>
                </a:solidFill>
              </a:rPr>
              <a:t>di differente numero di celle,</a:t>
            </a:r>
          </a:p>
          <a:p>
            <a:pPr algn="ctr">
              <a:spcBef>
                <a:spcPts val="500"/>
              </a:spcBef>
            </a:pPr>
            <a:r>
              <a:rPr lang="it-IT" sz="2200" dirty="0">
                <a:solidFill>
                  <a:schemeClr val="tx1"/>
                </a:solidFill>
              </a:rPr>
              <a:t>una più fitta e una meno fitta. </a:t>
            </a:r>
          </a:p>
        </p:txBody>
      </p:sp>
      <p:pic>
        <p:nvPicPr>
          <p:cNvPr id="10" name="Segnaposto contenuto 9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/>
        </p:blipFill>
        <p:spPr bwMode="auto">
          <a:xfrm>
            <a:off x="481145" y="1773106"/>
            <a:ext cx="5367507" cy="301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"/>
          <a:stretch/>
        </p:blipFill>
        <p:spPr bwMode="auto">
          <a:xfrm>
            <a:off x="6495663" y="1773106"/>
            <a:ext cx="5077521" cy="301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107200"/>
              </p:ext>
            </p:extLst>
          </p:nvPr>
        </p:nvGraphicFramePr>
        <p:xfrm>
          <a:off x="3441098" y="4931293"/>
          <a:ext cx="5237615" cy="1668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500">
                  <a:extLst>
                    <a:ext uri="{9D8B030D-6E8A-4147-A177-3AD203B41FA5}">
                      <a16:colId xmlns:a16="http://schemas.microsoft.com/office/drawing/2014/main" val="1888217876"/>
                    </a:ext>
                  </a:extLst>
                </a:gridCol>
                <a:gridCol w="998504">
                  <a:extLst>
                    <a:ext uri="{9D8B030D-6E8A-4147-A177-3AD203B41FA5}">
                      <a16:colId xmlns:a16="http://schemas.microsoft.com/office/drawing/2014/main" val="214945548"/>
                    </a:ext>
                  </a:extLst>
                </a:gridCol>
                <a:gridCol w="936031">
                  <a:extLst>
                    <a:ext uri="{9D8B030D-6E8A-4147-A177-3AD203B41FA5}">
                      <a16:colId xmlns:a16="http://schemas.microsoft.com/office/drawing/2014/main" val="3144453928"/>
                    </a:ext>
                  </a:extLst>
                </a:gridCol>
                <a:gridCol w="970545">
                  <a:extLst>
                    <a:ext uri="{9D8B030D-6E8A-4147-A177-3AD203B41FA5}">
                      <a16:colId xmlns:a16="http://schemas.microsoft.com/office/drawing/2014/main" val="2548250415"/>
                    </a:ext>
                  </a:extLst>
                </a:gridCol>
                <a:gridCol w="727210">
                  <a:extLst>
                    <a:ext uri="{9D8B030D-6E8A-4147-A177-3AD203B41FA5}">
                      <a16:colId xmlns:a16="http://schemas.microsoft.com/office/drawing/2014/main" val="172778820"/>
                    </a:ext>
                  </a:extLst>
                </a:gridCol>
                <a:gridCol w="826825">
                  <a:extLst>
                    <a:ext uri="{9D8B030D-6E8A-4147-A177-3AD203B41FA5}">
                      <a16:colId xmlns:a16="http://schemas.microsoft.com/office/drawing/2014/main" val="1547509767"/>
                    </a:ext>
                  </a:extLst>
                </a:gridCol>
              </a:tblGrid>
              <a:tr h="55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 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Numero Celle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900" dirty="0">
                          <a:effectLst/>
                        </a:rPr>
                        <a:t>C</a:t>
                      </a:r>
                      <a:r>
                        <a:rPr lang="it-IT" sz="1900" baseline="-25000" dirty="0">
                          <a:effectLst/>
                        </a:rPr>
                        <a:t>d</a:t>
                      </a:r>
                      <a:endParaRPr lang="it-IT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900" dirty="0">
                          <a:effectLst/>
                        </a:rPr>
                        <a:t>C</a:t>
                      </a:r>
                      <a:r>
                        <a:rPr lang="it-IT" sz="1900" baseline="-25000" dirty="0">
                          <a:effectLst/>
                        </a:rPr>
                        <a:t>l</a:t>
                      </a:r>
                      <a:endParaRPr lang="it-IT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900" dirty="0">
                          <a:effectLst/>
                        </a:rPr>
                        <a:t>C</a:t>
                      </a:r>
                      <a:r>
                        <a:rPr lang="it-IT" sz="1900" baseline="-25000" dirty="0">
                          <a:effectLst/>
                        </a:rPr>
                        <a:t>dS</a:t>
                      </a:r>
                      <a:endParaRPr lang="it-IT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900" dirty="0">
                          <a:effectLst/>
                        </a:rPr>
                        <a:t>C</a:t>
                      </a:r>
                      <a:r>
                        <a:rPr lang="it-IT" sz="1900" baseline="-25000" dirty="0">
                          <a:effectLst/>
                        </a:rPr>
                        <a:t>l S</a:t>
                      </a:r>
                      <a:endParaRPr lang="it-IT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extLst>
                  <a:ext uri="{0D108BD9-81ED-4DB2-BD59-A6C34878D82A}">
                    <a16:rowId xmlns:a16="http://schemas.microsoft.com/office/drawing/2014/main" val="711506442"/>
                  </a:ext>
                </a:extLst>
              </a:tr>
              <a:tr h="55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>
                          <a:effectLst/>
                        </a:rPr>
                        <a:t>Mesh 1</a:t>
                      </a:r>
                      <a:endParaRPr lang="it-IT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36800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0,008293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0,24856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0,0079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0,241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extLst>
                  <a:ext uri="{0D108BD9-81ED-4DB2-BD59-A6C34878D82A}">
                    <a16:rowId xmlns:a16="http://schemas.microsoft.com/office/drawing/2014/main" val="3602687768"/>
                  </a:ext>
                </a:extLst>
              </a:tr>
              <a:tr h="55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Mesh 2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588800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>
                          <a:effectLst/>
                        </a:rPr>
                        <a:t>0,008126</a:t>
                      </a:r>
                      <a:endParaRPr lang="it-IT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0,239723</a:t>
                      </a:r>
                      <a:endParaRPr lang="it-IT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6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797666" y="440571"/>
            <a:ext cx="859666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SCOMPOSIZIONE FORZA DI RESISTENZA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797666" y="2896812"/>
            <a:ext cx="8596668" cy="106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Approccio</a:t>
            </a:r>
            <a:r>
              <a:rPr lang="it-IT" sz="2400" b="1" dirty="0"/>
              <a:t> Near Field</a:t>
            </a:r>
            <a:r>
              <a:rPr lang="it-IT" sz="2400" dirty="0"/>
              <a:t> calcola la forza di resistenza generata dal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fluido</a:t>
            </a:r>
            <a:r>
              <a:rPr lang="it-IT" sz="2400" dirty="0"/>
              <a:t> sul </a:t>
            </a:r>
            <a:r>
              <a:rPr lang="it-IT" sz="2400" b="1" dirty="0">
                <a:solidFill>
                  <a:srgbClr val="FF6600"/>
                </a:solidFill>
              </a:rPr>
              <a:t>corpo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  <a:p>
            <a:endParaRPr lang="it-IT" sz="1600" dirty="0"/>
          </a:p>
          <a:p>
            <a:pPr algn="ctr"/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7666" y="1346611"/>
            <a:ext cx="859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scomporre la forza di resistenza agente sul profilo ci si è affidati a due approcci: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7666" y="4495982"/>
            <a:ext cx="8596668" cy="8309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Approccio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 Field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calcola la forza di resistenza generata dal </a:t>
            </a:r>
            <a:r>
              <a:rPr lang="it-IT" sz="2400" b="1" dirty="0">
                <a:solidFill>
                  <a:srgbClr val="FF6600"/>
                </a:solidFill>
              </a:rPr>
              <a:t>corpo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sul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fluido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9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7"/>
          <p:cNvPicPr>
            <a:picLocks noChangeAspect="1"/>
          </p:cNvPicPr>
          <p:nvPr/>
        </p:nvPicPr>
        <p:blipFill rotWithShape="1">
          <a:blip r:embed="rId2"/>
          <a:srcRect t="6538" b="9143"/>
          <a:stretch/>
        </p:blipFill>
        <p:spPr>
          <a:xfrm>
            <a:off x="2997553" y="1662801"/>
            <a:ext cx="6196894" cy="33688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52623" y="1180803"/>
            <a:ext cx="12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Mid Field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69601" y="1180662"/>
            <a:ext cx="129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Near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1117895" y="5133874"/>
                <a:ext cx="4244454" cy="770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it-IT" b="1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𝑩𝒐𝒅𝒚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"/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it-IT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b="1" i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it-IT" b="1" i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𝒅𝑺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95" y="5133874"/>
                <a:ext cx="4244454" cy="770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5200257" y="5664982"/>
                <a:ext cx="6991743" cy="802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/>
                      </m:sSub>
                      <m:r>
                        <a:rPr lang="it-I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subSup"/>
                          <m:ctrlPr>
                            <a:rPr lang="it-IT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𝒔𝒉𝒐𝒄𝒌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𝒅𝒊𝒗</m:t>
                              </m:r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it-IT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𝒅𝒗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∭"/>
                              <m:limLoc m:val="subSup"/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𝒗𝒊𝒔𝒄𝒐𝒖𝒔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𝒅𝒊𝒗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𝒅𝒗</m:t>
                              </m:r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∭"/>
                                  <m:limLoc m:val="subSup"/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it-IT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𝒔𝒑𝒖𝒓𝒊𝒐𝒖𝒔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it-IT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𝒅𝒊𝒗</m:t>
                                      </m:r>
                                      <m:r>
                                        <a:rPr lang="it-IT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it-IT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𝒅𝒗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it-IT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57" y="5664982"/>
                <a:ext cx="6991743" cy="802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357345" y="267063"/>
            <a:ext cx="8596668" cy="79698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SCOMPOSIZIONE FORZA DI RESISTENZA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46579" y="437301"/>
            <a:ext cx="8596668" cy="63234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SCOMPOSIZIONE FORZA DI RESISTENZA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850031" y="1430483"/>
                <a:ext cx="5601893" cy="800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𝒗𝒊𝒔𝒄𝒐𝒖𝒔</m:t>
                          </m:r>
                        </m:sub>
                      </m:sSub>
                      <m:r>
                        <a:rPr lang="it-IT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  <m:r>
                        <a:rPr lang="it-IT" sz="2000" b="1" i="1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𝒔𝒉𝒐𝒄𝒌</m:t>
                          </m:r>
                        </m:sub>
                      </m:sSub>
                      <m:r>
                        <a:rPr lang="it-IT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acc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𝜵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𝜵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031" y="1430483"/>
                <a:ext cx="5601893" cy="8000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2860980" y="1568886"/>
            <a:ext cx="2032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/>
              <a:t>ENSIGHT: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32" y="2674503"/>
            <a:ext cx="6077044" cy="34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70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6777</TotalTime>
  <Words>657</Words>
  <Application>Microsoft Office PowerPoint</Application>
  <PresentationFormat>Widescreen</PresentationFormat>
  <Paragraphs>165</Paragraphs>
  <Slides>19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Cambria Math</vt:lpstr>
      <vt:lpstr>Corbel</vt:lpstr>
      <vt:lpstr>Times New Roman</vt:lpstr>
      <vt:lpstr>Wingdings</vt:lpstr>
      <vt:lpstr>Wingdings 3</vt:lpstr>
      <vt:lpstr>Parallasse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SCELTA E VALIDAZIONE DELLA MESH</vt:lpstr>
      <vt:lpstr>Presentazione standard di PowerPoint</vt:lpstr>
      <vt:lpstr>SCOMPOSIZIONE FORZA DI RESISTENZA</vt:lpstr>
      <vt:lpstr>SCOMPOSIZIONE FORZA DI RESISTENZA</vt:lpstr>
      <vt:lpstr>METODO NUMERICO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FILTRI SUL DOMINIO</vt:lpstr>
      <vt:lpstr>SCOMPOSIZIONE</vt:lpstr>
      <vt:lpstr>RILEVAMENTO ONDA D’URTO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Validazione sperimentale in galleria del vento di sonda di velocità multiforo</dc:title>
  <dc:creator>Federico Pastore</dc:creator>
  <cp:lastModifiedBy>Marco Del Popolo</cp:lastModifiedBy>
  <cp:revision>219</cp:revision>
  <cp:lastPrinted>2019-02-25T07:30:39Z</cp:lastPrinted>
  <dcterms:created xsi:type="dcterms:W3CDTF">2017-08-31T15:53:12Z</dcterms:created>
  <dcterms:modified xsi:type="dcterms:W3CDTF">2019-07-26T15:20:15Z</dcterms:modified>
</cp:coreProperties>
</file>