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3"/>
  </p:notesMasterIdLst>
  <p:sldIdLst>
    <p:sldId id="256" r:id="rId5"/>
    <p:sldId id="257" r:id="rId6"/>
    <p:sldId id="258" r:id="rId7"/>
    <p:sldId id="273" r:id="rId8"/>
    <p:sldId id="260" r:id="rId9"/>
    <p:sldId id="263" r:id="rId10"/>
    <p:sldId id="259" r:id="rId11"/>
    <p:sldId id="261" r:id="rId12"/>
    <p:sldId id="269" r:id="rId13"/>
    <p:sldId id="262" r:id="rId14"/>
    <p:sldId id="277" r:id="rId15"/>
    <p:sldId id="265" r:id="rId16"/>
    <p:sldId id="274" r:id="rId17"/>
    <p:sldId id="267" r:id="rId18"/>
    <p:sldId id="271" r:id="rId19"/>
    <p:sldId id="272" r:id="rId20"/>
    <p:sldId id="268" r:id="rId21"/>
    <p:sldId id="27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3C6"/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>
      <p:cViewPr varScale="1">
        <p:scale>
          <a:sx n="67" d="100"/>
          <a:sy n="67" d="100"/>
        </p:scale>
        <p:origin x="2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78819-33C5-4BEE-845F-8F318DC697FB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24123-4384-498F-A27C-B2DB465094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1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2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75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54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797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06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62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86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19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50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81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D7C23C0-4CD5-47B4-BBED-AE2F0A5D53C8}" type="datetimeFigureOut">
              <a:rPr lang="it-IT" smtClean="0"/>
              <a:t>24/03/2024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75618E8-0D5D-404A-92EC-0448E28B4F92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7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0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CDE1B0-7D27-49A3-BCB4-A2C042B127D1}"/>
              </a:ext>
            </a:extLst>
          </p:cNvPr>
          <p:cNvSpPr txBox="1"/>
          <p:nvPr/>
        </p:nvSpPr>
        <p:spPr>
          <a:xfrm>
            <a:off x="1971675" y="2914650"/>
            <a:ext cx="8505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>
                <a:latin typeface="Bahnschrift Light Condensed" panose="020B0502040204020203" pitchFamily="34" charset="0"/>
              </a:rPr>
              <a:t>Superhydrophobic</a:t>
            </a:r>
            <a:r>
              <a:rPr lang="it-IT" sz="4400" dirty="0">
                <a:latin typeface="Bahnschrift Light Condensed" panose="020B0502040204020203" pitchFamily="34" charset="0"/>
              </a:rPr>
              <a:t> </a:t>
            </a:r>
            <a:r>
              <a:rPr lang="it-IT" sz="4400" dirty="0" err="1">
                <a:latin typeface="Bahnschrift Light Condensed" panose="020B0502040204020203" pitchFamily="34" charset="0"/>
              </a:rPr>
              <a:t>surfaces</a:t>
            </a:r>
            <a:r>
              <a:rPr lang="it-IT" sz="4400" dirty="0">
                <a:latin typeface="Bahnschrift Light Condensed" panose="020B0502040204020203" pitchFamily="34" charset="0"/>
              </a:rPr>
              <a:t>: </a:t>
            </a:r>
          </a:p>
          <a:p>
            <a:pPr algn="ctr"/>
            <a:r>
              <a:rPr lang="it-IT" sz="4400" dirty="0" err="1">
                <a:latin typeface="Bahnschrift Light Condensed" panose="020B0502040204020203" pitchFamily="34" charset="0"/>
              </a:rPr>
              <a:t>analysis</a:t>
            </a:r>
            <a:r>
              <a:rPr lang="it-IT" sz="4400" dirty="0">
                <a:latin typeface="Bahnschrift Light Condensed" panose="020B0502040204020203" pitchFamily="34" charset="0"/>
              </a:rPr>
              <a:t> for drag </a:t>
            </a:r>
            <a:r>
              <a:rPr lang="it-IT" sz="4400" dirty="0" err="1">
                <a:latin typeface="Bahnschrift Light Condensed" panose="020B0502040204020203" pitchFamily="34" charset="0"/>
              </a:rPr>
              <a:t>reduction</a:t>
            </a:r>
            <a:endParaRPr lang="it-IT" sz="4400" dirty="0">
              <a:latin typeface="Bahnschrift Light Condensed" panose="020B0502040204020203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87EAE44-B1BB-4B4E-9E9B-F832CBB1E422}"/>
              </a:ext>
            </a:extLst>
          </p:cNvPr>
          <p:cNvSpPr/>
          <p:nvPr/>
        </p:nvSpPr>
        <p:spPr>
          <a:xfrm>
            <a:off x="2066925" y="2790200"/>
            <a:ext cx="8839200" cy="16954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C2E68A57-A976-4E59-B351-C61C438471C6}"/>
              </a:ext>
            </a:extLst>
          </p:cNvPr>
          <p:cNvCxnSpPr/>
          <p:nvPr/>
        </p:nvCxnSpPr>
        <p:spPr>
          <a:xfrm>
            <a:off x="809625" y="2181225"/>
            <a:ext cx="1072515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58DCE16-A22B-4510-91FF-7014DFBE42BD}"/>
              </a:ext>
            </a:extLst>
          </p:cNvPr>
          <p:cNvCxnSpPr/>
          <p:nvPr/>
        </p:nvCxnSpPr>
        <p:spPr>
          <a:xfrm>
            <a:off x="809625" y="4962525"/>
            <a:ext cx="1072515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5357C4-FC46-48E7-94CA-86D2F1937BAC}"/>
              </a:ext>
            </a:extLst>
          </p:cNvPr>
          <p:cNvSpPr txBox="1"/>
          <p:nvPr/>
        </p:nvSpPr>
        <p:spPr>
          <a:xfrm>
            <a:off x="266700" y="5248275"/>
            <a:ext cx="363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Supervisor:   </a:t>
            </a:r>
            <a:r>
              <a:rPr lang="it-IT" b="1" dirty="0">
                <a:latin typeface="Bahnschrift Light Condensed" panose="020B0502040204020203" pitchFamily="34" charset="0"/>
              </a:rPr>
              <a:t>Alessandro Bottaro</a:t>
            </a:r>
          </a:p>
          <a:p>
            <a:r>
              <a:rPr lang="it-IT" b="1" dirty="0">
                <a:latin typeface="Bahnschrift Light Condensed" panose="020B0502040204020203" pitchFamily="34" charset="0"/>
              </a:rPr>
              <a:t>                          Nicolas </a:t>
            </a:r>
            <a:r>
              <a:rPr lang="it-IT" b="1" dirty="0" err="1">
                <a:latin typeface="Bahnschrift Light Condensed" panose="020B0502040204020203" pitchFamily="34" charset="0"/>
              </a:rPr>
              <a:t>Mazellier</a:t>
            </a:r>
            <a:r>
              <a:rPr lang="it-IT" b="1" dirty="0">
                <a:latin typeface="Bahnschrift Light Condensed" panose="020B0502040204020203" pitchFamily="34" charset="0"/>
              </a:rPr>
              <a:t> 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8708777-698A-49A1-9950-C8B20B9D4FF8}"/>
              </a:ext>
            </a:extLst>
          </p:cNvPr>
          <p:cNvSpPr txBox="1"/>
          <p:nvPr/>
        </p:nvSpPr>
        <p:spPr>
          <a:xfrm>
            <a:off x="8815453" y="5439401"/>
            <a:ext cx="287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Candidate: </a:t>
            </a:r>
            <a:r>
              <a:rPr lang="it-IT" b="1" dirty="0">
                <a:latin typeface="Bahnschrift Light Condensed" panose="020B0502040204020203" pitchFamily="34" charset="0"/>
              </a:rPr>
              <a:t>Sofia Pavese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782ACCF-9B7C-4DAA-B383-897BE99D8EE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14653"/>
            <a:ext cx="1229678" cy="15659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D57B9EF-5C2D-45C7-901F-638A251BA050}"/>
              </a:ext>
            </a:extLst>
          </p:cNvPr>
          <p:cNvSpPr txBox="1"/>
          <p:nvPr/>
        </p:nvSpPr>
        <p:spPr>
          <a:xfrm>
            <a:off x="1971675" y="472278"/>
            <a:ext cx="4629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fontAlgn="base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UNIVERSITÀ DEGLI STUDI DI GENOVA </a:t>
            </a:r>
          </a:p>
          <a:p>
            <a:pPr marL="171450" fontAlgn="base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Scuola Politecnica </a:t>
            </a:r>
          </a:p>
          <a:p>
            <a:pPr marL="171450" fontAlgn="base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DIME </a:t>
            </a:r>
          </a:p>
          <a:p>
            <a:pPr fontAlgn="base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Ingegneria Meccanica-energia E Aeronautica </a:t>
            </a:r>
          </a:p>
          <a:p>
            <a:pPr fontAlgn="base"/>
            <a:r>
              <a:rPr lang="it-IT" dirty="0"/>
              <a:t> </a:t>
            </a:r>
          </a:p>
        </p:txBody>
      </p:sp>
      <p:pic>
        <p:nvPicPr>
          <p:cNvPr id="13" name="Image 8">
            <a:extLst>
              <a:ext uri="{FF2B5EF4-FFF2-40B4-BE49-F238E27FC236}">
                <a16:creationId xmlns:a16="http://schemas.microsoft.com/office/drawing/2014/main" id="{9D19C1D2-E3A0-464C-8481-DC371ABF0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997" y="288220"/>
            <a:ext cx="2429006" cy="1542359"/>
          </a:xfrm>
          <a:prstGeom prst="rect">
            <a:avLst/>
          </a:prstGeom>
        </p:spPr>
      </p:pic>
      <p:pic>
        <p:nvPicPr>
          <p:cNvPr id="14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02435994-E6D1-4D69-A087-35F69BA3F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326" y="282121"/>
            <a:ext cx="2184413" cy="1580823"/>
          </a:xfrm>
          <a:prstGeom prst="rect">
            <a:avLst/>
          </a:prstGeom>
        </p:spPr>
      </p:pic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42A71558-6D75-4C50-BE28-D95D6DB84EE5}"/>
              </a:ext>
            </a:extLst>
          </p:cNvPr>
          <p:cNvCxnSpPr>
            <a:cxnSpLocks/>
          </p:cNvCxnSpPr>
          <p:nvPr/>
        </p:nvCxnSpPr>
        <p:spPr>
          <a:xfrm>
            <a:off x="6886575" y="472278"/>
            <a:ext cx="0" cy="122317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42C4798-4FA5-4EF7-B4D3-D17E9D8F68B4}"/>
              </a:ext>
            </a:extLst>
          </p:cNvPr>
          <p:cNvSpPr txBox="1"/>
          <p:nvPr/>
        </p:nvSpPr>
        <p:spPr>
          <a:xfrm>
            <a:off x="5510894" y="5997728"/>
            <a:ext cx="166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March 2024</a:t>
            </a:r>
          </a:p>
        </p:txBody>
      </p:sp>
    </p:spTree>
    <p:extLst>
      <p:ext uri="{BB962C8B-B14F-4D97-AF65-F5344CB8AC3E}">
        <p14:creationId xmlns:p14="http://schemas.microsoft.com/office/powerpoint/2010/main" val="6169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6D9C37-B697-452F-BD40-4322E66B7366}"/>
              </a:ext>
            </a:extLst>
          </p:cNvPr>
          <p:cNvSpPr txBox="1"/>
          <p:nvPr/>
        </p:nvSpPr>
        <p:spPr>
          <a:xfrm>
            <a:off x="4012163" y="335902"/>
            <a:ext cx="764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CYLINDER CHARACTERIZATION 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A6E4D15-1F8E-4603-9C94-54C991D05822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EDF18825-D497-159E-4D4D-EA4472F00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938563"/>
              </p:ext>
            </p:extLst>
          </p:nvPr>
        </p:nvGraphicFramePr>
        <p:xfrm>
          <a:off x="214604" y="1960210"/>
          <a:ext cx="8005667" cy="3702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5778">
                  <a:extLst>
                    <a:ext uri="{9D8B030D-6E8A-4147-A177-3AD203B41FA5}">
                      <a16:colId xmlns:a16="http://schemas.microsoft.com/office/drawing/2014/main" val="2460372977"/>
                    </a:ext>
                  </a:extLst>
                </a:gridCol>
                <a:gridCol w="1075564">
                  <a:extLst>
                    <a:ext uri="{9D8B030D-6E8A-4147-A177-3AD203B41FA5}">
                      <a16:colId xmlns:a16="http://schemas.microsoft.com/office/drawing/2014/main" val="1903655340"/>
                    </a:ext>
                  </a:extLst>
                </a:gridCol>
                <a:gridCol w="120189">
                  <a:extLst>
                    <a:ext uri="{9D8B030D-6E8A-4147-A177-3AD203B41FA5}">
                      <a16:colId xmlns:a16="http://schemas.microsoft.com/office/drawing/2014/main" val="1569590832"/>
                    </a:ext>
                  </a:extLst>
                </a:gridCol>
                <a:gridCol w="938880">
                  <a:extLst>
                    <a:ext uri="{9D8B030D-6E8A-4147-A177-3AD203B41FA5}">
                      <a16:colId xmlns:a16="http://schemas.microsoft.com/office/drawing/2014/main" val="3976772392"/>
                    </a:ext>
                  </a:extLst>
                </a:gridCol>
                <a:gridCol w="938880">
                  <a:extLst>
                    <a:ext uri="{9D8B030D-6E8A-4147-A177-3AD203B41FA5}">
                      <a16:colId xmlns:a16="http://schemas.microsoft.com/office/drawing/2014/main" val="1185879617"/>
                    </a:ext>
                  </a:extLst>
                </a:gridCol>
                <a:gridCol w="938880">
                  <a:extLst>
                    <a:ext uri="{9D8B030D-6E8A-4147-A177-3AD203B41FA5}">
                      <a16:colId xmlns:a16="http://schemas.microsoft.com/office/drawing/2014/main" val="1389907276"/>
                    </a:ext>
                  </a:extLst>
                </a:gridCol>
                <a:gridCol w="938880">
                  <a:extLst>
                    <a:ext uri="{9D8B030D-6E8A-4147-A177-3AD203B41FA5}">
                      <a16:colId xmlns:a16="http://schemas.microsoft.com/office/drawing/2014/main" val="860679226"/>
                    </a:ext>
                  </a:extLst>
                </a:gridCol>
                <a:gridCol w="938880">
                  <a:extLst>
                    <a:ext uri="{9D8B030D-6E8A-4147-A177-3AD203B41FA5}">
                      <a16:colId xmlns:a16="http://schemas.microsoft.com/office/drawing/2014/main" val="3284253289"/>
                    </a:ext>
                  </a:extLst>
                </a:gridCol>
                <a:gridCol w="939736">
                  <a:extLst>
                    <a:ext uri="{9D8B030D-6E8A-4147-A177-3AD203B41FA5}">
                      <a16:colId xmlns:a16="http://schemas.microsoft.com/office/drawing/2014/main" val="356447316"/>
                    </a:ext>
                  </a:extLst>
                </a:gridCol>
              </a:tblGrid>
              <a:tr h="754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Cylinder 1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Cylinder 2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Cylinder 2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Cylinder 3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Cylinder 4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Cylinder5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Cylinder6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Cylinder7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3129697"/>
                  </a:ext>
                </a:extLst>
              </a:tr>
              <a:tr h="3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D [mm]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15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150942"/>
                  </a:ext>
                </a:extLst>
              </a:tr>
              <a:tr h="3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L [mm]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137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315603"/>
                  </a:ext>
                </a:extLst>
              </a:tr>
              <a:tr h="754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Aspect Ratio (L/D)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9.13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251641"/>
                  </a:ext>
                </a:extLst>
              </a:tr>
              <a:tr h="3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H(mm)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0.69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0.49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0.46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394475"/>
                  </a:ext>
                </a:extLst>
              </a:tr>
              <a:tr h="3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λ=w [mm]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0.39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0.48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0.83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16278"/>
                  </a:ext>
                </a:extLst>
              </a:tr>
              <a:tr h="3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λ/H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0.57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0.98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1.80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53098"/>
                  </a:ext>
                </a:extLst>
              </a:tr>
              <a:tr h="3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Coating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no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no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no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yes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no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6084765"/>
                  </a:ext>
                </a:extLst>
              </a:tr>
            </a:tbl>
          </a:graphicData>
        </a:graphic>
      </p:graphicFrame>
      <p:grpSp>
        <p:nvGrpSpPr>
          <p:cNvPr id="5" name="Gruppo 4">
            <a:extLst>
              <a:ext uri="{FF2B5EF4-FFF2-40B4-BE49-F238E27FC236}">
                <a16:creationId xmlns:a16="http://schemas.microsoft.com/office/drawing/2014/main" id="{6BDD089C-6B50-A404-B54D-09775D6BCB2E}"/>
              </a:ext>
            </a:extLst>
          </p:cNvPr>
          <p:cNvGrpSpPr/>
          <p:nvPr/>
        </p:nvGrpSpPr>
        <p:grpSpPr>
          <a:xfrm>
            <a:off x="8557510" y="1289124"/>
            <a:ext cx="2835167" cy="2018442"/>
            <a:chOff x="8818768" y="1351834"/>
            <a:chExt cx="2835167" cy="2018442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1D82EA13-A7DB-3842-EA5C-A17C8C5C1060}"/>
                </a:ext>
              </a:extLst>
            </p:cNvPr>
            <p:cNvGrpSpPr/>
            <p:nvPr/>
          </p:nvGrpSpPr>
          <p:grpSpPr>
            <a:xfrm>
              <a:off x="9265298" y="1351834"/>
              <a:ext cx="2388637" cy="1452453"/>
              <a:chOff x="8726595" y="923207"/>
              <a:chExt cx="2520524" cy="1574918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6E94ABDE-B7F0-DA15-E508-767EFC784C45}"/>
                  </a:ext>
                </a:extLst>
              </p:cNvPr>
              <p:cNvSpPr/>
              <p:nvPr/>
            </p:nvSpPr>
            <p:spPr bwMode="auto">
              <a:xfrm>
                <a:off x="8772414" y="1504918"/>
                <a:ext cx="2428986" cy="35924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it-IT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7B079969-869E-DB32-6DA0-1A5692711022}"/>
                  </a:ext>
                </a:extLst>
              </p:cNvPr>
              <p:cNvSpPr/>
              <p:nvPr/>
            </p:nvSpPr>
            <p:spPr bwMode="auto">
              <a:xfrm>
                <a:off x="11201400" y="923207"/>
                <a:ext cx="45719" cy="152471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849EBEB8-4285-BC66-AE00-DEE7ABEF5D8A}"/>
                  </a:ext>
                </a:extLst>
              </p:cNvPr>
              <p:cNvSpPr/>
              <p:nvPr/>
            </p:nvSpPr>
            <p:spPr bwMode="auto">
              <a:xfrm>
                <a:off x="8726595" y="973407"/>
                <a:ext cx="45719" cy="152471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B8F7BDE0-FB8C-0510-1693-EFF1F1DE5682}"/>
                </a:ext>
              </a:extLst>
            </p:cNvPr>
            <p:cNvCxnSpPr>
              <a:cxnSpLocks/>
            </p:cNvCxnSpPr>
            <p:nvPr/>
          </p:nvCxnSpPr>
          <p:spPr>
            <a:xfrm>
              <a:off x="9134670" y="1884434"/>
              <a:ext cx="0" cy="331314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0339373D-1AC5-F969-3243-CD79B1C06EF3}"/>
                </a:ext>
              </a:extLst>
            </p:cNvPr>
            <p:cNvCxnSpPr>
              <a:cxnSpLocks/>
            </p:cNvCxnSpPr>
            <p:nvPr/>
          </p:nvCxnSpPr>
          <p:spPr>
            <a:xfrm>
              <a:off x="9265297" y="2971800"/>
              <a:ext cx="2366974" cy="0"/>
            </a:xfrm>
            <a:prstGeom prst="straightConnector1">
              <a:avLst/>
            </a:prstGeom>
            <a:ln w="28575">
              <a:solidFill>
                <a:srgbClr val="1CADE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FDF663A-17D4-2E39-CB28-39BDB7B2758C}"/>
                </a:ext>
              </a:extLst>
            </p:cNvPr>
            <p:cNvSpPr txBox="1"/>
            <p:nvPr/>
          </p:nvSpPr>
          <p:spPr>
            <a:xfrm>
              <a:off x="10324370" y="3000944"/>
              <a:ext cx="27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1"/>
                  </a:solidFill>
                </a:rPr>
                <a:t>L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311D5BE0-9B5D-AAEA-56FD-675601E93D86}"/>
                </a:ext>
              </a:extLst>
            </p:cNvPr>
            <p:cNvSpPr txBox="1"/>
            <p:nvPr/>
          </p:nvSpPr>
          <p:spPr>
            <a:xfrm>
              <a:off x="8818768" y="1865425"/>
              <a:ext cx="326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1CADE4"/>
                  </a:solidFill>
                </a:rPr>
                <a:t>D</a:t>
              </a: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3DF2BE95-6B42-F463-9E0D-DEE420947AD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8" t="10440" r="41289" b="55953"/>
          <a:stretch/>
        </p:blipFill>
        <p:spPr>
          <a:xfrm>
            <a:off x="9874462" y="3447456"/>
            <a:ext cx="1969409" cy="2549087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B94B0F36-182C-C303-08C4-BFE8776A4404}"/>
              </a:ext>
            </a:extLst>
          </p:cNvPr>
          <p:cNvGrpSpPr/>
          <p:nvPr/>
        </p:nvGrpSpPr>
        <p:grpSpPr>
          <a:xfrm>
            <a:off x="8426275" y="3416170"/>
            <a:ext cx="1242184" cy="2471448"/>
            <a:chOff x="8426275" y="3416170"/>
            <a:chExt cx="1242184" cy="2471448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23611F8-0F4F-E7D9-6DE1-073A3028ADB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5" t="35946" r="8247" b="39764"/>
            <a:stretch/>
          </p:blipFill>
          <p:spPr>
            <a:xfrm rot="5400000">
              <a:off x="7811643" y="4030802"/>
              <a:ext cx="2471448" cy="1242184"/>
            </a:xfrm>
            <a:prstGeom prst="rect">
              <a:avLst/>
            </a:prstGeom>
            <a:effectLst>
              <a:reflection endPos="0" dist="50800" dir="5400000" sy="-100000" algn="bl" rotWithShape="0"/>
            </a:effectLst>
          </p:spPr>
        </p:pic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5B0145AD-07CB-7C71-6294-0E1523050CAF}"/>
                </a:ext>
              </a:extLst>
            </p:cNvPr>
            <p:cNvCxnSpPr>
              <a:cxnSpLocks/>
            </p:cNvCxnSpPr>
            <p:nvPr/>
          </p:nvCxnSpPr>
          <p:spPr>
            <a:xfrm>
              <a:off x="8907407" y="4516017"/>
              <a:ext cx="279919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476508EB-BA8E-2FD0-4746-D79DC6087753}"/>
                </a:ext>
              </a:extLst>
            </p:cNvPr>
            <p:cNvCxnSpPr>
              <a:cxnSpLocks/>
            </p:cNvCxnSpPr>
            <p:nvPr/>
          </p:nvCxnSpPr>
          <p:spPr>
            <a:xfrm>
              <a:off x="9187109" y="4516017"/>
              <a:ext cx="0" cy="248816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E03C654-DFC2-6269-58F7-904CA476AD2F}"/>
                </a:ext>
              </a:extLst>
            </p:cNvPr>
            <p:cNvSpPr txBox="1"/>
            <p:nvPr/>
          </p:nvSpPr>
          <p:spPr>
            <a:xfrm>
              <a:off x="8884082" y="4077478"/>
              <a:ext cx="348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rgbClr val="1CADE4"/>
                  </a:solidFill>
                </a:rPr>
                <a:t>λ</a:t>
              </a:r>
              <a:endParaRPr lang="it-IT" dirty="0">
                <a:solidFill>
                  <a:srgbClr val="1CADE4"/>
                </a:solidFill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F927D16D-EDD1-6555-1985-425B3A16B732}"/>
                </a:ext>
              </a:extLst>
            </p:cNvPr>
            <p:cNvSpPr txBox="1"/>
            <p:nvPr/>
          </p:nvSpPr>
          <p:spPr>
            <a:xfrm>
              <a:off x="9263527" y="4446810"/>
              <a:ext cx="3285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1CADE4"/>
                  </a:solidFill>
                </a:rPr>
                <a:t>w</a:t>
              </a:r>
            </a:p>
          </p:txBody>
        </p:sp>
      </p:grp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12B7992-E768-420C-B7FE-A3B371EC5459}"/>
              </a:ext>
            </a:extLst>
          </p:cNvPr>
          <p:cNvCxnSpPr>
            <a:cxnSpLocks/>
          </p:cNvCxnSpPr>
          <p:nvPr/>
        </p:nvCxnSpPr>
        <p:spPr>
          <a:xfrm>
            <a:off x="11028784" y="3811555"/>
            <a:ext cx="0" cy="26592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1CBDE30-C36C-F576-B3BB-A0D66F36C440}"/>
              </a:ext>
            </a:extLst>
          </p:cNvPr>
          <p:cNvSpPr txBox="1"/>
          <p:nvPr/>
        </p:nvSpPr>
        <p:spPr>
          <a:xfrm>
            <a:off x="11028784" y="3759850"/>
            <a:ext cx="44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1CADE4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28025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9C74712-697D-B7F8-E4FB-485F4FD96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86" y="1324895"/>
            <a:ext cx="6039114" cy="4648978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31CC3C18-C154-FD2B-0E0A-91E652A189F2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53043E-D538-1186-8F78-644E4725A8E9}"/>
              </a:ext>
            </a:extLst>
          </p:cNvPr>
          <p:cNvSpPr txBox="1"/>
          <p:nvPr/>
        </p:nvSpPr>
        <p:spPr>
          <a:xfrm>
            <a:off x="533400" y="2226618"/>
            <a:ext cx="499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First </a:t>
            </a:r>
            <a:r>
              <a:rPr lang="it-IT" sz="2400" dirty="0" err="1"/>
              <a:t>experiment</a:t>
            </a:r>
            <a:r>
              <a:rPr lang="it-IT" sz="2400" dirty="0"/>
              <a:t>  </a:t>
            </a:r>
            <a:r>
              <a:rPr lang="it-IT" sz="2400" dirty="0">
                <a:sym typeface="Wingdings" panose="05000000000000000000" pitchFamily="2" charset="2"/>
              </a:rPr>
              <a:t>  </a:t>
            </a:r>
            <a:r>
              <a:rPr lang="it-IT" sz="2400" dirty="0" err="1"/>
              <a:t>smooth</a:t>
            </a:r>
            <a:r>
              <a:rPr lang="it-IT" sz="2400" dirty="0"/>
              <a:t> </a:t>
            </a:r>
            <a:r>
              <a:rPr lang="it-IT" sz="2400" dirty="0" err="1"/>
              <a:t>cylinder</a:t>
            </a:r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A2FC57-7BC8-22D2-1A8F-9BD68AF04F51}"/>
              </a:ext>
            </a:extLst>
          </p:cNvPr>
          <p:cNvSpPr txBox="1"/>
          <p:nvPr/>
        </p:nvSpPr>
        <p:spPr>
          <a:xfrm>
            <a:off x="737609" y="3649384"/>
            <a:ext cx="4881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The </a:t>
            </a:r>
            <a:r>
              <a:rPr lang="it-IT" sz="2400" dirty="0" err="1"/>
              <a:t>results</a:t>
            </a:r>
            <a:r>
              <a:rPr lang="it-IT" sz="2400" dirty="0"/>
              <a:t> </a:t>
            </a:r>
            <a:r>
              <a:rPr lang="it-IT" sz="2400" dirty="0" err="1"/>
              <a:t>align</a:t>
            </a:r>
            <a:r>
              <a:rPr lang="it-IT" sz="2400" dirty="0"/>
              <a:t> with the information </a:t>
            </a:r>
            <a:r>
              <a:rPr lang="it-IT" sz="2400" dirty="0" err="1"/>
              <a:t>documented</a:t>
            </a:r>
            <a:r>
              <a:rPr lang="it-IT" sz="2400" dirty="0"/>
              <a:t> in the literature 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D98E56D-4E36-EAE6-E931-07E84A98D212}"/>
              </a:ext>
            </a:extLst>
          </p:cNvPr>
          <p:cNvCxnSpPr>
            <a:cxnSpLocks/>
          </p:cNvCxnSpPr>
          <p:nvPr/>
        </p:nvCxnSpPr>
        <p:spPr>
          <a:xfrm>
            <a:off x="3190239" y="2966720"/>
            <a:ext cx="0" cy="56315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312620-269D-B6DC-0F3D-0D2C9F077B9D}"/>
              </a:ext>
            </a:extLst>
          </p:cNvPr>
          <p:cNvSpPr txBox="1"/>
          <p:nvPr/>
        </p:nvSpPr>
        <p:spPr>
          <a:xfrm>
            <a:off x="5999584" y="233265"/>
            <a:ext cx="5514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C</a:t>
            </a:r>
            <a:r>
              <a:rPr lang="it-IT" sz="240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d</a:t>
            </a:r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 REDUCTION: REFERENCE CASE</a:t>
            </a:r>
          </a:p>
        </p:txBody>
      </p:sp>
    </p:spTree>
    <p:extLst>
      <p:ext uri="{BB962C8B-B14F-4D97-AF65-F5344CB8AC3E}">
        <p14:creationId xmlns:p14="http://schemas.microsoft.com/office/powerpoint/2010/main" val="311040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33FF2163-CFC7-5EDC-36B1-589F1B31046B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771F2F-B0FA-E4DD-3850-E1DF4F5FF39C}"/>
              </a:ext>
            </a:extLst>
          </p:cNvPr>
          <p:cNvSpPr txBox="1"/>
          <p:nvPr/>
        </p:nvSpPr>
        <p:spPr>
          <a:xfrm>
            <a:off x="3834882" y="186612"/>
            <a:ext cx="788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C</a:t>
            </a:r>
            <a:r>
              <a:rPr lang="it-IT" sz="240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d</a:t>
            </a:r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 REDUCTION : ROUGHNESS PARAMETER INFLUENCE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7AF2A10B-DA38-891C-BFDF-77F01777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9728"/>
            <a:ext cx="4710404" cy="4832178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6EB633E9-F6CF-B9F3-8C72-E20C8D9D3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988" y="1299728"/>
            <a:ext cx="4710404" cy="4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8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1A57FBE-FFF7-AB89-D6F2-022262A09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02" y="1175266"/>
            <a:ext cx="5000171" cy="5075232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3D5AA42C-0CB8-14C7-0A70-301975BD0365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E23CB19-0660-E152-E391-D963788BAC6E}"/>
                  </a:ext>
                </a:extLst>
              </p:cNvPr>
              <p:cNvSpPr txBox="1"/>
              <p:nvPr/>
            </p:nvSpPr>
            <p:spPr>
              <a:xfrm>
                <a:off x="7380514" y="1312708"/>
                <a:ext cx="2936240" cy="1168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𝑊𝑒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it-IT" sz="2400" b="0" dirty="0"/>
              </a:p>
              <a:p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E23CB19-0660-E152-E391-D963788BA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514" y="1312708"/>
                <a:ext cx="2936240" cy="11682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A691488-B60D-F916-33F7-00CC6C4D313F}"/>
                  </a:ext>
                </a:extLst>
              </p:cNvPr>
              <p:cNvSpPr txBox="1"/>
              <p:nvPr/>
            </p:nvSpPr>
            <p:spPr>
              <a:xfrm>
                <a:off x="6373328" y="5545292"/>
                <a:ext cx="368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solidFill>
                            <a:srgbClr val="2683C6"/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it-IT" sz="2400" b="1" i="1" smtClean="0">
                          <a:solidFill>
                            <a:srgbClr val="2683C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exhibits</m:t>
                      </m:r>
                      <m:r>
                        <a:rPr lang="it-IT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it-IT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most</m:t>
                      </m:r>
                      <m:r>
                        <a:rPr lang="it-IT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significant</m:t>
                      </m:r>
                      <m:r>
                        <a:rPr lang="it-IT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influence</m:t>
                      </m:r>
                      <m:r>
                        <a:rPr lang="it-IT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400" dirty="0">
                  <a:latin typeface="Bahnschrift Light Condensed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A691488-B60D-F916-33F7-00CC6C4D3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328" y="5545292"/>
                <a:ext cx="3688494" cy="461665"/>
              </a:xfrm>
              <a:prstGeom prst="rect">
                <a:avLst/>
              </a:prstGeom>
              <a:blipFill>
                <a:blip r:embed="rId4"/>
                <a:stretch>
                  <a:fillRect l="-495" r="-45215" b="-21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>
            <a:extLst>
              <a:ext uri="{FF2B5EF4-FFF2-40B4-BE49-F238E27FC236}">
                <a16:creationId xmlns:a16="http://schemas.microsoft.com/office/drawing/2014/main" id="{CA36C65B-EA8F-DA77-DB95-EAC9DEB7653A}"/>
              </a:ext>
            </a:extLst>
          </p:cNvPr>
          <p:cNvSpPr/>
          <p:nvPr/>
        </p:nvSpPr>
        <p:spPr>
          <a:xfrm>
            <a:off x="6373328" y="5412235"/>
            <a:ext cx="5355772" cy="72777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68ED10-4246-1E5E-65C8-551515629CFE}"/>
              </a:ext>
            </a:extLst>
          </p:cNvPr>
          <p:cNvSpPr txBox="1"/>
          <p:nvPr/>
        </p:nvSpPr>
        <p:spPr>
          <a:xfrm>
            <a:off x="7380514" y="2233428"/>
            <a:ext cx="3349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Bahnschrift Light Condensed" panose="020B0502040204020203" pitchFamily="34" charset="0"/>
              </a:rPr>
              <a:t>The </a:t>
            </a:r>
            <a:r>
              <a:rPr lang="it-IT" sz="2400" dirty="0" err="1">
                <a:latin typeface="Bahnschrift Light Condensed" panose="020B0502040204020203" pitchFamily="34" charset="0"/>
              </a:rPr>
              <a:t>experimental</a:t>
            </a:r>
            <a:r>
              <a:rPr lang="it-IT" sz="2400" dirty="0">
                <a:latin typeface="Bahnschrift Light Condensed" panose="020B0502040204020203" pitchFamily="34" charset="0"/>
              </a:rPr>
              <a:t> data points </a:t>
            </a:r>
            <a:r>
              <a:rPr lang="it-IT" sz="2400" dirty="0" err="1">
                <a:latin typeface="Bahnschrift Light Condensed" panose="020B0502040204020203" pitchFamily="34" charset="0"/>
              </a:rPr>
              <a:t>reveal</a:t>
            </a:r>
            <a:r>
              <a:rPr lang="it-IT" sz="2400" dirty="0">
                <a:latin typeface="Bahnschrift Light Condensed" panose="020B0502040204020203" pitchFamily="34" charset="0"/>
              </a:rPr>
              <a:t> a linear </a:t>
            </a:r>
            <a:r>
              <a:rPr lang="it-IT" sz="2400" dirty="0" err="1">
                <a:latin typeface="Bahnschrift Light Condensed" panose="020B0502040204020203" pitchFamily="34" charset="0"/>
              </a:rPr>
              <a:t>interpolation</a:t>
            </a:r>
            <a:r>
              <a:rPr lang="it-IT" sz="2400" dirty="0">
                <a:latin typeface="Bahnschrift Light Condensed" panose="020B0502040204020203" pitchFamily="34" charset="0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3CAFF6-8A10-A9EF-A532-7EE3FC27C86A}"/>
              </a:ext>
            </a:extLst>
          </p:cNvPr>
          <p:cNvSpPr txBox="1"/>
          <p:nvPr/>
        </p:nvSpPr>
        <p:spPr>
          <a:xfrm>
            <a:off x="6551130" y="3275045"/>
            <a:ext cx="5000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Bahnschrift Light Condensed" panose="020B0502040204020203" pitchFamily="34" charset="0"/>
              </a:rPr>
              <a:t>This</a:t>
            </a:r>
            <a:r>
              <a:rPr lang="it-IT" sz="2400" dirty="0">
                <a:latin typeface="Bahnschrift Light Condensed" panose="020B0502040204020203" pitchFamily="34" charset="0"/>
              </a:rPr>
              <a:t> line </a:t>
            </a:r>
            <a:r>
              <a:rPr lang="it-IT" sz="2400" dirty="0" err="1">
                <a:latin typeface="Bahnschrift Light Condensed" panose="020B0502040204020203" pitchFamily="34" charset="0"/>
              </a:rPr>
              <a:t>also</a:t>
            </a:r>
            <a:r>
              <a:rPr lang="it-IT" sz="2400" dirty="0">
                <a:latin typeface="Bahnschrift Light Condensed" panose="020B0502040204020203" pitchFamily="34" charset="0"/>
              </a:rPr>
              <a:t> </a:t>
            </a:r>
            <a:r>
              <a:rPr lang="it-IT" sz="2400" dirty="0" err="1">
                <a:latin typeface="Bahnschrift Light Condensed" panose="020B0502040204020203" pitchFamily="34" charset="0"/>
              </a:rPr>
              <a:t>fits</a:t>
            </a:r>
            <a:r>
              <a:rPr lang="it-IT" sz="2400" dirty="0">
                <a:latin typeface="Bahnschrift Light Condensed" panose="020B0502040204020203" pitchFamily="34" charset="0"/>
              </a:rPr>
              <a:t> the </a:t>
            </a:r>
            <a:r>
              <a:rPr lang="it-IT" sz="2400" dirty="0" err="1">
                <a:latin typeface="Bahnschrift Light Condensed" panose="020B0502040204020203" pitchFamily="34" charset="0"/>
              </a:rPr>
              <a:t>results</a:t>
            </a:r>
            <a:r>
              <a:rPr lang="it-IT" sz="2400" dirty="0">
                <a:latin typeface="Bahnschrift Light Condensed" panose="020B0502040204020203" pitchFamily="34" charset="0"/>
              </a:rPr>
              <a:t> </a:t>
            </a:r>
            <a:r>
              <a:rPr lang="it-IT" sz="2400" dirty="0" err="1">
                <a:latin typeface="Bahnschrift Light Condensed" panose="020B0502040204020203" pitchFamily="34" charset="0"/>
              </a:rPr>
              <a:t>reported</a:t>
            </a:r>
            <a:r>
              <a:rPr lang="it-IT" sz="2400" dirty="0">
                <a:latin typeface="Bahnschrift Light Condensed" panose="020B0502040204020203" pitchFamily="34" charset="0"/>
              </a:rPr>
              <a:t> by      Kim, Kim and Park (2015</a:t>
            </a:r>
            <a:r>
              <a:rPr lang="it-IT" dirty="0">
                <a:latin typeface="Bahnschrift Light Condensed" panose="020B0502040204020203" pitchFamily="34" charset="0"/>
              </a:rPr>
              <a:t>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861A80-DE50-28A0-5FA3-4EA9D2DE9479}"/>
              </a:ext>
            </a:extLst>
          </p:cNvPr>
          <p:cNvSpPr txBox="1"/>
          <p:nvPr/>
        </p:nvSpPr>
        <p:spPr>
          <a:xfrm>
            <a:off x="7077997" y="4316662"/>
            <a:ext cx="3988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Bahnschrift Light Condensed" panose="020B0502040204020203" pitchFamily="34" charset="0"/>
              </a:rPr>
              <a:t>Concluding</a:t>
            </a:r>
            <a:r>
              <a:rPr lang="it-IT" sz="2400" dirty="0">
                <a:latin typeface="Bahnschrift Light Condensed" panose="020B0502040204020203" pitchFamily="34" charset="0"/>
              </a:rPr>
              <a:t>, </a:t>
            </a:r>
            <a:r>
              <a:rPr lang="it-IT" sz="2400" dirty="0" err="1">
                <a:latin typeface="Bahnschrift Light Condensed" panose="020B0502040204020203" pitchFamily="34" charset="0"/>
              </a:rPr>
              <a:t>it</a:t>
            </a:r>
            <a:r>
              <a:rPr lang="it-IT" sz="2400" dirty="0">
                <a:latin typeface="Bahnschrift Light Condensed" panose="020B0502040204020203" pitchFamily="34" charset="0"/>
              </a:rPr>
              <a:t> </a:t>
            </a:r>
            <a:r>
              <a:rPr lang="it-IT" sz="2400" dirty="0" err="1">
                <a:latin typeface="Bahnschrift Light Condensed" panose="020B0502040204020203" pitchFamily="34" charset="0"/>
              </a:rPr>
              <a:t>is</a:t>
            </a:r>
            <a:r>
              <a:rPr lang="it-IT" sz="2400" dirty="0">
                <a:latin typeface="Bahnschrift Light Condensed" panose="020B0502040204020203" pitchFamily="34" charset="0"/>
              </a:rPr>
              <a:t> </a:t>
            </a:r>
            <a:r>
              <a:rPr lang="it-IT" sz="2400" dirty="0" err="1">
                <a:latin typeface="Bahnschrift Light Condensed" panose="020B0502040204020203" pitchFamily="34" charset="0"/>
              </a:rPr>
              <a:t>possible</a:t>
            </a:r>
            <a:r>
              <a:rPr lang="it-IT" sz="2400" dirty="0">
                <a:latin typeface="Bahnschrift Light Condensed" panose="020B0502040204020203" pitchFamily="34" charset="0"/>
              </a:rPr>
              <a:t> to state </a:t>
            </a:r>
            <a:r>
              <a:rPr lang="it-IT" sz="2400" dirty="0" err="1">
                <a:latin typeface="Bahnschrift Light Condensed" panose="020B0502040204020203" pitchFamily="34" charset="0"/>
              </a:rPr>
              <a:t>that</a:t>
            </a:r>
            <a:r>
              <a:rPr lang="it-IT" sz="2400" dirty="0">
                <a:latin typeface="Bahnschrift Light Condensed" panose="020B0502040204020203" pitchFamily="34" charset="0"/>
              </a:rPr>
              <a:t>…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5DD87C-625D-3DFE-5F9B-208045FAC175}"/>
              </a:ext>
            </a:extLst>
          </p:cNvPr>
          <p:cNvSpPr txBox="1"/>
          <p:nvPr/>
        </p:nvSpPr>
        <p:spPr>
          <a:xfrm>
            <a:off x="4310744" y="325915"/>
            <a:ext cx="7558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C</a:t>
            </a:r>
            <a:r>
              <a:rPr lang="it-IT" sz="240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d</a:t>
            </a:r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 REDUCTION : ROUGHNESS PARAMETER INFLUENCE</a:t>
            </a:r>
          </a:p>
        </p:txBody>
      </p:sp>
    </p:spTree>
    <p:extLst>
      <p:ext uri="{BB962C8B-B14F-4D97-AF65-F5344CB8AC3E}">
        <p14:creationId xmlns:p14="http://schemas.microsoft.com/office/powerpoint/2010/main" val="33850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B38F2AEE-D196-A0E9-2626-8076185821C8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4D8273-B27E-5EF0-339E-B4C73C67A21E}"/>
              </a:ext>
            </a:extLst>
          </p:cNvPr>
          <p:cNvSpPr txBox="1"/>
          <p:nvPr/>
        </p:nvSpPr>
        <p:spPr>
          <a:xfrm>
            <a:off x="4553339" y="305106"/>
            <a:ext cx="71682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C</a:t>
            </a:r>
            <a:r>
              <a:rPr lang="it-IT" sz="240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d</a:t>
            </a:r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 REDUCTION : ROUGHNESS PARAMETER INFLUENCE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2B1C80-574A-7322-5226-E08AA4C5B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6" y="1179961"/>
            <a:ext cx="4817571" cy="5057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956D611-50E5-D2A7-E6D7-E2F12C90F739}"/>
                  </a:ext>
                </a:extLst>
              </p:cNvPr>
              <p:cNvSpPr txBox="1"/>
              <p:nvPr/>
            </p:nvSpPr>
            <p:spPr>
              <a:xfrm>
                <a:off x="5400092" y="1251609"/>
                <a:ext cx="6097554" cy="7228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Φ</m:t>
                          </m:r>
                        </m:e>
                        <m:sub>
                          <m:r>
                            <a:rPr kumimoji="0" lang="it-IT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𝑔</m:t>
                          </m:r>
                        </m:sub>
                      </m:sSub>
                      <m:r>
                        <a:rPr kumimoji="0" lang="it-IT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=</m:t>
                      </m:r>
                      <m:f>
                        <m:fPr>
                          <m:ctrlPr>
                            <a:rPr kumimoji="0" lang="it-IT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it-IT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sSubPr>
                            <m:e>
                              <m:r>
                                <a:rPr kumimoji="0" lang="it-IT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it-IT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  <m:t>𝑎𝑖𝑟</m:t>
                              </m:r>
                              <m:r>
                                <a:rPr kumimoji="0" lang="it-IT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  <m:t>−</m:t>
                              </m:r>
                              <m:r>
                                <a:rPr kumimoji="0" lang="it-IT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  <m:t>𝑤𝑎𝑡𝑒𝑟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it-IT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sSubPr>
                            <m:e>
                              <m:r>
                                <a:rPr kumimoji="0" lang="it-IT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it-IT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  <m:t>𝑡𝑜𝑡𝑎𝑙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956D611-50E5-D2A7-E6D7-E2F12C90F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92" y="1251609"/>
                <a:ext cx="6097554" cy="7228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e 8">
            <a:extLst>
              <a:ext uri="{FF2B5EF4-FFF2-40B4-BE49-F238E27FC236}">
                <a16:creationId xmlns:a16="http://schemas.microsoft.com/office/drawing/2014/main" id="{26AA0239-8B95-244D-81C8-C5A8BFFCB59E}"/>
              </a:ext>
            </a:extLst>
          </p:cNvPr>
          <p:cNvSpPr/>
          <p:nvPr/>
        </p:nvSpPr>
        <p:spPr bwMode="auto">
          <a:xfrm>
            <a:off x="7176250" y="2687052"/>
            <a:ext cx="285750" cy="25717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8E83721-E6DA-D933-BC62-CDF01794B29B}"/>
                  </a:ext>
                </a:extLst>
              </p:cNvPr>
              <p:cNvSpPr txBox="1"/>
              <p:nvPr/>
            </p:nvSpPr>
            <p:spPr bwMode="auto">
              <a:xfrm>
                <a:off x="7533470" y="2373298"/>
                <a:ext cx="3476625" cy="83099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kern="0" dirty="0" err="1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It</a:t>
                </a:r>
                <a:r>
                  <a:rPr lang="it-IT" sz="2400" kern="0" dirty="0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 </a:t>
                </a:r>
                <a:r>
                  <a:rPr lang="it-IT" sz="2400" kern="0" dirty="0" err="1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doesn’t</a:t>
                </a:r>
                <a:r>
                  <a:rPr lang="it-IT" sz="2400" kern="0" dirty="0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 </a:t>
                </a:r>
                <a:r>
                  <a:rPr lang="it-IT" sz="2400" kern="0" dirty="0" err="1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change</a:t>
                </a:r>
                <a:r>
                  <a:rPr lang="it-IT" sz="2400" kern="0" dirty="0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 just the gas </a:t>
                </a:r>
                <a:r>
                  <a:rPr lang="it-IT" sz="2400" kern="0" dirty="0" err="1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fraction</a:t>
                </a:r>
                <a:r>
                  <a:rPr lang="it-IT" sz="2400" kern="0" dirty="0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 </a:t>
                </a:r>
                <a:r>
                  <a:rPr lang="it-IT" sz="2400" kern="0" dirty="0" err="1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but</a:t>
                </a:r>
                <a:r>
                  <a:rPr lang="it-IT" sz="2400" kern="0" dirty="0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 </a:t>
                </a:r>
                <a:r>
                  <a:rPr lang="it-IT" sz="2400" kern="0" dirty="0" err="1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also</a:t>
                </a:r>
                <a:r>
                  <a:rPr lang="it-IT" sz="2400" kern="0" dirty="0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 kern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h</m:t>
                    </m:r>
                    <m:r>
                      <a:rPr lang="it-IT" sz="2400" b="0" i="1" kern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 </m:t>
                    </m:r>
                  </m:oMath>
                </a14:m>
                <a:r>
                  <a:rPr lang="it-IT" sz="2400" kern="0" dirty="0">
                    <a:solidFill>
                      <a:schemeClr val="tx1"/>
                    </a:solidFill>
                    <a:latin typeface="Bahnschrift Light Condensed" panose="020B0502040204020203" pitchFamily="34" charset="0"/>
                    <a:ea typeface="+mj-ea"/>
                    <a:cs typeface="+mj-cs"/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kern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λ</m:t>
                    </m:r>
                  </m:oMath>
                </a14:m>
                <a:endParaRPr kumimoji="0" lang="it-IT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ahnschrift Light Condensed" panose="020B0502040204020203" pitchFamily="34" charset="0"/>
                  <a:ea typeface="+mj-ea"/>
                  <a:cs typeface="+mj-cs"/>
                </a:endParaRP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8E83721-E6DA-D933-BC62-CDF01794B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33470" y="2373298"/>
                <a:ext cx="3476625" cy="830997"/>
              </a:xfrm>
              <a:prstGeom prst="rect">
                <a:avLst/>
              </a:prstGeom>
              <a:blipFill>
                <a:blip r:embed="rId4"/>
                <a:stretch>
                  <a:fillRect t="-4380" b="-160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DA505229-4D25-9398-5069-A461A9F457E9}"/>
              </a:ext>
            </a:extLst>
          </p:cNvPr>
          <p:cNvSpPr/>
          <p:nvPr/>
        </p:nvSpPr>
        <p:spPr bwMode="auto">
          <a:xfrm>
            <a:off x="6985749" y="2184428"/>
            <a:ext cx="4095816" cy="13525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BE5760-FBD2-06ED-0193-3FA4A15C8B36}"/>
              </a:ext>
            </a:extLst>
          </p:cNvPr>
          <p:cNvSpPr txBox="1"/>
          <p:nvPr/>
        </p:nvSpPr>
        <p:spPr bwMode="auto">
          <a:xfrm>
            <a:off x="6790454" y="3874221"/>
            <a:ext cx="4024345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Light Condensed" panose="020B0502040204020203" pitchFamily="34" charset="0"/>
                <a:ea typeface="+mj-ea"/>
                <a:cs typeface="+mj-cs"/>
              </a:rPr>
              <a:t>This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Ligh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Light Condensed" panose="020B0502040204020203" pitchFamily="34" charset="0"/>
                <a:ea typeface="+mj-ea"/>
                <a:cs typeface="+mj-cs"/>
              </a:rPr>
              <a:t>agrees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Light Condensed" panose="020B0502040204020203" pitchFamily="34" charset="0"/>
                <a:ea typeface="+mj-ea"/>
                <a:cs typeface="+mj-cs"/>
              </a:rPr>
              <a:t> with the paper of</a:t>
            </a:r>
            <a:r>
              <a:rPr kumimoji="0" lang="it-IT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Bahnschrift Light Condensed" panose="020B0502040204020203" pitchFamily="34" charset="0"/>
                <a:ea typeface="+mj-ea"/>
                <a:cs typeface="+mj-cs"/>
              </a:rPr>
              <a:t> M.A. </a:t>
            </a:r>
            <a:r>
              <a:rPr kumimoji="0" lang="it-IT" sz="2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Bahnschrift Light Condensed" panose="020B0502040204020203" pitchFamily="34" charset="0"/>
                <a:ea typeface="+mj-ea"/>
                <a:cs typeface="+mj-cs"/>
              </a:rPr>
              <a:t>Samaha</a:t>
            </a:r>
            <a:r>
              <a:rPr kumimoji="0" lang="it-IT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Bahnschrift Light Condensed" panose="020B0502040204020203" pitchFamily="34" charset="0"/>
                <a:ea typeface="+mj-ea"/>
                <a:cs typeface="+mj-cs"/>
              </a:rPr>
              <a:t> et al (2011)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Light Condensed" panose="020B0502040204020203" pitchFamily="34" charset="0"/>
                <a:ea typeface="+mj-ea"/>
                <a:cs typeface="+mj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44A0DAD-6864-2D93-B4A8-9D7076660580}"/>
                  </a:ext>
                </a:extLst>
              </p:cNvPr>
              <p:cNvSpPr txBox="1"/>
              <p:nvPr/>
            </p:nvSpPr>
            <p:spPr>
              <a:xfrm>
                <a:off x="5753849" y="5208595"/>
                <a:ext cx="6097554" cy="65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it-IT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𝐶</m:t>
                          </m:r>
                        </m:e>
                        <m:sub>
                          <m:r>
                            <a:rPr kumimoji="0" lang="it-IT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𝑑</m:t>
                          </m:r>
                        </m:sub>
                      </m:sSub>
                      <m:r>
                        <a:rPr kumimoji="0" lang="it-IT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 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kumimoji="0" lang="it-IT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groupChrPr>
                        <m:e/>
                      </m:groupChr>
                      <m:r>
                        <a:rPr kumimoji="0" lang="it-IT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   </m:t>
                      </m:r>
                      <m:sSub>
                        <m:sSubPr>
                          <m:ctrlPr>
                            <a:rPr kumimoji="0" lang="it-IT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kumimoji="0" lang="it-IT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44A0DAD-6864-2D93-B4A8-9D7076660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849" y="5208595"/>
                <a:ext cx="6097554" cy="659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75CFF9E-C967-CCD0-72C2-BCEDF999CFC1}"/>
              </a:ext>
            </a:extLst>
          </p:cNvPr>
          <p:cNvCxnSpPr>
            <a:cxnSpLocks/>
          </p:cNvCxnSpPr>
          <p:nvPr/>
        </p:nvCxnSpPr>
        <p:spPr bwMode="auto">
          <a:xfrm flipV="1">
            <a:off x="8527648" y="5366984"/>
            <a:ext cx="0" cy="44173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3C637604-8898-B5F9-669A-0F8AE057431A}"/>
              </a:ext>
            </a:extLst>
          </p:cNvPr>
          <p:cNvCxnSpPr>
            <a:cxnSpLocks/>
          </p:cNvCxnSpPr>
          <p:nvPr/>
        </p:nvCxnSpPr>
        <p:spPr bwMode="auto">
          <a:xfrm>
            <a:off x="9743738" y="5344679"/>
            <a:ext cx="0" cy="48633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8093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78A96E6C-38C4-0EBC-747B-085BF46CABDD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898B8F-7850-6B6C-5463-61EC0EB12883}"/>
              </a:ext>
            </a:extLst>
          </p:cNvPr>
          <p:cNvSpPr txBox="1"/>
          <p:nvPr/>
        </p:nvSpPr>
        <p:spPr>
          <a:xfrm>
            <a:off x="1026367" y="149290"/>
            <a:ext cx="1052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CONCLUSION</a:t>
            </a:r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S</a:t>
            </a:r>
            <a:r>
              <a:rPr kumimoji="0" lang="it-IT" sz="3200" b="0" i="0" u="none" strike="noStrike" kern="1200" cap="none" spc="0" normalizeH="0" baseline="0" noProof="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AND PERSPECTIVE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5BB9D9-5586-589E-00C9-C6A22306F612}"/>
              </a:ext>
            </a:extLst>
          </p:cNvPr>
          <p:cNvSpPr txBox="1"/>
          <p:nvPr/>
        </p:nvSpPr>
        <p:spPr>
          <a:xfrm>
            <a:off x="533400" y="1052258"/>
            <a:ext cx="70144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Bahnschrift Light Condensed" panose="020B0502040204020203" pitchFamily="34" charset="0"/>
              </a:rPr>
              <a:t>The reduction in aerodynamic drag is primarily influenced by the parameter λ (space between two pillars). Nevertheless, it is crucial to conduct an in-depth analysis of alternative surface roughness forms to achieve a more comprehensive understanding.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C22C6B-9BCC-8DD0-CF94-A15084D8CFD6}"/>
              </a:ext>
            </a:extLst>
          </p:cNvPr>
          <p:cNvSpPr txBox="1"/>
          <p:nvPr/>
        </p:nvSpPr>
        <p:spPr>
          <a:xfrm>
            <a:off x="1003876" y="2928417"/>
            <a:ext cx="62693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Bahnschrift Light Condensed" panose="020B0502040204020203" pitchFamily="34" charset="0"/>
              </a:rPr>
              <a:t>Looking ahead: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C4AEA6-EAB8-70BF-E644-38836EEE70E9}"/>
              </a:ext>
            </a:extLst>
          </p:cNvPr>
          <p:cNvSpPr txBox="1"/>
          <p:nvPr/>
        </p:nvSpPr>
        <p:spPr>
          <a:xfrm>
            <a:off x="733543" y="4743840"/>
            <a:ext cx="5788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- </a:t>
            </a:r>
            <a:r>
              <a:rPr lang="it-IT" sz="2200" dirty="0" err="1">
                <a:solidFill>
                  <a:srgbClr val="0D0D0D"/>
                </a:solidFill>
                <a:latin typeface="Bahnschrift Light Condensed" panose="020B0502040204020203" pitchFamily="34" charset="0"/>
              </a:rPr>
              <a:t>deepening</a:t>
            </a:r>
            <a:r>
              <a:rPr lang="it-IT" sz="2200" dirty="0">
                <a:solidFill>
                  <a:srgbClr val="0D0D0D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200" dirty="0">
                <a:solidFill>
                  <a:srgbClr val="0D0D0D"/>
                </a:solidFill>
                <a:latin typeface="Bahnschrift Light Condensed" panose="020B0502040204020203" pitchFamily="34" charset="0"/>
              </a:rPr>
              <a:t>the deformation of the air layer. </a:t>
            </a:r>
            <a:endParaRPr lang="it-IT" sz="2200" dirty="0">
              <a:solidFill>
                <a:srgbClr val="0D0D0D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155797-70E0-B8E4-502E-4EB356F510D6}"/>
              </a:ext>
            </a:extLst>
          </p:cNvPr>
          <p:cNvSpPr txBox="1"/>
          <p:nvPr/>
        </p:nvSpPr>
        <p:spPr>
          <a:xfrm>
            <a:off x="1259020" y="3733731"/>
            <a:ext cx="5759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- </a:t>
            </a:r>
            <a:r>
              <a:rPr lang="en-US" sz="2200" dirty="0">
                <a:solidFill>
                  <a:srgbClr val="0D0D0D"/>
                </a:solidFill>
                <a:latin typeface="Bahnschrift Light Condensed" panose="020B0502040204020203" pitchFamily="34" charset="0"/>
              </a:rPr>
              <a:t>examining the impact of vortex release on the trajectory in the Y-axis.</a:t>
            </a:r>
            <a:endParaRPr lang="it-IT" sz="2200" dirty="0">
              <a:solidFill>
                <a:srgbClr val="0D0D0D"/>
              </a:solidFill>
              <a:latin typeface="Bahnschrift Light Condensed" panose="020B0502040204020203" pitchFamily="34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E742AC09-EBD6-B259-2547-B826DC1A8594}"/>
              </a:ext>
            </a:extLst>
          </p:cNvPr>
          <p:cNvGrpSpPr/>
          <p:nvPr/>
        </p:nvGrpSpPr>
        <p:grpSpPr>
          <a:xfrm>
            <a:off x="7547807" y="2233142"/>
            <a:ext cx="3807548" cy="4057058"/>
            <a:chOff x="7547807" y="2233142"/>
            <a:chExt cx="3807548" cy="405705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BEA25CD-93C5-FFC0-FFB5-C44EFD4AE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7807" y="2233142"/>
              <a:ext cx="3807548" cy="4057058"/>
            </a:xfrm>
            <a:prstGeom prst="rect">
              <a:avLst/>
            </a:prstGeom>
          </p:spPr>
        </p:pic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5D0AD37F-85BE-BDAF-960C-4A97C3AE53F9}"/>
                </a:ext>
              </a:extLst>
            </p:cNvPr>
            <p:cNvGrpSpPr/>
            <p:nvPr/>
          </p:nvGrpSpPr>
          <p:grpSpPr>
            <a:xfrm>
              <a:off x="7547807" y="4003293"/>
              <a:ext cx="369332" cy="625389"/>
              <a:chOff x="7555324" y="3996381"/>
              <a:chExt cx="369332" cy="625389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ADC40D50-8E1C-F34C-B30A-0022E09126C1}"/>
                  </a:ext>
                </a:extLst>
              </p:cNvPr>
              <p:cNvSpPr/>
              <p:nvPr/>
            </p:nvSpPr>
            <p:spPr>
              <a:xfrm>
                <a:off x="7641771" y="3996381"/>
                <a:ext cx="196438" cy="6253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886BF60-6360-8EDA-CADB-CAA9645299C6}"/>
                  </a:ext>
                </a:extLst>
              </p:cNvPr>
              <p:cNvSpPr txBox="1"/>
              <p:nvPr/>
            </p:nvSpPr>
            <p:spPr>
              <a:xfrm rot="16200000">
                <a:off x="7638513" y="3975528"/>
                <a:ext cx="2029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</p:grpSp>
      </p:grpSp>
      <p:pic>
        <p:nvPicPr>
          <p:cNvPr id="12" name="Immagine 11" descr="Immagine che contiene bianco e nero, unghia/chiodo, monocromatico&#10;&#10;Descrizione generata automaticamente">
            <a:extLst>
              <a:ext uri="{FF2B5EF4-FFF2-40B4-BE49-F238E27FC236}">
                <a16:creationId xmlns:a16="http://schemas.microsoft.com/office/drawing/2014/main" id="{C1BB79D0-8E2A-3C6A-075A-2DB31F797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47671" y="1164230"/>
            <a:ext cx="3713584" cy="51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6053E4-16E2-B1B2-5F2E-2BE188FF57AA}"/>
              </a:ext>
            </a:extLst>
          </p:cNvPr>
          <p:cNvSpPr txBox="1"/>
          <p:nvPr/>
        </p:nvSpPr>
        <p:spPr>
          <a:xfrm>
            <a:off x="0" y="2481943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Thank </a:t>
            </a:r>
            <a:r>
              <a:rPr kumimoji="0" lang="it-IT" sz="5400" b="0" i="0" u="none" strike="noStrike" kern="1200" cap="none" spc="0" normalizeH="0" baseline="0" noProof="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you</a:t>
            </a: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for </a:t>
            </a:r>
            <a:r>
              <a:rPr kumimoji="0" lang="it-IT" sz="5400" b="0" i="0" u="none" strike="noStrike" kern="1200" cap="none" spc="0" normalizeH="0" baseline="0" noProof="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your</a:t>
            </a: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it-IT" sz="5400" b="0" i="0" u="none" strike="noStrike" kern="1200" cap="none" spc="0" normalizeH="0" baseline="0" noProof="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attention</a:t>
            </a: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0586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5E4DA2D9-2627-3C63-38EC-A4159F66CFAE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987986-1123-5C3E-2732-922F4CC26346}"/>
              </a:ext>
            </a:extLst>
          </p:cNvPr>
          <p:cNvSpPr txBox="1"/>
          <p:nvPr/>
        </p:nvSpPr>
        <p:spPr>
          <a:xfrm>
            <a:off x="6096000" y="373224"/>
            <a:ext cx="5803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Y-CYLINDER TRAJECTORY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99359F74-3667-1265-8C00-2B90D80132D3}"/>
              </a:ext>
            </a:extLst>
          </p:cNvPr>
          <p:cNvGrpSpPr/>
          <p:nvPr/>
        </p:nvGrpSpPr>
        <p:grpSpPr>
          <a:xfrm>
            <a:off x="533399" y="1942451"/>
            <a:ext cx="3540889" cy="3711008"/>
            <a:chOff x="505641" y="1524935"/>
            <a:chExt cx="2668103" cy="271896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168E2AB-A04D-F8C4-24D7-D2353CB7A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296" y="1524935"/>
              <a:ext cx="2635448" cy="2718965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142F523-30B3-F258-842E-2BE78085B07E}"/>
                </a:ext>
              </a:extLst>
            </p:cNvPr>
            <p:cNvSpPr txBox="1"/>
            <p:nvPr/>
          </p:nvSpPr>
          <p:spPr bwMode="auto">
            <a:xfrm rot="16200000">
              <a:off x="418566" y="2606508"/>
              <a:ext cx="411060" cy="2369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100" dirty="0">
                  <a:latin typeface="Menlo"/>
                </a:rPr>
                <a:t>y</a:t>
              </a:r>
              <a:r>
                <a:rPr lang="it-IT" sz="1100" b="0" i="0" dirty="0">
                  <a:effectLst/>
                  <a:latin typeface="Menlo"/>
                </a:rPr>
                <a:t>  [</a:t>
              </a:r>
              <a:r>
                <a:rPr lang="it-IT" sz="1100" b="0" i="0" dirty="0" err="1">
                  <a:effectLst/>
                  <a:latin typeface="Menlo"/>
                </a:rPr>
                <a:t>px</a:t>
              </a:r>
              <a:r>
                <a:rPr lang="it-IT" sz="1100" b="0" i="0" dirty="0">
                  <a:effectLst/>
                  <a:latin typeface="Menlo"/>
                </a:rPr>
                <a:t>]</a:t>
              </a: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BF1B05D1-E92B-B4F7-857A-DE52BE3E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242" y="1866093"/>
            <a:ext cx="3563399" cy="379691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0D96C6-0838-D37A-AE2B-81360A52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015" y="1721487"/>
            <a:ext cx="3809227" cy="402805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D07D4ED-2D7E-8729-FA5B-61D4170F0A3E}"/>
              </a:ext>
            </a:extLst>
          </p:cNvPr>
          <p:cNvSpPr txBox="1"/>
          <p:nvPr/>
        </p:nvSpPr>
        <p:spPr>
          <a:xfrm>
            <a:off x="926712" y="1485871"/>
            <a:ext cx="2758633" cy="380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Bahnschrift Light SemiCondensed" panose="020B0502040204020203" pitchFamily="34" charset="0"/>
              </a:rPr>
              <a:t>Cylinder</a:t>
            </a:r>
            <a:r>
              <a:rPr lang="it-IT" dirty="0">
                <a:latin typeface="Bahnschrift Light SemiCondensed" panose="020B0502040204020203" pitchFamily="34" charset="0"/>
              </a:rPr>
              <a:t> 1 (</a:t>
            </a:r>
            <a:r>
              <a:rPr lang="it-IT" dirty="0" err="1">
                <a:latin typeface="Bahnschrift Light SemiCondensed" panose="020B0502040204020203" pitchFamily="34" charset="0"/>
              </a:rPr>
              <a:t>reference</a:t>
            </a:r>
            <a:r>
              <a:rPr lang="it-IT" dirty="0">
                <a:latin typeface="Bahnschrift Light SemiCondensed" panose="020B0502040204020203" pitchFamily="34" charset="0"/>
              </a:rPr>
              <a:t>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37BAF82-8519-0334-B646-9B7A8BDE2AA4}"/>
              </a:ext>
            </a:extLst>
          </p:cNvPr>
          <p:cNvSpPr txBox="1"/>
          <p:nvPr/>
        </p:nvSpPr>
        <p:spPr>
          <a:xfrm>
            <a:off x="4873844" y="1487034"/>
            <a:ext cx="2758633" cy="38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Bahnschrift Light SemiCondensed" panose="020B0502040204020203" pitchFamily="34" charset="0"/>
              </a:rPr>
              <a:t>Cylinder</a:t>
            </a:r>
            <a:r>
              <a:rPr lang="it-IT" dirty="0">
                <a:latin typeface="Bahnschrift Light SemiCondensed" panose="020B0502040204020203" pitchFamily="34" charset="0"/>
              </a:rPr>
              <a:t> 7 (no coating)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A4C151D-8FEC-3722-E1D7-F470E8087B40}"/>
              </a:ext>
            </a:extLst>
          </p:cNvPr>
          <p:cNvSpPr txBox="1"/>
          <p:nvPr/>
        </p:nvSpPr>
        <p:spPr>
          <a:xfrm>
            <a:off x="8989672" y="1485875"/>
            <a:ext cx="2758632" cy="380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Bahnschrift Light SemiCondensed" panose="020B0502040204020203" pitchFamily="34" charset="0"/>
              </a:rPr>
              <a:t>Cylinder</a:t>
            </a:r>
            <a:r>
              <a:rPr lang="it-IT" dirty="0">
                <a:latin typeface="Bahnschrift Light SemiCondensed" panose="020B0502040204020203" pitchFamily="34" charset="0"/>
              </a:rPr>
              <a:t> 6 (coating)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85CFC01B-EDFC-3A6F-76BC-BFEB9C3E6F6A}"/>
              </a:ext>
            </a:extLst>
          </p:cNvPr>
          <p:cNvSpPr/>
          <p:nvPr/>
        </p:nvSpPr>
        <p:spPr>
          <a:xfrm>
            <a:off x="8381604" y="3602366"/>
            <a:ext cx="247829" cy="1604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728F0DF-A35F-1DDB-BD6F-BBEE0C810D0E}"/>
              </a:ext>
            </a:extLst>
          </p:cNvPr>
          <p:cNvSpPr txBox="1"/>
          <p:nvPr/>
        </p:nvSpPr>
        <p:spPr>
          <a:xfrm rot="16200000">
            <a:off x="8360768" y="3384249"/>
            <a:ext cx="380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3600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B89A6640-9BFC-F762-747C-C21E4905B635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EDE6BE-CCFE-781F-72A5-F9825D40852D}"/>
              </a:ext>
            </a:extLst>
          </p:cNvPr>
          <p:cNvSpPr txBox="1"/>
          <p:nvPr/>
        </p:nvSpPr>
        <p:spPr>
          <a:xfrm>
            <a:off x="5581892" y="293754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Y-CYLINDER TRAJECTORY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66759A6-6C14-2EC8-907E-E6660E9DC321}"/>
                  </a:ext>
                </a:extLst>
              </p:cNvPr>
              <p:cNvSpPr txBox="1"/>
              <p:nvPr/>
            </p:nvSpPr>
            <p:spPr bwMode="auto">
              <a:xfrm>
                <a:off x="353351" y="2153635"/>
                <a:ext cx="2556249" cy="102855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𝑆𝑡</m:t>
                      </m:r>
                      <m:r>
                        <a:rPr kumimoji="0" lang="it-IT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=</m:t>
                      </m:r>
                      <m:f>
                        <m:fPr>
                          <m:ctrlPr>
                            <a:rPr kumimoji="0" lang="it-IT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r>
                            <a:rPr kumimoji="0" lang="it-IT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𝑓𝐷</m:t>
                          </m:r>
                        </m:num>
                        <m:den>
                          <m:r>
                            <a:rPr kumimoji="0" lang="it-IT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kumimoji="0" lang="it-IT" sz="3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66759A6-6C14-2EC8-907E-E6660E9DC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351" y="2153635"/>
                <a:ext cx="2556249" cy="10285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>
            <a:extLst>
              <a:ext uri="{FF2B5EF4-FFF2-40B4-BE49-F238E27FC236}">
                <a16:creationId xmlns:a16="http://schemas.microsoft.com/office/drawing/2014/main" id="{55F10058-A2E7-D56C-9C65-5710268EEA05}"/>
              </a:ext>
            </a:extLst>
          </p:cNvPr>
          <p:cNvSpPr/>
          <p:nvPr/>
        </p:nvSpPr>
        <p:spPr bwMode="auto">
          <a:xfrm>
            <a:off x="755176" y="2178461"/>
            <a:ext cx="1752600" cy="1061407"/>
          </a:xfrm>
          <a:prstGeom prst="rect">
            <a:avLst/>
          </a:prstGeom>
          <a:noFill/>
          <a:ln w="38100" cap="flat" cmpd="sng" algn="ctr">
            <a:solidFill>
              <a:srgbClr val="2683C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DA24C6D-FA87-1B76-E8CF-A22DACC7F494}"/>
              </a:ext>
            </a:extLst>
          </p:cNvPr>
          <p:cNvCxnSpPr>
            <a:cxnSpLocks/>
          </p:cNvCxnSpPr>
          <p:nvPr/>
        </p:nvCxnSpPr>
        <p:spPr>
          <a:xfrm flipV="1">
            <a:off x="2507776" y="1907033"/>
            <a:ext cx="1505424" cy="802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F2CC8C8B-105E-D2C1-AA8D-24FFFDFCB9BE}"/>
              </a:ext>
            </a:extLst>
          </p:cNvPr>
          <p:cNvCxnSpPr>
            <a:cxnSpLocks/>
          </p:cNvCxnSpPr>
          <p:nvPr/>
        </p:nvCxnSpPr>
        <p:spPr>
          <a:xfrm>
            <a:off x="2507776" y="2709164"/>
            <a:ext cx="15054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78EC62D5-C0BB-E3F4-EFA8-275CCE48A4B9}"/>
              </a:ext>
            </a:extLst>
          </p:cNvPr>
          <p:cNvCxnSpPr>
            <a:cxnSpLocks/>
          </p:cNvCxnSpPr>
          <p:nvPr/>
        </p:nvCxnSpPr>
        <p:spPr>
          <a:xfrm>
            <a:off x="2507776" y="2709164"/>
            <a:ext cx="1505424" cy="886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D93A0BC-6A33-64B4-DB83-21F9ADB5280A}"/>
              </a:ext>
            </a:extLst>
          </p:cNvPr>
          <p:cNvSpPr txBox="1"/>
          <p:nvPr/>
        </p:nvSpPr>
        <p:spPr>
          <a:xfrm>
            <a:off x="4338320" y="1513840"/>
            <a:ext cx="364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Bahnschrift Light SemiCondensed" panose="020B0502040204020203" pitchFamily="34" charset="0"/>
              </a:rPr>
              <a:t>St = 0,18   (</a:t>
            </a:r>
            <a:r>
              <a:rPr lang="it-IT" sz="3200" dirty="0" err="1">
                <a:latin typeface="Bahnschrift Light SemiCondensed" panose="020B0502040204020203" pitchFamily="34" charset="0"/>
              </a:rPr>
              <a:t>reference</a:t>
            </a:r>
            <a:r>
              <a:rPr lang="it-IT" sz="3200" dirty="0">
                <a:latin typeface="Bahnschrift Light SemiCondensed" panose="020B0502040204020203" pitchFamily="34" charset="0"/>
              </a:rPr>
              <a:t>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00FF48D-EC63-DAAD-A06F-C62CA749B75C}"/>
              </a:ext>
            </a:extLst>
          </p:cNvPr>
          <p:cNvSpPr txBox="1"/>
          <p:nvPr/>
        </p:nvSpPr>
        <p:spPr>
          <a:xfrm>
            <a:off x="4338320" y="2461872"/>
            <a:ext cx="407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Bahnschrift Light SemiCondensed" panose="020B0502040204020203" pitchFamily="34" charset="0"/>
              </a:rPr>
              <a:t>St = 0,20 (no coating)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C8C4611-B683-DFD2-333F-598C38292BC3}"/>
              </a:ext>
            </a:extLst>
          </p:cNvPr>
          <p:cNvSpPr txBox="1"/>
          <p:nvPr/>
        </p:nvSpPr>
        <p:spPr>
          <a:xfrm>
            <a:off x="4338320" y="3447289"/>
            <a:ext cx="353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Bahnschrift Light SemiCondensed" panose="020B0502040204020203" pitchFamily="34" charset="0"/>
              </a:rPr>
              <a:t>St = 0,17 (coating)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2F3B696-4C31-2C5B-6FEB-7C707807A254}"/>
              </a:ext>
            </a:extLst>
          </p:cNvPr>
          <p:cNvSpPr txBox="1"/>
          <p:nvPr/>
        </p:nvSpPr>
        <p:spPr>
          <a:xfrm>
            <a:off x="4956810" y="5113327"/>
            <a:ext cx="6911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Light SemiCondensed" panose="020B0502040204020203" pitchFamily="34" charset="0"/>
                <a:ea typeface="+mj-ea"/>
                <a:cs typeface="+mj-cs"/>
              </a:rPr>
              <a:t>The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Light SemiCondensed" panose="020B0502040204020203" pitchFamily="34" charset="0"/>
                <a:ea typeface="+mj-ea"/>
                <a:cs typeface="+mj-cs"/>
              </a:rPr>
              <a:t>results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Light Semi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Light SemiCondensed" panose="020B0502040204020203" pitchFamily="34" charset="0"/>
                <a:ea typeface="+mj-ea"/>
                <a:cs typeface="+mj-cs"/>
              </a:rPr>
              <a:t>agree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Light SemiCondensed" panose="020B0502040204020203" pitchFamily="34" charset="0"/>
                <a:ea typeface="+mj-ea"/>
                <a:cs typeface="+mj-cs"/>
              </a:rPr>
              <a:t> with the paper of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Light SemiCondensed" panose="020B0502040204020203" pitchFamily="34" charset="0"/>
                <a:ea typeface="+mj-ea"/>
                <a:cs typeface="+mj-cs"/>
              </a:rPr>
              <a:t>Muralidhar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Light SemiCondensed" panose="020B0502040204020203" pitchFamily="34" charset="0"/>
                <a:ea typeface="+mj-ea"/>
                <a:cs typeface="+mj-cs"/>
              </a:rPr>
              <a:t> (2011)</a:t>
            </a:r>
            <a:endParaRPr lang="it-IT" sz="2400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946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12EACC4-0C7C-4032-9584-1DFF0C4E4A41}"/>
              </a:ext>
            </a:extLst>
          </p:cNvPr>
          <p:cNvSpPr txBox="1"/>
          <p:nvPr/>
        </p:nvSpPr>
        <p:spPr>
          <a:xfrm>
            <a:off x="147637" y="2221978"/>
            <a:ext cx="8439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n-US" sz="2000" dirty="0">
                <a:solidFill>
                  <a:srgbClr val="000000"/>
                </a:solidFill>
                <a:latin typeface="Century Schoolbook" panose="02040604050505020304" pitchFamily="18" charset="0"/>
              </a:rPr>
              <a:t>A superhydrophobic surface is the result of the coupling between: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29E4C3-AC27-411F-AD0C-4F781E8CD656}"/>
              </a:ext>
            </a:extLst>
          </p:cNvPr>
          <p:cNvSpPr txBox="1"/>
          <p:nvPr/>
        </p:nvSpPr>
        <p:spPr>
          <a:xfrm>
            <a:off x="2533651" y="339209"/>
            <a:ext cx="9477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WHAT ARE THE SUPER-HYDROPHOBIC SURFACE? 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9E4F79A-4F26-498E-B848-F654C1EC392C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259116B-81B1-4DF5-B88A-629EB56FEEB7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7953375" y="1322997"/>
            <a:ext cx="495300" cy="10529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6DF77E4-7454-4A4F-8481-24A4AE21F42A}"/>
              </a:ext>
            </a:extLst>
          </p:cNvPr>
          <p:cNvCxnSpPr>
            <a:cxnSpLocks/>
          </p:cNvCxnSpPr>
          <p:nvPr/>
        </p:nvCxnSpPr>
        <p:spPr>
          <a:xfrm>
            <a:off x="7953375" y="2385313"/>
            <a:ext cx="514350" cy="10755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C4966B9-1F01-4C4D-B809-FD19E0302FA1}"/>
              </a:ext>
            </a:extLst>
          </p:cNvPr>
          <p:cNvSpPr txBox="1"/>
          <p:nvPr/>
        </p:nvSpPr>
        <p:spPr>
          <a:xfrm>
            <a:off x="8448675" y="1138331"/>
            <a:ext cx="2200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SURFACE TEXTURING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09E3522-CE7B-43B2-BEDB-349B96CE2619}"/>
              </a:ext>
            </a:extLst>
          </p:cNvPr>
          <p:cNvSpPr txBox="1"/>
          <p:nvPr/>
        </p:nvSpPr>
        <p:spPr>
          <a:xfrm>
            <a:off x="8524875" y="3263633"/>
            <a:ext cx="2466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CHEMICAL PROPERTIES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357B036F-956B-4ECF-A925-216CCC17234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3760" r="35234" b="39598"/>
          <a:stretch/>
        </p:blipFill>
        <p:spPr bwMode="auto">
          <a:xfrm>
            <a:off x="8524875" y="1478641"/>
            <a:ext cx="3448050" cy="11673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16CD537-846A-4FBA-8560-9724D2F6222D}"/>
              </a:ext>
            </a:extLst>
          </p:cNvPr>
          <p:cNvSpPr txBox="1"/>
          <p:nvPr/>
        </p:nvSpPr>
        <p:spPr>
          <a:xfrm>
            <a:off x="10248900" y="2610749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Koch et al (2009)</a:t>
            </a:r>
            <a:endParaRPr lang="it-IT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8F13E74E-6803-4F25-AF0C-CD52DB871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533" y="3599023"/>
            <a:ext cx="1172367" cy="1167357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134FEB5-A391-4EC8-B7F3-1B9F7515B617}"/>
              </a:ext>
            </a:extLst>
          </p:cNvPr>
          <p:cNvSpPr txBox="1"/>
          <p:nvPr/>
        </p:nvSpPr>
        <p:spPr>
          <a:xfrm>
            <a:off x="272257" y="2866425"/>
            <a:ext cx="6242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Schoolbook" panose="02040604050505020304" pitchFamily="18" charset="0"/>
              </a:rPr>
              <a:t>Property</a:t>
            </a:r>
            <a:r>
              <a:rPr lang="it-IT" sz="2000" dirty="0">
                <a:latin typeface="Century Schoolbook" panose="02040604050505020304" pitchFamily="18" charset="0"/>
              </a:rPr>
              <a:t>: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000" b="0" i="0" dirty="0">
                <a:solidFill>
                  <a:srgbClr val="2683C6"/>
                </a:solidFill>
                <a:effectLst/>
                <a:latin typeface="Century Schoolbook" panose="02040604050505020304" pitchFamily="18" charset="0"/>
              </a:rPr>
              <a:t>capture air/vapor wit</a:t>
            </a:r>
            <a:r>
              <a:rPr lang="en-US" sz="2000" dirty="0">
                <a:solidFill>
                  <a:srgbClr val="2683C6"/>
                </a:solidFill>
                <a:latin typeface="Century Schoolbook" panose="02040604050505020304" pitchFamily="18" charset="0"/>
              </a:rPr>
              <a:t>h</a:t>
            </a:r>
            <a:r>
              <a:rPr lang="en-US" sz="2000" b="0" i="0" dirty="0">
                <a:solidFill>
                  <a:srgbClr val="2683C6"/>
                </a:solidFill>
                <a:effectLst/>
                <a:latin typeface="Century Schoolbook" panose="02040604050505020304" pitchFamily="18" charset="0"/>
              </a:rPr>
              <a:t>in the roughness</a:t>
            </a:r>
            <a:endParaRPr lang="it-IT" sz="2000" dirty="0">
              <a:solidFill>
                <a:srgbClr val="2683C6"/>
              </a:solidFill>
              <a:latin typeface="Century Schoolbook" panose="02040604050505020304" pitchFamily="18" charset="0"/>
            </a:endParaRP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31EA2648-B398-4455-9738-196EED5C4A8A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3117851" y="3266535"/>
            <a:ext cx="275828" cy="4001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F41EAD2-1BDB-4832-8997-5BF632A6D016}"/>
              </a:ext>
            </a:extLst>
          </p:cNvPr>
          <p:cNvSpPr txBox="1"/>
          <p:nvPr/>
        </p:nvSpPr>
        <p:spPr>
          <a:xfrm>
            <a:off x="727872" y="3735232"/>
            <a:ext cx="477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Reduction</a:t>
            </a:r>
            <a:r>
              <a:rPr lang="it-IT" sz="2000" dirty="0">
                <a:solidFill>
                  <a:srgbClr val="002060"/>
                </a:solidFill>
                <a:latin typeface="Century Schoolbook" panose="02040604050505020304" pitchFamily="18" charset="0"/>
              </a:rPr>
              <a:t> of the SKIN FRICTION : </a:t>
            </a:r>
            <a:r>
              <a:rPr lang="it-IT" sz="20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slip </a:t>
            </a:r>
            <a:r>
              <a:rPr lang="it-IT" sz="20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condition</a:t>
            </a:r>
            <a:endParaRPr lang="it-IT" sz="2000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51944B29-8CD2-4A52-AE6E-9570C641ED8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0" t="14934" r="20318" b="33450"/>
          <a:stretch/>
        </p:blipFill>
        <p:spPr bwMode="auto">
          <a:xfrm>
            <a:off x="6091239" y="3735232"/>
            <a:ext cx="1720060" cy="2329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779E7EC6-C5D5-4261-9D51-A117D5B76D8A}"/>
              </a:ext>
            </a:extLst>
          </p:cNvPr>
          <p:cNvSpPr/>
          <p:nvPr/>
        </p:nvSpPr>
        <p:spPr>
          <a:xfrm>
            <a:off x="6140845" y="5118942"/>
            <a:ext cx="271461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858DA230-6993-4A01-BCF8-C210EDA57761}"/>
              </a:ext>
            </a:extLst>
          </p:cNvPr>
          <p:cNvCxnSpPr>
            <a:cxnSpLocks/>
            <a:stCxn id="37" idx="1"/>
            <a:endCxn id="41" idx="3"/>
          </p:cNvCxnSpPr>
          <p:nvPr/>
        </p:nvCxnSpPr>
        <p:spPr>
          <a:xfrm flipH="1">
            <a:off x="4907758" y="5257055"/>
            <a:ext cx="1233087" cy="126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magine 39">
            <a:extLst>
              <a:ext uri="{FF2B5EF4-FFF2-40B4-BE49-F238E27FC236}">
                <a16:creationId xmlns:a16="http://schemas.microsoft.com/office/drawing/2014/main" id="{EFF0D614-913A-4B83-8F51-A29B06032FA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6757" r="5872" b="8818"/>
          <a:stretch/>
        </p:blipFill>
        <p:spPr bwMode="auto">
          <a:xfrm>
            <a:off x="2555083" y="4462168"/>
            <a:ext cx="2352675" cy="1626549"/>
          </a:xfrm>
          <a:prstGeom prst="rect">
            <a:avLst/>
          </a:prstGeom>
          <a:noFill/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id="{A60EA4CC-5241-405F-8012-4282D15F4E6F}"/>
              </a:ext>
            </a:extLst>
          </p:cNvPr>
          <p:cNvSpPr/>
          <p:nvPr/>
        </p:nvSpPr>
        <p:spPr>
          <a:xfrm>
            <a:off x="2555083" y="4450700"/>
            <a:ext cx="2352675" cy="16380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7C437C44-12A9-450E-8B81-88D5EEC6543E}"/>
              </a:ext>
            </a:extLst>
          </p:cNvPr>
          <p:cNvSpPr txBox="1"/>
          <p:nvPr/>
        </p:nvSpPr>
        <p:spPr>
          <a:xfrm>
            <a:off x="2778920" y="6065198"/>
            <a:ext cx="1904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Bettaieb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(2022)</a:t>
            </a:r>
            <a:endParaRPr lang="it-IT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0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7" grpId="0"/>
      <p:bldP spid="27" grpId="0"/>
      <p:bldP spid="31" grpId="0"/>
      <p:bldP spid="35" grpId="0"/>
      <p:bldP spid="37" grpId="0" animBg="1"/>
      <p:bldP spid="41" grpId="0" animBg="1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6B91A535-80B1-4DF9-89A0-275931D2BF8E}"/>
              </a:ext>
            </a:extLst>
          </p:cNvPr>
          <p:cNvSpPr/>
          <p:nvPr/>
        </p:nvSpPr>
        <p:spPr>
          <a:xfrm>
            <a:off x="4743450" y="2839165"/>
            <a:ext cx="2543175" cy="584775"/>
          </a:xfrm>
          <a:prstGeom prst="roundRect">
            <a:avLst/>
          </a:prstGeom>
          <a:solidFill>
            <a:srgbClr val="1CADE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4E49C2-CA21-491D-A4C3-477D93BF4210}"/>
              </a:ext>
            </a:extLst>
          </p:cNvPr>
          <p:cNvSpPr txBox="1"/>
          <p:nvPr/>
        </p:nvSpPr>
        <p:spPr>
          <a:xfrm>
            <a:off x="2819400" y="342900"/>
            <a:ext cx="8734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PRACTICAL APPLICATION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C1136A-B157-47AC-B5C8-769137B33F0B}"/>
              </a:ext>
            </a:extLst>
          </p:cNvPr>
          <p:cNvSpPr txBox="1"/>
          <p:nvPr/>
        </p:nvSpPr>
        <p:spPr>
          <a:xfrm>
            <a:off x="4743450" y="2857500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DRAG REDUCTION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26B094-B138-4E15-8BDC-6C3A05700DBE}"/>
              </a:ext>
            </a:extLst>
          </p:cNvPr>
          <p:cNvSpPr txBox="1"/>
          <p:nvPr/>
        </p:nvSpPr>
        <p:spPr>
          <a:xfrm>
            <a:off x="3005137" y="44919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tmospheric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pollution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reduction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C2D064-9B3E-43DB-B756-D5A43C12C87C}"/>
              </a:ext>
            </a:extLst>
          </p:cNvPr>
          <p:cNvSpPr txBox="1"/>
          <p:nvPr/>
        </p:nvSpPr>
        <p:spPr>
          <a:xfrm>
            <a:off x="2967037" y="37732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Fuel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consumption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reduction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8B0BDCA-E788-4F04-89A2-6991386A1D17}"/>
              </a:ext>
            </a:extLst>
          </p:cNvPr>
          <p:cNvCxnSpPr>
            <a:stCxn id="4" idx="2"/>
            <a:endCxn id="8" idx="0"/>
          </p:cNvCxnSpPr>
          <p:nvPr/>
        </p:nvCxnSpPr>
        <p:spPr>
          <a:xfrm flipH="1">
            <a:off x="6015037" y="3423940"/>
            <a:ext cx="1" cy="3493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B2DBD00-9220-471E-AB10-A46F3EA722A8}"/>
              </a:ext>
            </a:extLst>
          </p:cNvPr>
          <p:cNvCxnSpPr/>
          <p:nvPr/>
        </p:nvCxnSpPr>
        <p:spPr>
          <a:xfrm flipH="1">
            <a:off x="6015037" y="4142631"/>
            <a:ext cx="1" cy="3493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4E0AD58-A752-40B2-8610-6936A6CD528E}"/>
              </a:ext>
            </a:extLst>
          </p:cNvPr>
          <p:cNvCxnSpPr>
            <a:cxnSpLocks/>
            <a:stCxn id="3" idx="1"/>
            <a:endCxn id="17" idx="3"/>
          </p:cNvCxnSpPr>
          <p:nvPr/>
        </p:nvCxnSpPr>
        <p:spPr>
          <a:xfrm flipH="1">
            <a:off x="3184610" y="3088333"/>
            <a:ext cx="1558840" cy="15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EFC42EBB-9B8C-48A1-BB5E-AAE5ACD008CA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FFEAB5-F348-4329-B37C-6A8172BA8329}"/>
              </a:ext>
            </a:extLst>
          </p:cNvPr>
          <p:cNvSpPr txBox="1"/>
          <p:nvPr/>
        </p:nvSpPr>
        <p:spPr>
          <a:xfrm>
            <a:off x="1016042" y="1496452"/>
            <a:ext cx="1724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Bahnschrift Light Condensed" panose="020B0502040204020203" pitchFamily="34" charset="0"/>
              </a:rPr>
              <a:t>Military</a:t>
            </a:r>
            <a:r>
              <a:rPr lang="it-IT" sz="2000" dirty="0">
                <a:latin typeface="Bahnschrift Light Condensed" panose="020B0502040204020203" pitchFamily="34" charset="0"/>
              </a:rPr>
              <a:t> </a:t>
            </a:r>
            <a:r>
              <a:rPr lang="it-IT" sz="2000" dirty="0" err="1">
                <a:latin typeface="Bahnschrift Light Condensed" panose="020B0502040204020203" pitchFamily="34" charset="0"/>
              </a:rPr>
              <a:t>context</a:t>
            </a:r>
            <a:r>
              <a:rPr lang="it-IT" sz="2000" dirty="0">
                <a:latin typeface="Bahnschrift Light Condensed" panose="020B0502040204020203" pitchFamily="34" charset="0"/>
              </a:rPr>
              <a:t>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19048C6-E1DF-4C57-95D7-E1AC0D324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61" y="2258002"/>
            <a:ext cx="2533549" cy="1690880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6A187F3-0ECA-489C-989A-6E902FEE99BA}"/>
              </a:ext>
            </a:extLst>
          </p:cNvPr>
          <p:cNvCxnSpPr>
            <a:cxnSpLocks/>
            <a:endCxn id="21" idx="3"/>
          </p:cNvCxnSpPr>
          <p:nvPr/>
        </p:nvCxnSpPr>
        <p:spPr>
          <a:xfrm flipH="1">
            <a:off x="3222710" y="3393878"/>
            <a:ext cx="1558842" cy="1656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46BDE277-A802-4587-B6B9-A2EC7697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68779"/>
            <a:ext cx="2689310" cy="176329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FCD9BA9-EF6B-42B0-9609-45965F91DFD4}"/>
              </a:ext>
            </a:extLst>
          </p:cNvPr>
          <p:cNvSpPr txBox="1"/>
          <p:nvPr/>
        </p:nvSpPr>
        <p:spPr>
          <a:xfrm>
            <a:off x="9101137" y="1791650"/>
            <a:ext cx="1423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Bahnschrift Light Condensed" panose="020B0502040204020203" pitchFamily="34" charset="0"/>
              </a:rPr>
              <a:t>Civil</a:t>
            </a:r>
            <a:r>
              <a:rPr lang="it-IT" sz="2000" dirty="0">
                <a:latin typeface="Bahnschrift Light Condensed" panose="020B0502040204020203" pitchFamily="34" charset="0"/>
              </a:rPr>
              <a:t> </a:t>
            </a:r>
            <a:r>
              <a:rPr lang="it-IT" sz="2000" dirty="0" err="1">
                <a:latin typeface="Bahnschrift Light Condensed" panose="020B0502040204020203" pitchFamily="34" charset="0"/>
              </a:rPr>
              <a:t>context</a:t>
            </a:r>
            <a:r>
              <a:rPr lang="it-IT" sz="2000" dirty="0">
                <a:latin typeface="Bahnschrift Light Condensed" panose="020B0502040204020203" pitchFamily="34" charset="0"/>
              </a:rPr>
              <a:t> 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DDA7900B-DBE7-4914-B04C-FFDC2AEDB770}"/>
              </a:ext>
            </a:extLst>
          </p:cNvPr>
          <p:cNvCxnSpPr>
            <a:cxnSpLocks/>
            <a:stCxn id="3" idx="3"/>
            <a:endCxn id="27" idx="3"/>
          </p:cNvCxnSpPr>
          <p:nvPr/>
        </p:nvCxnSpPr>
        <p:spPr>
          <a:xfrm>
            <a:off x="7362825" y="3088333"/>
            <a:ext cx="1482640" cy="45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154772E-6FB8-46DF-A61E-C41F6D2F0D80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7286625" y="3398333"/>
            <a:ext cx="1562100" cy="1682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D655AA56-F60D-437E-9CAD-5BD21EF57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" r="-509" b="7749"/>
          <a:stretch/>
        </p:blipFill>
        <p:spPr>
          <a:xfrm flipH="1">
            <a:off x="8845465" y="2357829"/>
            <a:ext cx="2338386" cy="1552486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1CAE3790-9E1B-41C8-89FF-68723F749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725" y="4177534"/>
            <a:ext cx="2409824" cy="18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8" grpId="0"/>
      <p:bldP spid="1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magine 41">
            <a:extLst>
              <a:ext uri="{FF2B5EF4-FFF2-40B4-BE49-F238E27FC236}">
                <a16:creationId xmlns:a16="http://schemas.microsoft.com/office/drawing/2014/main" id="{7DE34192-5203-E90A-FC43-21F155B31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288" y="843722"/>
            <a:ext cx="2183431" cy="1819525"/>
          </a:xfrm>
          <a:prstGeom prst="rect">
            <a:avLst/>
          </a:prstGeom>
        </p:spPr>
      </p:pic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20B4BFE2-81F0-8FA7-955A-5AA1A915C06E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BAD3B0-DA0C-D374-1FFF-D24268D4B6E8}"/>
              </a:ext>
            </a:extLst>
          </p:cNvPr>
          <p:cNvSpPr txBox="1"/>
          <p:nvPr/>
        </p:nvSpPr>
        <p:spPr>
          <a:xfrm>
            <a:off x="5570376" y="298580"/>
            <a:ext cx="625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PREVIOUS STUDIES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5769B4-A244-7B15-4965-D6BAA87F3556}"/>
              </a:ext>
            </a:extLst>
          </p:cNvPr>
          <p:cNvSpPr txBox="1"/>
          <p:nvPr/>
        </p:nvSpPr>
        <p:spPr>
          <a:xfrm>
            <a:off x="447869" y="1099420"/>
            <a:ext cx="2071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Marco Castagna [2016-2019]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A31A21F-938B-6460-83E0-978A4D97C59C}"/>
              </a:ext>
            </a:extLst>
          </p:cNvPr>
          <p:cNvSpPr/>
          <p:nvPr/>
        </p:nvSpPr>
        <p:spPr>
          <a:xfrm>
            <a:off x="2276669" y="1188062"/>
            <a:ext cx="485192" cy="46904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B26E10-178F-83DA-0505-B6333A790331}"/>
              </a:ext>
            </a:extLst>
          </p:cNvPr>
          <p:cNvSpPr txBox="1"/>
          <p:nvPr/>
        </p:nvSpPr>
        <p:spPr>
          <a:xfrm>
            <a:off x="476756" y="1699959"/>
            <a:ext cx="187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Noura</a:t>
            </a:r>
            <a:r>
              <a:rPr lang="it-IT" dirty="0"/>
              <a:t> </a:t>
            </a:r>
            <a:r>
              <a:rPr lang="it-IT" dirty="0" err="1"/>
              <a:t>Bettaieb</a:t>
            </a:r>
            <a:r>
              <a:rPr lang="it-IT" dirty="0"/>
              <a:t>  [2022]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03894971-D6F8-C328-BA9A-C612D33B12C4}"/>
              </a:ext>
            </a:extLst>
          </p:cNvPr>
          <p:cNvSpPr/>
          <p:nvPr/>
        </p:nvSpPr>
        <p:spPr>
          <a:xfrm>
            <a:off x="2264898" y="1828912"/>
            <a:ext cx="485192" cy="46904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A57C1CA-FD97-D31D-1A0E-A66AF1D64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181" t="9927" r="14198" b="16702"/>
          <a:stretch/>
        </p:blipFill>
        <p:spPr>
          <a:xfrm>
            <a:off x="2775948" y="1099420"/>
            <a:ext cx="424331" cy="124686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6958086-3C13-5DB1-F034-DF6B8CC31B32}"/>
              </a:ext>
            </a:extLst>
          </p:cNvPr>
          <p:cNvSpPr txBox="1"/>
          <p:nvPr/>
        </p:nvSpPr>
        <p:spPr>
          <a:xfrm>
            <a:off x="3264690" y="1376793"/>
            <a:ext cx="124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PRISME </a:t>
            </a:r>
            <a:r>
              <a:rPr lang="it-IT" dirty="0" err="1"/>
              <a:t>laboratory</a:t>
            </a:r>
            <a:r>
              <a:rPr lang="it-IT" dirty="0"/>
              <a:t> 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059FC61-A5D8-F508-4A35-E93484E71F20}"/>
              </a:ext>
            </a:extLst>
          </p:cNvPr>
          <p:cNvCxnSpPr>
            <a:cxnSpLocks/>
          </p:cNvCxnSpPr>
          <p:nvPr/>
        </p:nvCxnSpPr>
        <p:spPr>
          <a:xfrm>
            <a:off x="4764207" y="1753485"/>
            <a:ext cx="673359" cy="0"/>
          </a:xfrm>
          <a:prstGeom prst="straightConnector1">
            <a:avLst/>
          </a:prstGeom>
          <a:ln w="28575">
            <a:solidFill>
              <a:srgbClr val="2683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EDE2955C-2003-811B-36BC-EC7C84046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/>
          <a:stretch/>
        </p:blipFill>
        <p:spPr>
          <a:xfrm>
            <a:off x="2775948" y="2512139"/>
            <a:ext cx="7908730" cy="3811380"/>
          </a:xfrm>
          <a:prstGeom prst="rect">
            <a:avLst/>
          </a:prstGeom>
        </p:spPr>
      </p:pic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1CB7B410-1E0A-B5B0-4E43-9886326C7BD4}"/>
              </a:ext>
            </a:extLst>
          </p:cNvPr>
          <p:cNvSpPr/>
          <p:nvPr/>
        </p:nvSpPr>
        <p:spPr>
          <a:xfrm>
            <a:off x="1306285" y="2512139"/>
            <a:ext cx="755780" cy="858417"/>
          </a:xfrm>
          <a:prstGeom prst="down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8FEBE4C-1928-81C5-2F62-108B07569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66389" y="3316709"/>
            <a:ext cx="1035572" cy="1870536"/>
          </a:xfrm>
          <a:prstGeom prst="rect">
            <a:avLst/>
          </a:prstGeom>
        </p:spPr>
      </p:pic>
      <p:grpSp>
        <p:nvGrpSpPr>
          <p:cNvPr id="46" name="Gruppo 45">
            <a:extLst>
              <a:ext uri="{FF2B5EF4-FFF2-40B4-BE49-F238E27FC236}">
                <a16:creationId xmlns:a16="http://schemas.microsoft.com/office/drawing/2014/main" id="{072D989D-423B-B2F7-8CA5-1F75C599DDEA}"/>
              </a:ext>
            </a:extLst>
          </p:cNvPr>
          <p:cNvGrpSpPr/>
          <p:nvPr/>
        </p:nvGrpSpPr>
        <p:grpSpPr>
          <a:xfrm>
            <a:off x="9995921" y="1061290"/>
            <a:ext cx="1864495" cy="1674548"/>
            <a:chOff x="8941734" y="1005840"/>
            <a:chExt cx="2101032" cy="1727200"/>
          </a:xfrm>
        </p:grpSpPr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30E0E000-0881-3B0F-B582-83A0C3CB96AC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808519"/>
              <a:ext cx="1798320" cy="20392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31F092E9-A41B-F71D-7F16-6EFCCD83E3C8}"/>
                </a:ext>
              </a:extLst>
            </p:cNvPr>
            <p:cNvGrpSpPr/>
            <p:nvPr/>
          </p:nvGrpSpPr>
          <p:grpSpPr>
            <a:xfrm>
              <a:off x="8941734" y="1005840"/>
              <a:ext cx="2101032" cy="1727200"/>
              <a:chOff x="8941734" y="1005840"/>
              <a:chExt cx="2101032" cy="1727200"/>
            </a:xfrm>
          </p:grpSpPr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DEE8EDC3-1AA4-825F-D853-6965C8C29164}"/>
                  </a:ext>
                </a:extLst>
              </p:cNvPr>
              <p:cNvSpPr/>
              <p:nvPr/>
            </p:nvSpPr>
            <p:spPr>
              <a:xfrm>
                <a:off x="9363878" y="1208337"/>
                <a:ext cx="1320800" cy="1241149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219F2728-EFD9-AD26-9948-9076D4D697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4278" y="1005840"/>
                <a:ext cx="0" cy="17272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0C694966-101D-1F21-CAAC-BBEC86156B11}"/>
                  </a:ext>
                </a:extLst>
              </p:cNvPr>
              <p:cNvSpPr/>
              <p:nvPr/>
            </p:nvSpPr>
            <p:spPr>
              <a:xfrm>
                <a:off x="9945103" y="1716187"/>
                <a:ext cx="196113" cy="1846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41CE68D0-2D0D-523A-8794-83D17FF5A0A4}"/>
                  </a:ext>
                </a:extLst>
              </p:cNvPr>
              <p:cNvSpPr/>
              <p:nvPr/>
            </p:nvSpPr>
            <p:spPr>
              <a:xfrm>
                <a:off x="10007599" y="1768537"/>
                <a:ext cx="71120" cy="6944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25246E42-E3DE-2F1A-9A0C-0671CD428B2C}"/>
                  </a:ext>
                </a:extLst>
              </p:cNvPr>
              <p:cNvSpPr txBox="1"/>
              <p:nvPr/>
            </p:nvSpPr>
            <p:spPr>
              <a:xfrm>
                <a:off x="8941734" y="1177989"/>
                <a:ext cx="33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?</a:t>
                </a:r>
              </a:p>
            </p:txBody>
          </p: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EE4E5C3C-2C80-496E-17B9-DCAD9F2E51F0}"/>
                  </a:ext>
                </a:extLst>
              </p:cNvPr>
              <p:cNvSpPr txBox="1"/>
              <p:nvPr/>
            </p:nvSpPr>
            <p:spPr>
              <a:xfrm>
                <a:off x="10704618" y="1177989"/>
                <a:ext cx="33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?</a:t>
                </a:r>
              </a:p>
            </p:txBody>
          </p: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1E89C498-5B72-F3A4-512A-6283558990B9}"/>
                  </a:ext>
                </a:extLst>
              </p:cNvPr>
              <p:cNvSpPr txBox="1"/>
              <p:nvPr/>
            </p:nvSpPr>
            <p:spPr>
              <a:xfrm>
                <a:off x="10704618" y="2218732"/>
                <a:ext cx="33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?</a:t>
                </a:r>
              </a:p>
            </p:txBody>
          </p: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B480FCB1-0892-1529-15FA-E1912886ABD9}"/>
                  </a:ext>
                </a:extLst>
              </p:cNvPr>
              <p:cNvSpPr txBox="1"/>
              <p:nvPr/>
            </p:nvSpPr>
            <p:spPr>
              <a:xfrm>
                <a:off x="8947478" y="2218732"/>
                <a:ext cx="338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?</a:t>
                </a:r>
              </a:p>
            </p:txBody>
          </p:sp>
        </p:grpSp>
      </p:grp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5C3FAC9B-6E67-6FF5-F368-FFF7A1CC62AE}"/>
              </a:ext>
            </a:extLst>
          </p:cNvPr>
          <p:cNvCxnSpPr>
            <a:cxnSpLocks/>
          </p:cNvCxnSpPr>
          <p:nvPr/>
        </p:nvCxnSpPr>
        <p:spPr>
          <a:xfrm>
            <a:off x="8768430" y="1844257"/>
            <a:ext cx="771810" cy="0"/>
          </a:xfrm>
          <a:prstGeom prst="straightConnector1">
            <a:avLst/>
          </a:prstGeom>
          <a:ln w="28575">
            <a:solidFill>
              <a:srgbClr val="2683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61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13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12FA7ACF-F311-41AC-9A67-5570B4B6760D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o 8">
            <a:extLst>
              <a:ext uri="{FF2B5EF4-FFF2-40B4-BE49-F238E27FC236}">
                <a16:creationId xmlns:a16="http://schemas.microsoft.com/office/drawing/2014/main" id="{EDD4041E-6603-4B6A-A7FB-462478758326}"/>
              </a:ext>
            </a:extLst>
          </p:cNvPr>
          <p:cNvGrpSpPr/>
          <p:nvPr/>
        </p:nvGrpSpPr>
        <p:grpSpPr>
          <a:xfrm>
            <a:off x="1078045" y="180975"/>
            <a:ext cx="10618655" cy="5995370"/>
            <a:chOff x="1078045" y="180975"/>
            <a:chExt cx="10618655" cy="5995370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1200329A-A1F1-432D-A96A-2E100115716A}"/>
                </a:ext>
              </a:extLst>
            </p:cNvPr>
            <p:cNvSpPr txBox="1"/>
            <p:nvPr/>
          </p:nvSpPr>
          <p:spPr>
            <a:xfrm>
              <a:off x="3267075" y="180975"/>
              <a:ext cx="8429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3200" dirty="0">
                  <a:ln w="0"/>
                  <a:solidFill>
                    <a:srgbClr val="2683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Bahnschrift Light Condensed" panose="020B0502040204020203" pitchFamily="34" charset="0"/>
                </a:rPr>
                <a:t>EXPERIMENTAL SET-UP</a:t>
              </a:r>
            </a:p>
          </p:txBody>
        </p:sp>
        <p:pic>
          <p:nvPicPr>
            <p:cNvPr id="3" name="Segnaposto contenuto 5">
              <a:extLst>
                <a:ext uri="{FF2B5EF4-FFF2-40B4-BE49-F238E27FC236}">
                  <a16:creationId xmlns:a16="http://schemas.microsoft.com/office/drawing/2014/main" id="{4CB77C75-ECCD-44EF-80FE-7C1B078FA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078045" y="1424607"/>
              <a:ext cx="5037005" cy="47517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6B9F342A-A1C6-4113-8CBC-D692A7BFFBDF}"/>
                </a:ext>
              </a:extLst>
            </p:cNvPr>
            <p:cNvSpPr txBox="1"/>
            <p:nvPr/>
          </p:nvSpPr>
          <p:spPr bwMode="auto">
            <a:xfrm>
              <a:off x="2609442" y="1759956"/>
              <a:ext cx="987105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j-ea"/>
                  <a:cs typeface="Arial" panose="020B0604020202020204" pitchFamily="34" charset="0"/>
                </a:rPr>
                <a:t>cylinder</a:t>
              </a:r>
              <a:endPara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 panose="020B0604020202020204" pitchFamily="34" charset="0"/>
              </a:endParaRP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124F260-34F7-4545-9B22-6024508A6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7705" y="4497431"/>
              <a:ext cx="142518" cy="477853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5636D09B-810A-4B36-B357-F17E8CA6C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8937" y="2252664"/>
            <a:ext cx="4953000" cy="309562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695D1C3-2467-2C12-39D3-6B44D3F7A95A}"/>
              </a:ext>
            </a:extLst>
          </p:cNvPr>
          <p:cNvSpPr txBox="1"/>
          <p:nvPr/>
        </p:nvSpPr>
        <p:spPr>
          <a:xfrm>
            <a:off x="1005840" y="1104900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Castagna (2019)</a:t>
            </a:r>
          </a:p>
        </p:txBody>
      </p:sp>
    </p:spTree>
    <p:extLst>
      <p:ext uri="{BB962C8B-B14F-4D97-AF65-F5344CB8AC3E}">
        <p14:creationId xmlns:p14="http://schemas.microsoft.com/office/powerpoint/2010/main" val="1448734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FCAB56C4-DBFC-410D-610C-37FAF04CC685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080A63-E9D4-0166-65FB-F00131DD564C}"/>
              </a:ext>
            </a:extLst>
          </p:cNvPr>
          <p:cNvSpPr txBox="1"/>
          <p:nvPr/>
        </p:nvSpPr>
        <p:spPr>
          <a:xfrm>
            <a:off x="5812971" y="298580"/>
            <a:ext cx="5999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DISKS AT THE EXTREMITIES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C39FF28-A2A1-C5CD-5EB3-78F77C978D19}"/>
              </a:ext>
            </a:extLst>
          </p:cNvPr>
          <p:cNvGrpSpPr/>
          <p:nvPr/>
        </p:nvGrpSpPr>
        <p:grpSpPr>
          <a:xfrm>
            <a:off x="7020801" y="1733414"/>
            <a:ext cx="4615675" cy="4439919"/>
            <a:chOff x="0" y="0"/>
            <a:chExt cx="4176826" cy="443166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482A2794-FB57-409D-EC4F-6C0ABE094AD6}"/>
                </a:ext>
              </a:extLst>
            </p:cNvPr>
            <p:cNvGrpSpPr/>
            <p:nvPr/>
          </p:nvGrpSpPr>
          <p:grpSpPr>
            <a:xfrm>
              <a:off x="0" y="0"/>
              <a:ext cx="3929380" cy="4431660"/>
              <a:chOff x="0" y="0"/>
              <a:chExt cx="3929380" cy="4431660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22BAFECA-E9EA-00F3-CB25-6F4E47072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929380" cy="4217670"/>
              </a:xfrm>
              <a:prstGeom prst="rect">
                <a:avLst/>
              </a:prstGeom>
            </p:spPr>
          </p:pic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6E2015F-55C6-A2D7-C2C4-F4228DBD28CF}"/>
                  </a:ext>
                </a:extLst>
              </p:cNvPr>
              <p:cNvSpPr/>
              <p:nvPr/>
            </p:nvSpPr>
            <p:spPr>
              <a:xfrm>
                <a:off x="797841" y="4047155"/>
                <a:ext cx="2772461" cy="384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 dirty="0"/>
              </a:p>
            </p:txBody>
          </p:sp>
        </p:grpSp>
        <p:sp>
          <p:nvSpPr>
            <p:cNvPr id="6" name="Casella di testo 2">
              <a:extLst>
                <a:ext uri="{FF2B5EF4-FFF2-40B4-BE49-F238E27FC236}">
                  <a16:creationId xmlns:a16="http://schemas.microsoft.com/office/drawing/2014/main" id="{43AE9D18-943B-889B-9FD8-B63FAC70D8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841" y="3767328"/>
              <a:ext cx="453390" cy="41073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it-IT" sz="1400" dirty="0">
                  <a:solidFill>
                    <a:srgbClr val="3B3838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0.1</a:t>
              </a:r>
              <a:endParaRPr lang="it-I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asella di testo 2">
              <a:extLst>
                <a:ext uri="{FF2B5EF4-FFF2-40B4-BE49-F238E27FC236}">
                  <a16:creationId xmlns:a16="http://schemas.microsoft.com/office/drawing/2014/main" id="{0222EFC2-CD36-CD11-555D-78CB55E1F8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6742" y="3774642"/>
              <a:ext cx="453390" cy="3418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it-IT" sz="1400" dirty="0">
                  <a:solidFill>
                    <a:srgbClr val="3B3838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0.5</a:t>
              </a:r>
              <a:endParaRPr lang="it-I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asella di testo 2">
              <a:extLst>
                <a:ext uri="{FF2B5EF4-FFF2-40B4-BE49-F238E27FC236}">
                  <a16:creationId xmlns:a16="http://schemas.microsoft.com/office/drawing/2014/main" id="{CCCCA4DE-38A6-50FE-E311-B4BA74FAA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8102" y="3767327"/>
              <a:ext cx="453390" cy="349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it-IT" sz="1400" dirty="0">
                  <a:solidFill>
                    <a:srgbClr val="3B3838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0.4</a:t>
              </a:r>
              <a:endParaRPr lang="it-I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asella di testo 2">
              <a:extLst>
                <a:ext uri="{FF2B5EF4-FFF2-40B4-BE49-F238E27FC236}">
                  <a16:creationId xmlns:a16="http://schemas.microsoft.com/office/drawing/2014/main" id="{D4FA463D-05BC-96C2-5F69-17D858D189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4364" y="3774643"/>
              <a:ext cx="453390" cy="3572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it-IT" sz="1400" dirty="0">
                  <a:solidFill>
                    <a:srgbClr val="3B3838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0.3</a:t>
              </a:r>
              <a:endParaRPr lang="it-I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asella di testo 2">
              <a:extLst>
                <a:ext uri="{FF2B5EF4-FFF2-40B4-BE49-F238E27FC236}">
                  <a16:creationId xmlns:a16="http://schemas.microsoft.com/office/drawing/2014/main" id="{5322F6E5-C36E-CCFE-6CD3-72518ED33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471" y="3767328"/>
              <a:ext cx="453390" cy="4503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it-IT" sz="1400" dirty="0">
                  <a:solidFill>
                    <a:srgbClr val="3B3838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0.2</a:t>
              </a:r>
              <a:endParaRPr lang="it-I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asella di testo 2">
              <a:extLst>
                <a:ext uri="{FF2B5EF4-FFF2-40B4-BE49-F238E27FC236}">
                  <a16:creationId xmlns:a16="http://schemas.microsoft.com/office/drawing/2014/main" id="{06B6B636-398E-02FB-B28A-BF38E15FFE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3436" y="3767327"/>
              <a:ext cx="453390" cy="36456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it-IT" sz="1400" dirty="0">
                  <a:solidFill>
                    <a:srgbClr val="3B3838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0.6</a:t>
              </a:r>
              <a:r>
                <a:rPr lang="it-IT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it-I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asella di testo 2">
              <a:extLst>
                <a:ext uri="{FF2B5EF4-FFF2-40B4-BE49-F238E27FC236}">
                  <a16:creationId xmlns:a16="http://schemas.microsoft.com/office/drawing/2014/main" id="{C73451CE-0A59-C096-323B-30EA045A8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384" y="4043124"/>
              <a:ext cx="520380" cy="3686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it-IT" sz="1400" dirty="0">
                  <a:solidFill>
                    <a:srgbClr val="3B3838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t[s]</a:t>
              </a:r>
              <a:endParaRPr lang="it-I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AFE90E8-19D9-A570-8813-3DA059CE2269}"/>
              </a:ext>
            </a:extLst>
          </p:cNvPr>
          <p:cNvSpPr txBox="1"/>
          <p:nvPr/>
        </p:nvSpPr>
        <p:spPr>
          <a:xfrm>
            <a:off x="126025" y="1152444"/>
            <a:ext cx="4841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Bahnschrift Light Condensed" panose="020B0502040204020203" pitchFamily="34" charset="0"/>
              </a:rPr>
              <a:t>Inspired</a:t>
            </a:r>
            <a:r>
              <a:rPr lang="it-IT" sz="2400" dirty="0">
                <a:latin typeface="Bahnschrift Light Condensed" panose="020B0502040204020203" pitchFamily="34" charset="0"/>
              </a:rPr>
              <a:t> by the </a:t>
            </a:r>
            <a:r>
              <a:rPr lang="it-IT" sz="2400" dirty="0" err="1">
                <a:latin typeface="Bahnschrift Light Condensed" panose="020B0502040204020203" pitchFamily="34" charset="0"/>
              </a:rPr>
              <a:t>experiments</a:t>
            </a:r>
            <a:r>
              <a:rPr lang="it-IT" sz="2400" dirty="0">
                <a:latin typeface="Bahnschrift Light Condensed" panose="020B0502040204020203" pitchFamily="34" charset="0"/>
              </a:rPr>
              <a:t> of Horowitz and Williamson (2010) </a:t>
            </a:r>
            <a:r>
              <a:rPr lang="it-IT" sz="2400" dirty="0" err="1">
                <a:latin typeface="Bahnschrift Light Condensed" panose="020B0502040204020203" pitchFamily="34" charset="0"/>
              </a:rPr>
              <a:t>two</a:t>
            </a:r>
            <a:r>
              <a:rPr lang="it-IT" sz="2400" dirty="0">
                <a:latin typeface="Bahnschrift Light Condensed" panose="020B0502040204020203" pitchFamily="34" charset="0"/>
              </a:rPr>
              <a:t> disks are </a:t>
            </a:r>
            <a:r>
              <a:rPr lang="it-IT" sz="2400" dirty="0" err="1">
                <a:latin typeface="Bahnschrift Light Condensed" panose="020B0502040204020203" pitchFamily="34" charset="0"/>
              </a:rPr>
              <a:t>added</a:t>
            </a:r>
            <a:r>
              <a:rPr lang="it-IT" sz="2400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3B79FCA-B322-15BD-5F62-C51F770E27E1}"/>
              </a:ext>
            </a:extLst>
          </p:cNvPr>
          <p:cNvSpPr txBox="1"/>
          <p:nvPr/>
        </p:nvSpPr>
        <p:spPr>
          <a:xfrm>
            <a:off x="126025" y="3120672"/>
            <a:ext cx="4841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Bahnschrift Light Condensed" panose="020B0502040204020203" pitchFamily="34" charset="0"/>
              </a:rPr>
              <a:t>Issue</a:t>
            </a:r>
            <a:r>
              <a:rPr lang="it-IT" sz="2400" dirty="0">
                <a:latin typeface="Bahnschrift Light Condensed" panose="020B0502040204020203" pitchFamily="34" charset="0"/>
              </a:rPr>
              <a:t> for the </a:t>
            </a:r>
            <a:r>
              <a:rPr lang="it-IT" sz="2400" dirty="0" err="1">
                <a:latin typeface="Bahnschrift Light Condensed" panose="020B0502040204020203" pitchFamily="34" charset="0"/>
              </a:rPr>
              <a:t>crosscorrelation</a:t>
            </a:r>
            <a:r>
              <a:rPr lang="it-IT" sz="2400" dirty="0">
                <a:latin typeface="Bahnschrift Light Condensed" panose="020B0502040204020203" pitchFamily="34" charset="0"/>
              </a:rPr>
              <a:t>, </a:t>
            </a:r>
            <a:r>
              <a:rPr lang="it-IT" sz="2400" dirty="0" err="1">
                <a:latin typeface="Bahnschrift Light Condensed" panose="020B0502040204020203" pitchFamily="34" charset="0"/>
              </a:rPr>
              <a:t>particularly</a:t>
            </a:r>
            <a:r>
              <a:rPr lang="it-IT" sz="2400" dirty="0">
                <a:latin typeface="Bahnschrift Light Condensed" panose="020B0502040204020203" pitchFamily="34" charset="0"/>
              </a:rPr>
              <a:t> </a:t>
            </a:r>
            <a:r>
              <a:rPr lang="it-IT" sz="2400" dirty="0" err="1">
                <a:latin typeface="Bahnschrift Light Condensed" panose="020B0502040204020203" pitchFamily="34" charset="0"/>
              </a:rPr>
              <a:t>concerning</a:t>
            </a:r>
            <a:r>
              <a:rPr lang="it-IT" sz="2400" dirty="0">
                <a:latin typeface="Bahnschrift Light Condensed" panose="020B0502040204020203" pitchFamily="34" charset="0"/>
              </a:rPr>
              <a:t> the </a:t>
            </a:r>
            <a:r>
              <a:rPr lang="it-IT" sz="2400" dirty="0" err="1">
                <a:latin typeface="Bahnschrift Light Condensed" panose="020B0502040204020203" pitchFamily="34" charset="0"/>
              </a:rPr>
              <a:t>mirror</a:t>
            </a:r>
            <a:r>
              <a:rPr lang="it-IT" sz="2400" dirty="0">
                <a:latin typeface="Bahnschrift Light Condensed" panose="020B0502040204020203" pitchFamily="34" charset="0"/>
              </a:rPr>
              <a:t> </a:t>
            </a:r>
            <a:r>
              <a:rPr lang="it-IT" sz="2400" dirty="0" err="1">
                <a:latin typeface="Bahnschrift Light Condensed" panose="020B0502040204020203" pitchFamily="34" charset="0"/>
              </a:rPr>
              <a:t>section</a:t>
            </a:r>
            <a:r>
              <a:rPr lang="it-IT" sz="2400" dirty="0">
                <a:latin typeface="Bahnschrift Light Condensed" panose="020B0502040204020203" pitchFamily="34" charset="0"/>
              </a:rPr>
              <a:t>, </a:t>
            </a:r>
            <a:r>
              <a:rPr lang="it-IT" sz="2400" dirty="0" err="1">
                <a:latin typeface="Bahnschrift Light Condensed" panose="020B0502040204020203" pitchFamily="34" charset="0"/>
              </a:rPr>
              <a:t>resulting</a:t>
            </a:r>
            <a:r>
              <a:rPr lang="it-IT" sz="2400" dirty="0">
                <a:latin typeface="Bahnschrift Light Condensed" panose="020B0502040204020203" pitchFamily="34" charset="0"/>
              </a:rPr>
              <a:t> in inaccurate </a:t>
            </a:r>
            <a:r>
              <a:rPr lang="it-IT" sz="2400" dirty="0" err="1">
                <a:latin typeface="Bahnschrift Light Condensed" panose="020B0502040204020203" pitchFamily="34" charset="0"/>
              </a:rPr>
              <a:t>velocity</a:t>
            </a:r>
            <a:r>
              <a:rPr lang="it-IT" sz="2400" dirty="0">
                <a:latin typeface="Bahnschrift Light Condensed" panose="020B0502040204020203" pitchFamily="34" charset="0"/>
              </a:rPr>
              <a:t> </a:t>
            </a:r>
            <a:r>
              <a:rPr lang="it-IT" sz="2400" dirty="0" err="1">
                <a:latin typeface="Bahnschrift Light Condensed" panose="020B0502040204020203" pitchFamily="34" charset="0"/>
              </a:rPr>
              <a:t>measurements</a:t>
            </a:r>
            <a:endParaRPr lang="it-IT" sz="2400" dirty="0">
              <a:latin typeface="Bahnschrift Light Condensed" panose="020B0502040204020203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A4AA753-FC1E-6550-FF8F-F1A5410EA85C}"/>
              </a:ext>
            </a:extLst>
          </p:cNvPr>
          <p:cNvSpPr txBox="1"/>
          <p:nvPr/>
        </p:nvSpPr>
        <p:spPr>
          <a:xfrm>
            <a:off x="407246" y="2136558"/>
            <a:ext cx="4003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Bahnschrift Light Condensed" panose="020B0502040204020203" pitchFamily="34" charset="0"/>
              </a:rPr>
              <a:t>The disk are </a:t>
            </a:r>
            <a:r>
              <a:rPr lang="it-IT" sz="2400" dirty="0" err="1">
                <a:latin typeface="Bahnschrift Light Condensed" panose="020B0502040204020203" pitchFamily="34" charset="0"/>
              </a:rPr>
              <a:t>designed</a:t>
            </a:r>
            <a:r>
              <a:rPr lang="it-IT" sz="2400" dirty="0">
                <a:latin typeface="Bahnschrift Light Condensed" panose="020B0502040204020203" pitchFamily="34" charset="0"/>
              </a:rPr>
              <a:t> to </a:t>
            </a:r>
            <a:r>
              <a:rPr lang="it-IT" sz="2400" dirty="0" err="1">
                <a:latin typeface="Bahnschrift Light Condensed" panose="020B0502040204020203" pitchFamily="34" charset="0"/>
              </a:rPr>
              <a:t>stabilize</a:t>
            </a:r>
            <a:r>
              <a:rPr lang="it-IT" sz="2400" dirty="0">
                <a:latin typeface="Bahnschrift Light Condensed" panose="020B0502040204020203" pitchFamily="34" charset="0"/>
              </a:rPr>
              <a:t> the </a:t>
            </a:r>
            <a:r>
              <a:rPr lang="it-IT" sz="2400" dirty="0" err="1">
                <a:latin typeface="Bahnschrift Light Condensed" panose="020B0502040204020203" pitchFamily="34" charset="0"/>
              </a:rPr>
              <a:t>tilting</a:t>
            </a:r>
            <a:r>
              <a:rPr lang="it-IT" sz="2400" dirty="0">
                <a:latin typeface="Bahnschrift Light Condensed" panose="020B0502040204020203" pitchFamily="34" charset="0"/>
              </a:rPr>
              <a:t> </a:t>
            </a:r>
            <a:r>
              <a:rPr lang="it-IT" sz="2400" dirty="0" err="1">
                <a:latin typeface="Bahnschrift Light Condensed" panose="020B0502040204020203" pitchFamily="34" charset="0"/>
              </a:rPr>
              <a:t>movement</a:t>
            </a:r>
            <a:r>
              <a:rPr lang="it-IT" sz="2400" dirty="0">
                <a:latin typeface="Bahnschrift Light Condensed" panose="020B0502040204020203" pitchFamily="34" charset="0"/>
              </a:rPr>
              <a:t> of the </a:t>
            </a:r>
            <a:r>
              <a:rPr lang="it-IT" sz="2400" dirty="0" err="1">
                <a:latin typeface="Bahnschrift Light Condensed" panose="020B0502040204020203" pitchFamily="34" charset="0"/>
              </a:rPr>
              <a:t>cylinder</a:t>
            </a:r>
            <a:r>
              <a:rPr lang="it-IT" sz="2400" dirty="0">
                <a:latin typeface="Bahnschrift Light Condensed" panose="020B0502040204020203" pitchFamily="34" charset="0"/>
              </a:rPr>
              <a:t> 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67BB1E43-8BCD-549A-5C76-A5B54793A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76588" y="1287484"/>
            <a:ext cx="1038370" cy="1552792"/>
          </a:xfrm>
          <a:prstGeom prst="rect">
            <a:avLst/>
          </a:prstGeom>
        </p:spPr>
      </p:pic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638B90DA-22F5-039C-C066-A0BA78D41677}"/>
              </a:ext>
            </a:extLst>
          </p:cNvPr>
          <p:cNvCxnSpPr/>
          <p:nvPr/>
        </p:nvCxnSpPr>
        <p:spPr>
          <a:xfrm>
            <a:off x="5802811" y="2219995"/>
            <a:ext cx="1359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5658FE97-4E21-E452-A95B-BFD5FB4B3569}"/>
              </a:ext>
            </a:extLst>
          </p:cNvPr>
          <p:cNvCxnSpPr>
            <a:cxnSpLocks/>
          </p:cNvCxnSpPr>
          <p:nvPr/>
        </p:nvCxnSpPr>
        <p:spPr>
          <a:xfrm flipV="1">
            <a:off x="5812971" y="2123510"/>
            <a:ext cx="1359198" cy="964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DFAE8E42-B778-722A-5008-ABDF392A9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33924" y="4366009"/>
            <a:ext cx="1438476" cy="1790950"/>
          </a:xfrm>
          <a:prstGeom prst="rect">
            <a:avLst/>
          </a:prstGeom>
        </p:spPr>
      </p:pic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9A93B6A7-0D87-D742-4BC3-B2F046345AEC}"/>
              </a:ext>
            </a:extLst>
          </p:cNvPr>
          <p:cNvCxnSpPr>
            <a:cxnSpLocks/>
          </p:cNvCxnSpPr>
          <p:nvPr/>
        </p:nvCxnSpPr>
        <p:spPr>
          <a:xfrm>
            <a:off x="5388552" y="5384800"/>
            <a:ext cx="1541368" cy="1404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93A8B8C9-01B0-0B7F-6CDC-D9F9FD369904}"/>
              </a:ext>
            </a:extLst>
          </p:cNvPr>
          <p:cNvCxnSpPr>
            <a:cxnSpLocks/>
          </p:cNvCxnSpPr>
          <p:nvPr/>
        </p:nvCxnSpPr>
        <p:spPr>
          <a:xfrm>
            <a:off x="5388552" y="5525251"/>
            <a:ext cx="1507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6D9025B-6AC2-C427-577E-E1F177B2BEF0}"/>
              </a:ext>
            </a:extLst>
          </p:cNvPr>
          <p:cNvSpPr txBox="1"/>
          <p:nvPr/>
        </p:nvSpPr>
        <p:spPr>
          <a:xfrm>
            <a:off x="213145" y="4973004"/>
            <a:ext cx="4879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Bahnschrift Light Condensed" panose="020B0502040204020203" pitchFamily="34" charset="0"/>
              </a:rPr>
              <a:t>Beneficial</a:t>
            </a:r>
            <a:r>
              <a:rPr lang="it-IT" sz="2400" dirty="0">
                <a:latin typeface="Bahnschrift Light Condensed" panose="020B0502040204020203" pitchFamily="34" charset="0"/>
              </a:rPr>
              <a:t> in </a:t>
            </a:r>
            <a:r>
              <a:rPr lang="it-IT" sz="2400" dirty="0" err="1">
                <a:latin typeface="Bahnschrift Light Condensed" panose="020B0502040204020203" pitchFamily="34" charset="0"/>
              </a:rPr>
              <a:t>preventing</a:t>
            </a:r>
            <a:r>
              <a:rPr lang="it-IT" sz="2400" dirty="0">
                <a:latin typeface="Bahnschrift Light Condensed" panose="020B0502040204020203" pitchFamily="34" charset="0"/>
              </a:rPr>
              <a:t> the </a:t>
            </a:r>
            <a:r>
              <a:rPr lang="it-IT" sz="2400" dirty="0" err="1">
                <a:latin typeface="Bahnschrift Light Condensed" panose="020B0502040204020203" pitchFamily="34" charset="0"/>
              </a:rPr>
              <a:t>cylinder</a:t>
            </a:r>
            <a:r>
              <a:rPr lang="it-IT" sz="2400" dirty="0">
                <a:latin typeface="Bahnschrift Light Condensed" panose="020B0502040204020203" pitchFamily="34" charset="0"/>
              </a:rPr>
              <a:t> from </a:t>
            </a:r>
            <a:r>
              <a:rPr lang="it-IT" sz="2400" dirty="0" err="1">
                <a:latin typeface="Bahnschrift Light Condensed" panose="020B0502040204020203" pitchFamily="34" charset="0"/>
              </a:rPr>
              <a:t>impacting</a:t>
            </a:r>
            <a:r>
              <a:rPr lang="it-IT" sz="2400" dirty="0">
                <a:latin typeface="Bahnschrift Light Condensed" panose="020B0502040204020203" pitchFamily="34" charset="0"/>
              </a:rPr>
              <a:t> the tank bottom</a:t>
            </a:r>
            <a:r>
              <a:rPr lang="it-IT" sz="2400" dirty="0">
                <a:latin typeface="Bahnschrift Light Condensed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it-IT" sz="2400" dirty="0" err="1">
                <a:latin typeface="Bahnschrift Light Condensed" panose="020B0502040204020203" pitchFamily="34" charset="0"/>
                <a:sym typeface="Wingdings" panose="05000000000000000000" pitchFamily="2" charset="2"/>
              </a:rPr>
              <a:t>crucial</a:t>
            </a:r>
            <a:r>
              <a:rPr lang="it-IT" sz="2400" dirty="0">
                <a:latin typeface="Bahnschrift Light Condensed" panose="020B0502040204020203" pitchFamily="34" charset="0"/>
                <a:sym typeface="Wingdings" panose="05000000000000000000" pitchFamily="2" charset="2"/>
              </a:rPr>
              <a:t> to </a:t>
            </a:r>
            <a:r>
              <a:rPr lang="it-IT" sz="2400" dirty="0" err="1">
                <a:latin typeface="Bahnschrift Light Condensed" panose="020B0502040204020203" pitchFamily="34" charset="0"/>
                <a:sym typeface="Wingdings" panose="05000000000000000000" pitchFamily="2" charset="2"/>
              </a:rPr>
              <a:t>avoid</a:t>
            </a:r>
            <a:r>
              <a:rPr lang="it-IT" sz="2400" dirty="0">
                <a:latin typeface="Bahnschrift Light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it-IT" sz="2400" dirty="0" err="1">
                <a:latin typeface="Bahnschrift Light Condensed" panose="020B0502040204020203" pitchFamily="34" charset="0"/>
                <a:sym typeface="Wingdings" panose="05000000000000000000" pitchFamily="2" charset="2"/>
              </a:rPr>
              <a:t>damage</a:t>
            </a:r>
            <a:r>
              <a:rPr lang="it-IT" sz="2400" dirty="0">
                <a:latin typeface="Bahnschrift Light Condensed" panose="020B0502040204020203" pitchFamily="34" charset="0"/>
                <a:sym typeface="Wingdings" panose="05000000000000000000" pitchFamily="2" charset="2"/>
              </a:rPr>
              <a:t> of the SH </a:t>
            </a:r>
            <a:r>
              <a:rPr lang="it-IT" sz="2400" dirty="0" err="1">
                <a:latin typeface="Bahnschrift Light Condensed" panose="020B0502040204020203" pitchFamily="34" charset="0"/>
                <a:sym typeface="Wingdings" panose="05000000000000000000" pitchFamily="2" charset="2"/>
              </a:rPr>
              <a:t>surface</a:t>
            </a:r>
            <a:endParaRPr lang="it-IT" sz="2400" dirty="0">
              <a:latin typeface="Bahnschrift Light Condensed" panose="020B0502040204020203" pitchFamily="34" charset="0"/>
            </a:endParaRPr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CFA0BCAF-7928-B41B-13A9-816657521723}"/>
              </a:ext>
            </a:extLst>
          </p:cNvPr>
          <p:cNvSpPr/>
          <p:nvPr/>
        </p:nvSpPr>
        <p:spPr>
          <a:xfrm>
            <a:off x="9395811" y="1983441"/>
            <a:ext cx="248363" cy="280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2A2BEB44-0115-1539-68BD-677BB23F578F}"/>
              </a:ext>
            </a:extLst>
          </p:cNvPr>
          <p:cNvCxnSpPr>
            <a:stCxn id="43" idx="2"/>
            <a:endCxn id="26" idx="0"/>
          </p:cNvCxnSpPr>
          <p:nvPr/>
        </p:nvCxnSpPr>
        <p:spPr>
          <a:xfrm flipH="1" flipV="1">
            <a:off x="7172169" y="2063880"/>
            <a:ext cx="2223642" cy="596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e 45">
            <a:extLst>
              <a:ext uri="{FF2B5EF4-FFF2-40B4-BE49-F238E27FC236}">
                <a16:creationId xmlns:a16="http://schemas.microsoft.com/office/drawing/2014/main" id="{0327DB89-7C20-3459-5F3C-8615DFBBDA20}"/>
              </a:ext>
            </a:extLst>
          </p:cNvPr>
          <p:cNvSpPr/>
          <p:nvPr/>
        </p:nvSpPr>
        <p:spPr>
          <a:xfrm>
            <a:off x="10717862" y="5090456"/>
            <a:ext cx="248363" cy="280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8BE654BF-411C-C9B5-5854-560B59882B49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7148637" y="5261484"/>
            <a:ext cx="356922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EE0A64C-BF96-C297-25AB-B27DC0B3C6C7}"/>
              </a:ext>
            </a:extLst>
          </p:cNvPr>
          <p:cNvSpPr txBox="1"/>
          <p:nvPr/>
        </p:nvSpPr>
        <p:spPr>
          <a:xfrm>
            <a:off x="1961559" y="4474118"/>
            <a:ext cx="1393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Bahnschrift Light Condensed" panose="020B0502040204020203" pitchFamily="34" charset="0"/>
              </a:rPr>
              <a:t>Moreover</a:t>
            </a:r>
            <a:r>
              <a:rPr lang="it-IT" sz="2400" dirty="0">
                <a:latin typeface="Bahnschrift Light Condensed" panose="020B0502040204020203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11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40" grpId="0"/>
      <p:bldP spid="43" grpId="0" animBg="1"/>
      <p:bldP spid="46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E6A645-7B4D-4B70-A3D0-8B02CCF8650F}"/>
              </a:ext>
            </a:extLst>
          </p:cNvPr>
          <p:cNvSpPr txBox="1"/>
          <p:nvPr/>
        </p:nvSpPr>
        <p:spPr>
          <a:xfrm>
            <a:off x="5915025" y="266700"/>
            <a:ext cx="585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HOW CAN WE EVALUATE THE </a:t>
            </a:r>
            <a:r>
              <a:rPr lang="it-IT" sz="320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C</a:t>
            </a:r>
            <a:r>
              <a:rPr lang="it-IT" sz="2400" dirty="0" err="1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d</a:t>
            </a:r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?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D7C1E741-8FFF-444E-BE10-0FBEC97E0BEB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6F64203-C7F7-318C-F877-912DE7CE2145}"/>
              </a:ext>
            </a:extLst>
          </p:cNvPr>
          <p:cNvGrpSpPr/>
          <p:nvPr/>
        </p:nvGrpSpPr>
        <p:grpSpPr>
          <a:xfrm>
            <a:off x="22760" y="1113762"/>
            <a:ext cx="3912793" cy="2355524"/>
            <a:chOff x="3579689" y="1164843"/>
            <a:chExt cx="3909468" cy="2664267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7A49BED-B9AA-4285-AA77-9EA7E880F830}"/>
                </a:ext>
              </a:extLst>
            </p:cNvPr>
            <p:cNvSpPr txBox="1"/>
            <p:nvPr/>
          </p:nvSpPr>
          <p:spPr bwMode="auto">
            <a:xfrm>
              <a:off x="5055959" y="1218400"/>
              <a:ext cx="81223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Drag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4674CC8-504E-49A0-A83D-0452984DBC4A}"/>
                </a:ext>
              </a:extLst>
            </p:cNvPr>
            <p:cNvSpPr txBox="1"/>
            <p:nvPr/>
          </p:nvSpPr>
          <p:spPr bwMode="auto">
            <a:xfrm>
              <a:off x="5374429" y="3429000"/>
              <a:ext cx="120020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Weight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76E45F7-993D-4017-B586-56230F17F25E}"/>
                </a:ext>
              </a:extLst>
            </p:cNvPr>
            <p:cNvSpPr txBox="1"/>
            <p:nvPr/>
          </p:nvSpPr>
          <p:spPr bwMode="auto">
            <a:xfrm>
              <a:off x="6055208" y="1164843"/>
              <a:ext cx="1433949" cy="7078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Archimedes Force</a:t>
              </a:r>
            </a:p>
          </p:txBody>
        </p: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A0D8E087-4A45-4FB8-A6A0-030A059A37E7}"/>
                </a:ext>
              </a:extLst>
            </p:cNvPr>
            <p:cNvGrpSpPr/>
            <p:nvPr/>
          </p:nvGrpSpPr>
          <p:grpSpPr>
            <a:xfrm>
              <a:off x="4510935" y="1777882"/>
              <a:ext cx="2808180" cy="1574918"/>
              <a:chOff x="8726595" y="923207"/>
              <a:chExt cx="2520524" cy="1574918"/>
            </a:xfrm>
          </p:grpSpPr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27CB49EE-8218-47D5-A75A-6B245AC9B39A}"/>
                  </a:ext>
                </a:extLst>
              </p:cNvPr>
              <p:cNvSpPr/>
              <p:nvPr/>
            </p:nvSpPr>
            <p:spPr bwMode="auto">
              <a:xfrm>
                <a:off x="8772414" y="1504918"/>
                <a:ext cx="2428986" cy="35924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B4BBBF20-B73A-4E01-9C68-1F0A0C927A09}"/>
                  </a:ext>
                </a:extLst>
              </p:cNvPr>
              <p:cNvSpPr/>
              <p:nvPr/>
            </p:nvSpPr>
            <p:spPr bwMode="auto">
              <a:xfrm>
                <a:off x="11201400" y="923207"/>
                <a:ext cx="45719" cy="152471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2A57724A-8371-473B-A05E-51E86B6326EC}"/>
                  </a:ext>
                </a:extLst>
              </p:cNvPr>
              <p:cNvSpPr/>
              <p:nvPr/>
            </p:nvSpPr>
            <p:spPr bwMode="auto">
              <a:xfrm>
                <a:off x="8726595" y="973407"/>
                <a:ext cx="45719" cy="152471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1F2F8D83-D509-4477-AC88-90CD9E383194}"/>
                </a:ext>
              </a:extLst>
            </p:cNvPr>
            <p:cNvCxnSpPr/>
            <p:nvPr/>
          </p:nvCxnSpPr>
          <p:spPr bwMode="auto">
            <a:xfrm>
              <a:off x="5915024" y="2622392"/>
              <a:ext cx="0" cy="89582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C8286B62-A108-4124-A5FD-62FE2AC607F5}"/>
                </a:ext>
              </a:extLst>
            </p:cNvPr>
            <p:cNvCxnSpPr/>
            <p:nvPr/>
          </p:nvCxnSpPr>
          <p:spPr bwMode="auto">
            <a:xfrm flipV="1">
              <a:off x="5830157" y="1492909"/>
              <a:ext cx="0" cy="103482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7335F76A-206D-4C4C-9BE3-A7F408EA2A3B}"/>
                </a:ext>
              </a:extLst>
            </p:cNvPr>
            <p:cNvCxnSpPr/>
            <p:nvPr/>
          </p:nvCxnSpPr>
          <p:spPr bwMode="auto">
            <a:xfrm flipV="1">
              <a:off x="5980723" y="1501523"/>
              <a:ext cx="0" cy="104902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168983E0-C3A7-48C4-844B-8212DEAC467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807942" y="1654337"/>
              <a:ext cx="0" cy="187220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87BE57BB-4CD0-453F-94EE-BBBB7E799F63}"/>
                </a:ext>
              </a:extLst>
            </p:cNvPr>
            <p:cNvSpPr txBox="1"/>
            <p:nvPr/>
          </p:nvSpPr>
          <p:spPr bwMode="auto">
            <a:xfrm>
              <a:off x="3579689" y="1224159"/>
              <a:ext cx="37763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</a:t>
              </a:r>
            </a:p>
          </p:txBody>
        </p:sp>
      </p:grpSp>
      <p:sp>
        <p:nvSpPr>
          <p:cNvPr id="16" name="Connettore 15">
            <a:extLst>
              <a:ext uri="{FF2B5EF4-FFF2-40B4-BE49-F238E27FC236}">
                <a16:creationId xmlns:a16="http://schemas.microsoft.com/office/drawing/2014/main" id="{5E57D231-19F6-48E2-9EEE-861C3011C70A}"/>
              </a:ext>
            </a:extLst>
          </p:cNvPr>
          <p:cNvSpPr/>
          <p:nvPr/>
        </p:nvSpPr>
        <p:spPr bwMode="auto">
          <a:xfrm>
            <a:off x="2270483" y="2241956"/>
            <a:ext cx="179195" cy="189307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None/>
              <a:tabLst>
                <a:tab pos="0" algn="l"/>
              </a:tabLst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12F927B-DEBB-407D-9370-BD26B82F6200}"/>
                  </a:ext>
                </a:extLst>
              </p:cNvPr>
              <p:cNvSpPr txBox="1"/>
              <p:nvPr/>
            </p:nvSpPr>
            <p:spPr>
              <a:xfrm>
                <a:off x="4692050" y="1452815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𝚺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𝒎𝒂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12F927B-DEBB-407D-9370-BD26B82F6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050" y="1452815"/>
                <a:ext cx="609600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tangolo 20">
            <a:extLst>
              <a:ext uri="{FF2B5EF4-FFF2-40B4-BE49-F238E27FC236}">
                <a16:creationId xmlns:a16="http://schemas.microsoft.com/office/drawing/2014/main" id="{4931CC9D-A17E-44BC-AF1E-3CD044EB962F}"/>
              </a:ext>
            </a:extLst>
          </p:cNvPr>
          <p:cNvSpPr/>
          <p:nvPr/>
        </p:nvSpPr>
        <p:spPr>
          <a:xfrm>
            <a:off x="3377321" y="5114282"/>
            <a:ext cx="230748" cy="392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F6DF7D01-0A31-489C-910D-DC84EADD31BB}"/>
              </a:ext>
            </a:extLst>
          </p:cNvPr>
          <p:cNvSpPr/>
          <p:nvPr/>
        </p:nvSpPr>
        <p:spPr>
          <a:xfrm>
            <a:off x="3129727" y="5117545"/>
            <a:ext cx="230748" cy="37484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1FDAB03-16B0-4A30-8B2B-23537BEAFB3E}"/>
              </a:ext>
            </a:extLst>
          </p:cNvPr>
          <p:cNvCxnSpPr/>
          <p:nvPr/>
        </p:nvCxnSpPr>
        <p:spPr>
          <a:xfrm>
            <a:off x="3245101" y="5492389"/>
            <a:ext cx="0" cy="48111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E138671-D68C-472C-995C-48EC375413FF}"/>
              </a:ext>
            </a:extLst>
          </p:cNvPr>
          <p:cNvSpPr txBox="1"/>
          <p:nvPr/>
        </p:nvSpPr>
        <p:spPr>
          <a:xfrm>
            <a:off x="2002122" y="5858893"/>
            <a:ext cx="241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latin typeface="Bahnschrift Light Condensed" panose="020B0502040204020203" pitchFamily="34" charset="0"/>
              </a:rPr>
              <a:t>Unknown</a:t>
            </a:r>
            <a:r>
              <a:rPr lang="it-IT" sz="2000" dirty="0">
                <a:latin typeface="Bahnschrift Light Condensed" panose="020B0502040204020203" pitchFamily="34" charset="0"/>
              </a:rPr>
              <a:t> </a:t>
            </a:r>
            <a:r>
              <a:rPr lang="it-IT" sz="2000" dirty="0" err="1">
                <a:latin typeface="Bahnschrift Light Condensed" panose="020B0502040204020203" pitchFamily="34" charset="0"/>
              </a:rPr>
              <a:t>parameter</a:t>
            </a:r>
            <a:endParaRPr lang="it-IT" sz="2000" dirty="0">
              <a:latin typeface="Bahnschrift Light Condensed" panose="020B0502040204020203" pitchFamily="34" charset="0"/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4467D044-5821-1DA1-8482-52DD30D771AE}"/>
              </a:ext>
            </a:extLst>
          </p:cNvPr>
          <p:cNvGrpSpPr/>
          <p:nvPr/>
        </p:nvGrpSpPr>
        <p:grpSpPr>
          <a:xfrm>
            <a:off x="4472703" y="1883821"/>
            <a:ext cx="7482778" cy="1572548"/>
            <a:chOff x="4472703" y="1883821"/>
            <a:chExt cx="7482778" cy="15725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D5EA5C81-1D82-4ACF-B44A-A2B1A133D793}"/>
                    </a:ext>
                  </a:extLst>
                </p:cNvPr>
                <p:cNvSpPr txBox="1"/>
                <p:nvPr/>
              </p:nvSpPr>
              <p:spPr>
                <a:xfrm>
                  <a:off x="4472703" y="2311279"/>
                  <a:ext cx="7482778" cy="6481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dirty="0"/>
                              <m:t>ρ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𝐷𝐿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𝑑𝑢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𝑑𝑢</m:t>
                            </m:r>
                          </m:num>
                          <m:den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D5EA5C81-1D82-4ACF-B44A-A2B1A133D7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2703" y="2311279"/>
                  <a:ext cx="7482778" cy="64812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48B3ABD7-6750-C350-56EE-BE7AE33888F1}"/>
                </a:ext>
              </a:extLst>
            </p:cNvPr>
            <p:cNvSpPr/>
            <p:nvPr/>
          </p:nvSpPr>
          <p:spPr>
            <a:xfrm>
              <a:off x="5634829" y="2502929"/>
              <a:ext cx="674999" cy="40010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970FD0F4-650F-1D73-FF22-0E07E829EE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9546" y="2903038"/>
              <a:ext cx="265283" cy="1960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781EC52-C247-E668-D66F-3B96E5F91749}"/>
                </a:ext>
              </a:extLst>
            </p:cNvPr>
            <p:cNvSpPr/>
            <p:nvPr/>
          </p:nvSpPr>
          <p:spPr>
            <a:xfrm>
              <a:off x="6459207" y="2351003"/>
              <a:ext cx="1247406" cy="646331"/>
            </a:xfrm>
            <a:prstGeom prst="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FD704706-A874-046A-EFC4-841541BF4A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8522" y="2193375"/>
              <a:ext cx="289932" cy="17518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401DC18C-48A7-7B73-EEA3-224610C78BB7}"/>
                </a:ext>
              </a:extLst>
            </p:cNvPr>
            <p:cNvSpPr/>
            <p:nvPr/>
          </p:nvSpPr>
          <p:spPr>
            <a:xfrm>
              <a:off x="7909254" y="2351003"/>
              <a:ext cx="1013929" cy="64505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D17F5F4B-CF34-D3BF-B744-D4B2C51AF450}"/>
                </a:ext>
              </a:extLst>
            </p:cNvPr>
            <p:cNvCxnSpPr>
              <a:cxnSpLocks/>
            </p:cNvCxnSpPr>
            <p:nvPr/>
          </p:nvCxnSpPr>
          <p:spPr>
            <a:xfrm>
              <a:off x="8923182" y="3007409"/>
              <a:ext cx="367003" cy="1235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91B6D61A-B12F-7ECB-8A7A-A6C374496FE6}"/>
                </a:ext>
              </a:extLst>
            </p:cNvPr>
            <p:cNvSpPr txBox="1"/>
            <p:nvPr/>
          </p:nvSpPr>
          <p:spPr>
            <a:xfrm>
              <a:off x="4564507" y="2996061"/>
              <a:ext cx="93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Weight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65099DD1-89EB-63B0-A71B-2D09A2CC4221}"/>
                </a:ext>
              </a:extLst>
            </p:cNvPr>
            <p:cNvSpPr txBox="1"/>
            <p:nvPr/>
          </p:nvSpPr>
          <p:spPr>
            <a:xfrm>
              <a:off x="5634829" y="1883821"/>
              <a:ext cx="617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002060"/>
                  </a:solidFill>
                </a:rPr>
                <a:t>Drag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4BF3B523-59E0-6463-3714-95113FAD8B3D}"/>
                </a:ext>
              </a:extLst>
            </p:cNvPr>
            <p:cNvSpPr txBox="1"/>
            <p:nvPr/>
          </p:nvSpPr>
          <p:spPr>
            <a:xfrm>
              <a:off x="9226144" y="3087037"/>
              <a:ext cx="2146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Archimedes Force</a:t>
              </a:r>
            </a:p>
          </p:txBody>
        </p:sp>
      </p:grp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18BE379-2BC9-D630-9C31-DFABB88C2A5A}"/>
              </a:ext>
            </a:extLst>
          </p:cNvPr>
          <p:cNvSpPr txBox="1"/>
          <p:nvPr/>
        </p:nvSpPr>
        <p:spPr>
          <a:xfrm>
            <a:off x="844730" y="3855753"/>
            <a:ext cx="751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Bahnschrift Light Condensed" panose="020B0502040204020203" pitchFamily="34" charset="0"/>
              </a:rPr>
              <a:t>Let</a:t>
            </a:r>
            <a:r>
              <a:rPr lang="it-IT" sz="2000" dirty="0">
                <a:latin typeface="Bahnschrift Light Condensed" panose="020B0502040204020203" pitchFamily="34" charset="0"/>
              </a:rPr>
              <a:t> </a:t>
            </a:r>
            <a:r>
              <a:rPr lang="it-IT" sz="2000" dirty="0" err="1">
                <a:latin typeface="Bahnschrift Light Condensed" panose="020B0502040204020203" pitchFamily="34" charset="0"/>
              </a:rPr>
              <a:t>us</a:t>
            </a:r>
            <a:r>
              <a:rPr lang="it-IT" sz="2000" dirty="0">
                <a:latin typeface="Bahnschrift Light Condensed" panose="020B0502040204020203" pitchFamily="34" charset="0"/>
              </a:rPr>
              <a:t> </a:t>
            </a:r>
            <a:r>
              <a:rPr lang="it-IT" sz="2000" dirty="0" err="1">
                <a:latin typeface="Bahnschrift Light Condensed" panose="020B0502040204020203" pitchFamily="34" charset="0"/>
              </a:rPr>
              <a:t>consider</a:t>
            </a:r>
            <a:r>
              <a:rPr lang="it-IT" sz="2000" dirty="0">
                <a:latin typeface="Bahnschrift Light Condensed" panose="020B0502040204020203" pitchFamily="34" charset="0"/>
              </a:rPr>
              <a:t> the </a:t>
            </a:r>
            <a:r>
              <a:rPr lang="it-IT" sz="2000" dirty="0" err="1">
                <a:latin typeface="Bahnschrift Light Condensed" panose="020B0502040204020203" pitchFamily="34" charset="0"/>
              </a:rPr>
              <a:t>segment</a:t>
            </a:r>
            <a:r>
              <a:rPr lang="it-IT" sz="2000" dirty="0">
                <a:latin typeface="Bahnschrift Light Condensed" panose="020B0502040204020203" pitchFamily="34" charset="0"/>
              </a:rPr>
              <a:t> </a:t>
            </a:r>
            <a:r>
              <a:rPr lang="it-IT" sz="2000" dirty="0" err="1">
                <a:latin typeface="Bahnschrift Light Condensed" panose="020B0502040204020203" pitchFamily="34" charset="0"/>
              </a:rPr>
              <a:t>wherein</a:t>
            </a:r>
            <a:r>
              <a:rPr lang="it-IT" sz="2000" dirty="0">
                <a:latin typeface="Bahnschrift Light Condensed" panose="020B0502040204020203" pitchFamily="34" charset="0"/>
              </a:rPr>
              <a:t> the </a:t>
            </a:r>
            <a:r>
              <a:rPr lang="it-IT" sz="2000" dirty="0" err="1">
                <a:latin typeface="Bahnschrift Light Condensed" panose="020B0502040204020203" pitchFamily="34" charset="0"/>
              </a:rPr>
              <a:t>final</a:t>
            </a:r>
            <a:r>
              <a:rPr lang="it-IT" sz="2000" dirty="0">
                <a:latin typeface="Bahnschrift Light Condensed" panose="020B0502040204020203" pitchFamily="34" charset="0"/>
              </a:rPr>
              <a:t> </a:t>
            </a:r>
            <a:r>
              <a:rPr lang="it-IT" sz="2000" dirty="0" err="1">
                <a:latin typeface="Bahnschrift Light Condensed" panose="020B0502040204020203" pitchFamily="34" charset="0"/>
              </a:rPr>
              <a:t>velocity</a:t>
            </a:r>
            <a:r>
              <a:rPr lang="it-IT" sz="2000" dirty="0">
                <a:latin typeface="Bahnschrift Light Condensed" panose="020B0502040204020203" pitchFamily="34" charset="0"/>
              </a:rPr>
              <a:t> </a:t>
            </a:r>
            <a:r>
              <a:rPr lang="it-IT" sz="2000" dirty="0" err="1">
                <a:latin typeface="Bahnschrift Light Condensed" panose="020B0502040204020203" pitchFamily="34" charset="0"/>
              </a:rPr>
              <a:t>is</a:t>
            </a:r>
            <a:r>
              <a:rPr lang="it-IT" sz="2000" dirty="0">
                <a:latin typeface="Bahnschrift Light Condensed" panose="020B0502040204020203" pitchFamily="34" charset="0"/>
              </a:rPr>
              <a:t> </a:t>
            </a:r>
            <a:r>
              <a:rPr lang="it-IT" sz="2000" dirty="0" err="1">
                <a:latin typeface="Bahnschrift Light Condensed" panose="020B0502040204020203" pitchFamily="34" charset="0"/>
              </a:rPr>
              <a:t>attained</a:t>
            </a:r>
            <a:r>
              <a:rPr lang="it-IT" sz="2000" dirty="0">
                <a:latin typeface="Bahnschrift Light Condensed" panose="020B0502040204020203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9D884F50-AACE-3AE9-B0E3-5DB513AE5E6F}"/>
                  </a:ext>
                </a:extLst>
              </p:cNvPr>
              <p:cNvSpPr txBox="1"/>
              <p:nvPr/>
            </p:nvSpPr>
            <p:spPr>
              <a:xfrm>
                <a:off x="2633717" y="4396686"/>
                <a:ext cx="2906766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i="1" dirty="0">
                    <a:latin typeface="Cambria Math" panose="02040503050406030204" pitchFamily="18" charset="0"/>
                  </a:rPr>
                  <a:t>u=cost  </a:t>
                </a:r>
                <a:r>
                  <a:rPr lang="it-IT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𝑑𝑢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9D884F50-AACE-3AE9-B0E3-5DB513AE5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717" y="4396686"/>
                <a:ext cx="2906766" cy="491288"/>
              </a:xfrm>
              <a:prstGeom prst="rect">
                <a:avLst/>
              </a:prstGeom>
              <a:blipFill>
                <a:blip r:embed="rId4"/>
                <a:stretch>
                  <a:fillRect l="-1677" b="-61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E0B4137B-DAD3-1556-F458-8368F0C3B783}"/>
                  </a:ext>
                </a:extLst>
              </p:cNvPr>
              <p:cNvSpPr txBox="1"/>
              <p:nvPr/>
            </p:nvSpPr>
            <p:spPr>
              <a:xfrm>
                <a:off x="352238" y="4954384"/>
                <a:ext cx="6097554" cy="648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ρ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𝐷𝐿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E0B4137B-DAD3-1556-F458-8368F0C3B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38" y="4954384"/>
                <a:ext cx="6097554" cy="6481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uppo 33">
            <a:extLst>
              <a:ext uri="{FF2B5EF4-FFF2-40B4-BE49-F238E27FC236}">
                <a16:creationId xmlns:a16="http://schemas.microsoft.com/office/drawing/2014/main" id="{FB34FEB8-1F0C-D4B4-C1F7-844C157F6EED}"/>
              </a:ext>
            </a:extLst>
          </p:cNvPr>
          <p:cNvGrpSpPr/>
          <p:nvPr/>
        </p:nvGrpSpPr>
        <p:grpSpPr>
          <a:xfrm>
            <a:off x="6979298" y="4887974"/>
            <a:ext cx="4151222" cy="858939"/>
            <a:chOff x="6979298" y="4887974"/>
            <a:chExt cx="4151222" cy="858939"/>
          </a:xfrm>
        </p:grpSpPr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0649E110-2915-9F77-D322-5FDE5F01E3F1}"/>
                </a:ext>
              </a:extLst>
            </p:cNvPr>
            <p:cNvSpPr/>
            <p:nvPr/>
          </p:nvSpPr>
          <p:spPr>
            <a:xfrm>
              <a:off x="6979298" y="4887974"/>
              <a:ext cx="4151220" cy="8589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EC6258A0-8659-57C5-7A11-3A6D125C666F}"/>
                </a:ext>
              </a:extLst>
            </p:cNvPr>
            <p:cNvSpPr txBox="1"/>
            <p:nvPr/>
          </p:nvSpPr>
          <p:spPr>
            <a:xfrm>
              <a:off x="7321768" y="4954384"/>
              <a:ext cx="3808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>
                  <a:latin typeface="Bahnschrift SemiBold Condensed" panose="020B0502040204020203" pitchFamily="34" charset="0"/>
                </a:rPr>
                <a:t>It</a:t>
              </a:r>
              <a:r>
                <a:rPr lang="it-IT" dirty="0">
                  <a:latin typeface="Bahnschrift SemiBold Condensed" panose="020B0502040204020203" pitchFamily="34" charset="0"/>
                </a:rPr>
                <a:t> </a:t>
              </a:r>
              <a:r>
                <a:rPr lang="it-IT" dirty="0" err="1">
                  <a:latin typeface="Bahnschrift SemiBold Condensed" panose="020B0502040204020203" pitchFamily="34" charset="0"/>
                </a:rPr>
                <a:t>is</a:t>
              </a:r>
              <a:r>
                <a:rPr lang="it-IT" dirty="0">
                  <a:latin typeface="Bahnschrift SemiBold Condensed" panose="020B0502040204020203" pitchFamily="34" charset="0"/>
                </a:rPr>
                <a:t> </a:t>
              </a:r>
              <a:r>
                <a:rPr lang="it-IT" dirty="0" err="1">
                  <a:latin typeface="Bahnschrift SemiBold Condensed" panose="020B0502040204020203" pitchFamily="34" charset="0"/>
                </a:rPr>
                <a:t>possible</a:t>
              </a:r>
              <a:r>
                <a:rPr lang="it-IT" dirty="0">
                  <a:latin typeface="Bahnschrift SemiBold Condensed" panose="020B0502040204020203" pitchFamily="34" charset="0"/>
                </a:rPr>
                <a:t> to control </a:t>
              </a:r>
              <a:r>
                <a:rPr lang="it-IT" dirty="0" err="1">
                  <a:latin typeface="Bahnschrift SemiBold Condensed" panose="020B0502040204020203" pitchFamily="34" charset="0"/>
                </a:rPr>
                <a:t>all</a:t>
              </a:r>
              <a:r>
                <a:rPr lang="it-IT" dirty="0">
                  <a:latin typeface="Bahnschrift SemiBold Condensed" panose="020B0502040204020203" pitchFamily="34" charset="0"/>
                </a:rPr>
                <a:t> the </a:t>
              </a:r>
              <a:r>
                <a:rPr lang="it-IT" dirty="0" err="1">
                  <a:latin typeface="Bahnschrift SemiBold Condensed" panose="020B0502040204020203" pitchFamily="34" charset="0"/>
                </a:rPr>
                <a:t>parameters</a:t>
              </a:r>
              <a:r>
                <a:rPr lang="it-IT" dirty="0">
                  <a:latin typeface="Bahnschrift SemiBold Condensed" panose="020B0502040204020203" pitchFamily="34" charset="0"/>
                </a:rPr>
                <a:t>, </a:t>
              </a:r>
              <a:r>
                <a:rPr lang="it-IT" dirty="0" err="1">
                  <a:latin typeface="Bahnschrift SemiBold Condensed" panose="020B0502040204020203" pitchFamily="34" charset="0"/>
                </a:rPr>
                <a:t>while</a:t>
              </a:r>
              <a:r>
                <a:rPr lang="it-IT" dirty="0">
                  <a:latin typeface="Bahnschrift SemiBold Condensed" panose="020B0502040204020203" pitchFamily="34" charset="0"/>
                </a:rPr>
                <a:t> building the </a:t>
              </a:r>
              <a:r>
                <a:rPr lang="it-IT" dirty="0" err="1">
                  <a:latin typeface="Bahnschrift SemiBold Condensed" panose="020B0502040204020203" pitchFamily="34" charset="0"/>
                </a:rPr>
                <a:t>experiments</a:t>
              </a:r>
              <a:r>
                <a:rPr lang="it-IT" dirty="0">
                  <a:latin typeface="Bahnschrift SemiBold Condensed" panose="020B0502040204020203" pitchFamily="34" charset="0"/>
                </a:rPr>
                <a:t> </a:t>
              </a:r>
            </a:p>
          </p:txBody>
        </p:sp>
        <p:sp>
          <p:nvSpPr>
            <p:cNvPr id="30" name="Triangolo isoscele 29">
              <a:extLst>
                <a:ext uri="{FF2B5EF4-FFF2-40B4-BE49-F238E27FC236}">
                  <a16:creationId xmlns:a16="http://schemas.microsoft.com/office/drawing/2014/main" id="{AD387577-BE39-0B55-75E3-3BA18BE8C93A}"/>
                </a:ext>
              </a:extLst>
            </p:cNvPr>
            <p:cNvSpPr/>
            <p:nvPr/>
          </p:nvSpPr>
          <p:spPr>
            <a:xfrm>
              <a:off x="7248504" y="5152211"/>
              <a:ext cx="295817" cy="29090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679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1" grpId="0" animBg="1"/>
      <p:bldP spid="22" grpId="0" animBg="1"/>
      <p:bldP spid="25" grpId="0"/>
      <p:bldP spid="46" grpId="0"/>
      <p:bldP spid="47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4CD4E4-AE02-431D-8C2D-0893B5AD7631}"/>
              </a:ext>
            </a:extLst>
          </p:cNvPr>
          <p:cNvSpPr txBox="1"/>
          <p:nvPr/>
        </p:nvSpPr>
        <p:spPr>
          <a:xfrm>
            <a:off x="2105025" y="200025"/>
            <a:ext cx="948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CREATION OF THE GEOMETRY 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5DED02D7-4417-4B70-A445-DE04424D8B19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0765AA-4F74-4D66-9F06-915068CD4F09}"/>
              </a:ext>
            </a:extLst>
          </p:cNvPr>
          <p:cNvSpPr txBox="1"/>
          <p:nvPr/>
        </p:nvSpPr>
        <p:spPr>
          <a:xfrm>
            <a:off x="1035697" y="1158027"/>
            <a:ext cx="223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Schoolbook" panose="02040604050505020304" pitchFamily="18" charset="0"/>
              </a:rPr>
              <a:t>CAD image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79639E-EA08-4592-BF25-7DECDF0DF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6" t="9777" r="19997"/>
          <a:stretch/>
        </p:blipFill>
        <p:spPr>
          <a:xfrm>
            <a:off x="867746" y="1732633"/>
            <a:ext cx="2649348" cy="220184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3DF6E09-20F1-4C3F-9A0E-FB88B67F0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18" t="4217" r="21295" b="4563"/>
          <a:stretch/>
        </p:blipFill>
        <p:spPr>
          <a:xfrm flipH="1">
            <a:off x="1153302" y="4002377"/>
            <a:ext cx="2287853" cy="2155828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1F4762C-BB07-4AAA-8FB0-2AAFA27FD11C}"/>
              </a:ext>
            </a:extLst>
          </p:cNvPr>
          <p:cNvCxnSpPr>
            <a:cxnSpLocks/>
          </p:cNvCxnSpPr>
          <p:nvPr/>
        </p:nvCxnSpPr>
        <p:spPr>
          <a:xfrm flipV="1">
            <a:off x="4851918" y="1651518"/>
            <a:ext cx="0" cy="450668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2FFCD9-5CCB-4F57-90BE-DD8A781CEDD6}"/>
              </a:ext>
            </a:extLst>
          </p:cNvPr>
          <p:cNvSpPr txBox="1"/>
          <p:nvPr/>
        </p:nvSpPr>
        <p:spPr>
          <a:xfrm>
            <a:off x="6363477" y="1158027"/>
            <a:ext cx="158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Real </a:t>
            </a:r>
            <a:r>
              <a:rPr lang="it-IT" dirty="0" err="1">
                <a:latin typeface="Century Schoolbook" panose="02040604050505020304" pitchFamily="18" charset="0"/>
              </a:rPr>
              <a:t>cylinder</a:t>
            </a:r>
            <a:r>
              <a:rPr lang="it-IT" dirty="0"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37586B-28C0-4D3A-9A37-4D9582CD8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98177" y="2790405"/>
            <a:ext cx="2977131" cy="228815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ADEF47DC-C0A4-45DD-B84A-B639BE213D6D}"/>
              </a:ext>
            </a:extLst>
          </p:cNvPr>
          <p:cNvSpPr/>
          <p:nvPr/>
        </p:nvSpPr>
        <p:spPr bwMode="auto">
          <a:xfrm>
            <a:off x="5877058" y="3400685"/>
            <a:ext cx="437884" cy="100835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BBB9E1C-A0CF-40A2-9984-29959CDFE002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6314942" y="2536033"/>
            <a:ext cx="2740502" cy="13688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5DC4056E-1D34-4C5C-8132-CEECE8F35374}"/>
              </a:ext>
            </a:extLst>
          </p:cNvPr>
          <p:cNvSpPr/>
          <p:nvPr/>
        </p:nvSpPr>
        <p:spPr>
          <a:xfrm>
            <a:off x="9055444" y="1148543"/>
            <a:ext cx="1893946" cy="27749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5FBC0E9-413C-4907-B2A0-2D6C1AD974C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49" y="1183007"/>
            <a:ext cx="1810137" cy="272185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041A1CA-691E-4FB5-BBF9-464597FBF83E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10440" r="13403" b="11787"/>
          <a:stretch/>
        </p:blipFill>
        <p:spPr>
          <a:xfrm>
            <a:off x="9024343" y="4112967"/>
            <a:ext cx="2071397" cy="201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7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A38DF76F-301E-8F73-0091-D422F6436B63}"/>
              </a:ext>
            </a:extLst>
          </p:cNvPr>
          <p:cNvCxnSpPr/>
          <p:nvPr/>
        </p:nvCxnSpPr>
        <p:spPr>
          <a:xfrm>
            <a:off x="533400" y="1104900"/>
            <a:ext cx="114395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BE793B-DCB7-FC90-984C-43937CDF0DAF}"/>
              </a:ext>
            </a:extLst>
          </p:cNvPr>
          <p:cNvSpPr txBox="1"/>
          <p:nvPr/>
        </p:nvSpPr>
        <p:spPr>
          <a:xfrm>
            <a:off x="4795936" y="289249"/>
            <a:ext cx="709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ln w="0"/>
                <a:solidFill>
                  <a:srgbClr val="2683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</a:rPr>
              <a:t>HOW DID WE CHOOSE THE SURFACE ROUGHNESS?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20D4ED3-67FA-F7E7-DB92-EFC0686CE43A}"/>
                  </a:ext>
                </a:extLst>
              </p:cNvPr>
              <p:cNvSpPr txBox="1"/>
              <p:nvPr/>
            </p:nvSpPr>
            <p:spPr>
              <a:xfrm>
                <a:off x="3788230" y="1492552"/>
                <a:ext cx="2015412" cy="891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it-IT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𝑊𝑒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2400" dirty="0">
                              <a:solidFill>
                                <a:schemeClr val="tx1"/>
                              </a:solidFill>
                            </a:rPr>
                            <m:t>λ</m:t>
                          </m:r>
                        </m:sub>
                      </m:sSub>
                      <m:r>
                        <a:rPr kumimoji="0" lang="it-IT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=</m:t>
                      </m:r>
                      <m:f>
                        <m:fPr>
                          <m:ctrlPr>
                            <a:rPr kumimoji="0" lang="it-IT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  <m:sSup>
                            <m:sSupPr>
                              <m:ctrlPr>
                                <a:rPr lang="it-IT" sz="240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it-IT" sz="240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it-IT" sz="2400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it-IT" sz="2400" dirty="0">
                              <a:solidFill>
                                <a:schemeClr val="tx1"/>
                              </a:solidFill>
                            </a:rPr>
                            <m:t>λ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l-GR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20D4ED3-67FA-F7E7-DB92-EFC0686CE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230" y="1492552"/>
                <a:ext cx="2015412" cy="8913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e 6">
            <a:extLst>
              <a:ext uri="{FF2B5EF4-FFF2-40B4-BE49-F238E27FC236}">
                <a16:creationId xmlns:a16="http://schemas.microsoft.com/office/drawing/2014/main" id="{CA71EB13-5735-28D2-918B-3EEF133CB965}"/>
              </a:ext>
            </a:extLst>
          </p:cNvPr>
          <p:cNvSpPr/>
          <p:nvPr/>
        </p:nvSpPr>
        <p:spPr bwMode="auto">
          <a:xfrm>
            <a:off x="5064213" y="1993120"/>
            <a:ext cx="457200" cy="39938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>
                <a:tab pos="0" algn="l"/>
              </a:tabLst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9D57163-20AC-A559-07F0-4C6E4529B855}"/>
              </a:ext>
            </a:extLst>
          </p:cNvPr>
          <p:cNvCxnSpPr>
            <a:cxnSpLocks/>
            <a:stCxn id="7" idx="6"/>
          </p:cNvCxnSpPr>
          <p:nvPr/>
        </p:nvCxnSpPr>
        <p:spPr bwMode="auto">
          <a:xfrm>
            <a:off x="5521413" y="2192815"/>
            <a:ext cx="197512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884998-540D-6C72-3D56-D0932A66B3F9}"/>
              </a:ext>
            </a:extLst>
          </p:cNvPr>
          <p:cNvSpPr txBox="1"/>
          <p:nvPr/>
        </p:nvSpPr>
        <p:spPr bwMode="auto">
          <a:xfrm>
            <a:off x="5718925" y="1838871"/>
            <a:ext cx="983946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Surface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tension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BFEEEF2A-86D6-27E1-9DEA-42537EE6EBA3}"/>
              </a:ext>
            </a:extLst>
          </p:cNvPr>
          <p:cNvCxnSpPr>
            <a:cxnSpLocks/>
          </p:cNvCxnSpPr>
          <p:nvPr/>
        </p:nvCxnSpPr>
        <p:spPr>
          <a:xfrm>
            <a:off x="5064213" y="2540584"/>
            <a:ext cx="0" cy="6244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2415D5BB-BE8A-250A-16E7-1BB8A1520F9F}"/>
                  </a:ext>
                </a:extLst>
              </p:cNvPr>
              <p:cNvSpPr txBox="1"/>
              <p:nvPr/>
            </p:nvSpPr>
            <p:spPr>
              <a:xfrm>
                <a:off x="3976521" y="3297377"/>
                <a:ext cx="2175384" cy="815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kern="0" dirty="0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2400" i="1" kern="0"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a:rPr lang="it-IT" sz="2400" i="1" kern="0"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𝑊𝑒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it-IT" sz="2400" i="1" kern="0" dirty="0"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λ</m:t>
                            </m:r>
                          </m:sub>
                        </m:sSub>
                      </m:e>
                      <m:sub>
                        <m:r>
                          <a:rPr lang="it-IT" sz="2400" i="1" kern="0" dirty="0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𝑐𝑟𝑖𝑡</m:t>
                        </m:r>
                      </m:sub>
                    </m:sSub>
                  </m:oMath>
                </a14:m>
                <a:r>
                  <a:rPr lang="it-IT" sz="2400" i="1" kern="0" dirty="0">
                    <a:latin typeface="Cambria Math" panose="02040503050406030204" pitchFamily="18" charset="0"/>
                    <a:ea typeface="+mj-ea"/>
                    <a:cs typeface="+mj-cs"/>
                  </a:rPr>
                  <a:t>=0,3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2415D5BB-BE8A-250A-16E7-1BB8A1520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521" y="3297377"/>
                <a:ext cx="2175384" cy="815095"/>
              </a:xfrm>
              <a:prstGeom prst="rect">
                <a:avLst/>
              </a:prstGeom>
              <a:blipFill>
                <a:blip r:embed="rId3"/>
                <a:stretch>
                  <a:fillRect l="-560" t="-67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D431F1EA-3B57-696F-07F2-B74C7FEA3891}"/>
              </a:ext>
            </a:extLst>
          </p:cNvPr>
          <p:cNvCxnSpPr>
            <a:cxnSpLocks/>
          </p:cNvCxnSpPr>
          <p:nvPr/>
        </p:nvCxnSpPr>
        <p:spPr>
          <a:xfrm>
            <a:off x="5005917" y="3953851"/>
            <a:ext cx="0" cy="6359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D41874E-6EB3-698D-138D-82DCFD1DAB46}"/>
              </a:ext>
            </a:extLst>
          </p:cNvPr>
          <p:cNvSpPr txBox="1"/>
          <p:nvPr/>
        </p:nvSpPr>
        <p:spPr>
          <a:xfrm>
            <a:off x="3349693" y="4716294"/>
            <a:ext cx="3189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Instability</a:t>
            </a:r>
            <a:r>
              <a:rPr lang="it-IT" sz="2400" dirty="0"/>
              <a:t> of the air </a:t>
            </a:r>
            <a:r>
              <a:rPr lang="it-IT" sz="2400" dirty="0" err="1"/>
              <a:t>layer</a:t>
            </a:r>
            <a:r>
              <a:rPr lang="it-IT" sz="2400" dirty="0"/>
              <a:t> 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9A9D19D0-4E86-3A73-840A-A2E893881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77022" y="1165959"/>
            <a:ext cx="3504733" cy="5077930"/>
          </a:xfrm>
          <a:prstGeom prst="rect">
            <a:avLst/>
          </a:prstGeom>
        </p:spPr>
      </p:pic>
      <p:grpSp>
        <p:nvGrpSpPr>
          <p:cNvPr id="46" name="Gruppo 45">
            <a:extLst>
              <a:ext uri="{FF2B5EF4-FFF2-40B4-BE49-F238E27FC236}">
                <a16:creationId xmlns:a16="http://schemas.microsoft.com/office/drawing/2014/main" id="{943ED5C6-E282-9D80-DCF7-5BEAF16D2DEF}"/>
              </a:ext>
            </a:extLst>
          </p:cNvPr>
          <p:cNvGrpSpPr/>
          <p:nvPr/>
        </p:nvGrpSpPr>
        <p:grpSpPr>
          <a:xfrm>
            <a:off x="1188264" y="1335777"/>
            <a:ext cx="1242184" cy="2471448"/>
            <a:chOff x="8426275" y="3416170"/>
            <a:chExt cx="1242184" cy="2471448"/>
          </a:xfrm>
        </p:grpSpPr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11F9252D-CFE4-0077-29DA-2EF4FEFD2EBF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5" t="35946" r="8247" b="39764"/>
            <a:stretch/>
          </p:blipFill>
          <p:spPr>
            <a:xfrm rot="5400000">
              <a:off x="7811643" y="4030802"/>
              <a:ext cx="2471448" cy="1242184"/>
            </a:xfrm>
            <a:prstGeom prst="rect">
              <a:avLst/>
            </a:prstGeom>
            <a:effectLst>
              <a:reflection endPos="0" dist="50800" dir="5400000" sy="-100000" algn="bl" rotWithShape="0"/>
            </a:effectLst>
          </p:spPr>
        </p:pic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8043BAD3-3F7C-CB20-76B7-36458FFDE159}"/>
                </a:ext>
              </a:extLst>
            </p:cNvPr>
            <p:cNvCxnSpPr>
              <a:cxnSpLocks/>
            </p:cNvCxnSpPr>
            <p:nvPr/>
          </p:nvCxnSpPr>
          <p:spPr>
            <a:xfrm>
              <a:off x="8907407" y="4516017"/>
              <a:ext cx="279919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2 48">
              <a:extLst>
                <a:ext uri="{FF2B5EF4-FFF2-40B4-BE49-F238E27FC236}">
                  <a16:creationId xmlns:a16="http://schemas.microsoft.com/office/drawing/2014/main" id="{10AFBD67-BFD1-E84B-FAA0-A9B1F7D39B65}"/>
                </a:ext>
              </a:extLst>
            </p:cNvPr>
            <p:cNvCxnSpPr>
              <a:cxnSpLocks/>
            </p:cNvCxnSpPr>
            <p:nvPr/>
          </p:nvCxnSpPr>
          <p:spPr>
            <a:xfrm>
              <a:off x="9187109" y="4516017"/>
              <a:ext cx="0" cy="248816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C2699AA9-282B-69CD-E18E-EE6574EE6378}"/>
                </a:ext>
              </a:extLst>
            </p:cNvPr>
            <p:cNvSpPr txBox="1"/>
            <p:nvPr/>
          </p:nvSpPr>
          <p:spPr>
            <a:xfrm>
              <a:off x="8884082" y="4077478"/>
              <a:ext cx="348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rgbClr val="1CADE4"/>
                  </a:solidFill>
                </a:rPr>
                <a:t>λ</a:t>
              </a:r>
              <a:endParaRPr lang="it-IT" dirty="0">
                <a:solidFill>
                  <a:srgbClr val="1CADE4"/>
                </a:solidFill>
              </a:endParaRP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BDF0DEB7-7285-944D-4A7F-BFE3CDCD25CB}"/>
                </a:ext>
              </a:extLst>
            </p:cNvPr>
            <p:cNvSpPr txBox="1"/>
            <p:nvPr/>
          </p:nvSpPr>
          <p:spPr>
            <a:xfrm>
              <a:off x="9263527" y="4446810"/>
              <a:ext cx="3285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1CADE4"/>
                  </a:solidFill>
                </a:rPr>
                <a:t>w</a:t>
              </a:r>
            </a:p>
          </p:txBody>
        </p:sp>
      </p:grpSp>
      <p:sp>
        <p:nvSpPr>
          <p:cNvPr id="52" name="Rettangolo 51">
            <a:extLst>
              <a:ext uri="{FF2B5EF4-FFF2-40B4-BE49-F238E27FC236}">
                <a16:creationId xmlns:a16="http://schemas.microsoft.com/office/drawing/2014/main" id="{887C2BBD-31CB-C777-67F5-9E1E4EAA1D00}"/>
              </a:ext>
            </a:extLst>
          </p:cNvPr>
          <p:cNvSpPr/>
          <p:nvPr/>
        </p:nvSpPr>
        <p:spPr>
          <a:xfrm>
            <a:off x="5439747" y="1515749"/>
            <a:ext cx="279178" cy="3993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C663062E-D0BC-369D-F56A-41F47D6C6BC4}"/>
              </a:ext>
            </a:extLst>
          </p:cNvPr>
          <p:cNvSpPr/>
          <p:nvPr/>
        </p:nvSpPr>
        <p:spPr>
          <a:xfrm>
            <a:off x="1645620" y="1960952"/>
            <a:ext cx="279178" cy="3993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04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35" grpId="0"/>
      <p:bldP spid="41" grpId="0"/>
      <p:bldP spid="52" grpId="0" animBg="1"/>
      <p:bldP spid="53" grpId="0" animBg="1"/>
    </p:bldLst>
  </p:timing>
</p:sld>
</file>

<file path=ppt/theme/theme1.xml><?xml version="1.0" encoding="utf-8"?>
<a:theme xmlns:a="http://schemas.openxmlformats.org/drawingml/2006/main" name="Retrospettivo">
  <a:themeElements>
    <a:clrScheme name="Bl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19993c2-6a9a-413c-a63d-f031508ec94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DE3AD4BC4D9C47B0C20017A8811D82" ma:contentTypeVersion="15" ma:contentTypeDescription="Creare un nuovo documento." ma:contentTypeScope="" ma:versionID="3ef60e57b2afa604405e4039ea1cda2a">
  <xsd:schema xmlns:xsd="http://www.w3.org/2001/XMLSchema" xmlns:xs="http://www.w3.org/2001/XMLSchema" xmlns:p="http://schemas.microsoft.com/office/2006/metadata/properties" xmlns:ns3="719993c2-6a9a-413c-a63d-f031508ec94f" xmlns:ns4="853bfe46-526a-4db9-9fdb-61de3b6a780f" targetNamespace="http://schemas.microsoft.com/office/2006/metadata/properties" ma:root="true" ma:fieldsID="97d1ed3ba22c72ffe013f69986d14240" ns3:_="" ns4:_="">
    <xsd:import namespace="719993c2-6a9a-413c-a63d-f031508ec94f"/>
    <xsd:import namespace="853bfe46-526a-4db9-9fdb-61de3b6a78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993c2-6a9a-413c-a63d-f031508ec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bfe46-526a-4db9-9fdb-61de3b6a780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D20E33-FB87-4FF2-915F-0940BB0A5A11}">
  <ds:schemaRefs>
    <ds:schemaRef ds:uri="http://purl.org/dc/dcmitype/"/>
    <ds:schemaRef ds:uri="853bfe46-526a-4db9-9fdb-61de3b6a780f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719993c2-6a9a-413c-a63d-f031508ec94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91CA82-CAF4-4887-82AA-423AE7F0C0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F1A904-D3C5-4CEB-BA91-3053EBEBD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9993c2-6a9a-413c-a63d-f031508ec94f"/>
    <ds:schemaRef ds:uri="853bfe46-526a-4db9-9fdb-61de3b6a78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</TotalTime>
  <Words>643</Words>
  <Application>Microsoft Office PowerPoint</Application>
  <PresentationFormat>Widescreen</PresentationFormat>
  <Paragraphs>152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33" baseType="lpstr">
      <vt:lpstr>Aptos</vt:lpstr>
      <vt:lpstr>Arial</vt:lpstr>
      <vt:lpstr>Arial Narrow</vt:lpstr>
      <vt:lpstr>Bahnschrift Light Condensed</vt:lpstr>
      <vt:lpstr>Bahnschrift Light SemiCondensed</vt:lpstr>
      <vt:lpstr>Bahnschrift SemiBold Condensed</vt:lpstr>
      <vt:lpstr>Calibri</vt:lpstr>
      <vt:lpstr>Calibri Light</vt:lpstr>
      <vt:lpstr>Cambria Math</vt:lpstr>
      <vt:lpstr>Century Schoolbook</vt:lpstr>
      <vt:lpstr>Menlo</vt:lpstr>
      <vt:lpstr>Söhne</vt:lpstr>
      <vt:lpstr>Times New Roman</vt:lpstr>
      <vt:lpstr>Wingdings</vt:lpstr>
      <vt:lpstr>Retrospettivo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Sofia Pavese</dc:creator>
  <cp:lastModifiedBy>Alessandro Bottaro</cp:lastModifiedBy>
  <cp:revision>38</cp:revision>
  <dcterms:created xsi:type="dcterms:W3CDTF">2024-03-01T09:06:37Z</dcterms:created>
  <dcterms:modified xsi:type="dcterms:W3CDTF">2024-03-24T11:44:46Z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0x01010062DE3AD4BC4D9C47B0C20017A8811D82</vt:lpwstr>
  </property>
</Properties>
</file>