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65" r:id="rId5"/>
    <p:sldId id="259" r:id="rId6"/>
    <p:sldId id="260" r:id="rId7"/>
    <p:sldId id="268" r:id="rId8"/>
    <p:sldId id="269" r:id="rId9"/>
    <p:sldId id="261" r:id="rId10"/>
    <p:sldId id="266" r:id="rId11"/>
    <p:sldId id="267" r:id="rId12"/>
    <p:sldId id="262" r:id="rId13"/>
    <p:sldId id="263" r:id="rId14"/>
    <p:sldId id="270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DF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867DE-F633-4917-BEBB-129D7B3FE756}" v="2293" dt="2024-07-10T08:50:10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1515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Sheet5!$B$27:$B$35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Sheet5!$C$27:$C$35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1.6000000000000001E-3</c:v>
                </c:pt>
                <c:pt idx="2">
                  <c:v>6.4999999999999997E-3</c:v>
                </c:pt>
                <c:pt idx="3">
                  <c:v>1.54E-2</c:v>
                </c:pt>
                <c:pt idx="4">
                  <c:v>3.0700000000000002E-2</c:v>
                </c:pt>
                <c:pt idx="5">
                  <c:v>5.5899999999999998E-2</c:v>
                </c:pt>
                <c:pt idx="6">
                  <c:v>9.5600000000000004E-2</c:v>
                </c:pt>
                <c:pt idx="7">
                  <c:v>0.15809999999999999</c:v>
                </c:pt>
                <c:pt idx="8">
                  <c:v>0.26050000000000001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7D-4194-925A-C462490A88F7}"/>
            </c:ext>
          </c:extLst>
        </c:ser>
        <c:ser>
          <c:idx val="1"/>
          <c:order val="1"/>
          <c:spPr>
            <a:ln w="22225" cap="rnd">
              <a:solidFill>
                <a:srgbClr val="3E0DF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Sheet5!$B$27:$B$35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Sheet5!$F$27:$F$35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1.6000000000000001E-3</c:v>
                </c:pt>
                <c:pt idx="2">
                  <c:v>6.2300000000000003E-3</c:v>
                </c:pt>
                <c:pt idx="3">
                  <c:v>1.404E-2</c:v>
                </c:pt>
                <c:pt idx="4">
                  <c:v>2.1499999999999998E-2</c:v>
                </c:pt>
                <c:pt idx="5">
                  <c:v>3.1099999999999999E-2</c:v>
                </c:pt>
                <c:pt idx="6">
                  <c:v>3.39E-2</c:v>
                </c:pt>
                <c:pt idx="7">
                  <c:v>3.6049999999999999E-2</c:v>
                </c:pt>
                <c:pt idx="8">
                  <c:v>3.3399999999999999E-2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7D-4194-925A-C462490A88F7}"/>
            </c:ext>
          </c:extLst>
        </c:ser>
        <c:ser>
          <c:idx val="2"/>
          <c:order val="2"/>
          <c:spPr>
            <a:ln w="28575" cap="rnd">
              <a:solidFill>
                <a:srgbClr val="FF1515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Sheet5!$B$15:$B$23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Sheet5!$C$15:$C$23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1.6051889999999999E-3</c:v>
                </c:pt>
                <c:pt idx="2">
                  <c:v>6.9902369999999998E-3</c:v>
                </c:pt>
                <c:pt idx="3">
                  <c:v>1.8400260000000002E-2</c:v>
                </c:pt>
                <c:pt idx="4">
                  <c:v>3.850369E-2</c:v>
                </c:pt>
                <c:pt idx="5">
                  <c:v>7.0199999999999999E-2</c:v>
                </c:pt>
                <c:pt idx="6">
                  <c:v>0.1178</c:v>
                </c:pt>
                <c:pt idx="7">
                  <c:v>0.18890000000000001</c:v>
                </c:pt>
                <c:pt idx="8">
                  <c:v>0.3004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47D-4194-925A-C462490A88F7}"/>
            </c:ext>
          </c:extLst>
        </c:ser>
        <c:ser>
          <c:idx val="3"/>
          <c:order val="3"/>
          <c:spPr>
            <a:ln w="25400" cap="rnd">
              <a:solidFill>
                <a:srgbClr val="3E0DF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Sheet5!$B$15:$B$23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Sheet5!$F$15:$F$23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1.598E-3</c:v>
                </c:pt>
                <c:pt idx="2">
                  <c:v>5.7489999999999998E-3</c:v>
                </c:pt>
                <c:pt idx="3">
                  <c:v>1.1612000000000001E-2</c:v>
                </c:pt>
                <c:pt idx="4">
                  <c:v>1.5472E-2</c:v>
                </c:pt>
                <c:pt idx="5">
                  <c:v>2.0879999999999999E-2</c:v>
                </c:pt>
                <c:pt idx="6">
                  <c:v>2.2194999999999999E-2</c:v>
                </c:pt>
                <c:pt idx="7">
                  <c:v>2.2919999999999999E-2</c:v>
                </c:pt>
                <c:pt idx="8">
                  <c:v>1.9570000000000001E-2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47D-4194-925A-C462490A88F7}"/>
            </c:ext>
          </c:extLst>
        </c:ser>
        <c:ser>
          <c:idx val="4"/>
          <c:order val="4"/>
          <c:spPr>
            <a:ln w="28575" cap="rnd">
              <a:solidFill>
                <a:srgbClr val="FF1515"/>
              </a:solidFill>
              <a:round/>
            </a:ln>
            <a:effectLst/>
          </c:spPr>
          <c:marker>
            <c:symbol val="none"/>
          </c:marker>
          <c:xVal>
            <c:numRef>
              <c:f>Sheet5!$B$3:$B$11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Sheet5!$C$3:$C$11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3.9389999999999998E-3</c:v>
                </c:pt>
                <c:pt idx="2">
                  <c:v>1.5964576493972999E-2</c:v>
                </c:pt>
                <c:pt idx="3">
                  <c:v>3.6720508205859002E-2</c:v>
                </c:pt>
                <c:pt idx="4">
                  <c:v>6.7441666138153999E-2</c:v>
                </c:pt>
                <c:pt idx="5">
                  <c:v>0.110290911079423</c:v>
                </c:pt>
                <c:pt idx="6">
                  <c:v>0.16911034209899001</c:v>
                </c:pt>
                <c:pt idx="7">
                  <c:v>0.251309834330813</c:v>
                </c:pt>
                <c:pt idx="8">
                  <c:v>0.37372739643976999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7D-4194-925A-C462490A88F7}"/>
            </c:ext>
          </c:extLst>
        </c:ser>
        <c:ser>
          <c:idx val="5"/>
          <c:order val="5"/>
          <c:spPr>
            <a:ln w="25400" cap="rnd">
              <a:solidFill>
                <a:srgbClr val="3E0DF1"/>
              </a:solidFill>
              <a:round/>
            </a:ln>
            <a:effectLst/>
          </c:spPr>
          <c:marker>
            <c:symbol val="none"/>
          </c:marker>
          <c:xVal>
            <c:numRef>
              <c:f>Sheet5!$B$3:$B$11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Sheet5!$F$3:$F$11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1.6799999999999999E-4</c:v>
                </c:pt>
                <c:pt idx="2">
                  <c:v>4.4799999999999999E-4</c:v>
                </c:pt>
                <c:pt idx="3">
                  <c:v>1.4E-3</c:v>
                </c:pt>
                <c:pt idx="4">
                  <c:v>1.7949999999999999E-3</c:v>
                </c:pt>
                <c:pt idx="5">
                  <c:v>4.045E-3</c:v>
                </c:pt>
                <c:pt idx="6">
                  <c:v>3.9719999999999998E-3</c:v>
                </c:pt>
                <c:pt idx="7">
                  <c:v>5.7460000000000002E-3</c:v>
                </c:pt>
                <c:pt idx="8">
                  <c:v>6.1989999999999996E-3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47D-4194-925A-C462490A88F7}"/>
            </c:ext>
          </c:extLst>
        </c:ser>
        <c:ser>
          <c:idx val="6"/>
          <c:order val="6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Sheet5!$B$3:$B$11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Sheet5!$D$3:$D$11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2.5300000000000001E-3</c:v>
                </c:pt>
                <c:pt idx="2">
                  <c:v>1.0082000000000001E-2</c:v>
                </c:pt>
                <c:pt idx="3">
                  <c:v>2.3698E-2</c:v>
                </c:pt>
                <c:pt idx="4">
                  <c:v>4.1801999999999999E-2</c:v>
                </c:pt>
                <c:pt idx="5">
                  <c:v>6.9171999999999997E-2</c:v>
                </c:pt>
                <c:pt idx="6">
                  <c:v>0.100032</c:v>
                </c:pt>
                <c:pt idx="7">
                  <c:v>0.13919799999999999</c:v>
                </c:pt>
                <c:pt idx="8">
                  <c:v>0.17081550000000001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47D-4194-925A-C462490A88F7}"/>
            </c:ext>
          </c:extLst>
        </c:ser>
        <c:ser>
          <c:idx val="7"/>
          <c:order val="7"/>
          <c:spPr>
            <a:ln w="28575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Sheet5!$B$15:$B$23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Sheet5!$D$15:$D$23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1.6000000000000001E-3</c:v>
                </c:pt>
                <c:pt idx="2">
                  <c:v>6.4999999999999997E-3</c:v>
                </c:pt>
                <c:pt idx="3">
                  <c:v>1.6500000000000001E-2</c:v>
                </c:pt>
                <c:pt idx="4">
                  <c:v>3.1300000000000001E-2</c:v>
                </c:pt>
                <c:pt idx="5">
                  <c:v>5.5E-2</c:v>
                </c:pt>
                <c:pt idx="6">
                  <c:v>8.2900000000000001E-2</c:v>
                </c:pt>
                <c:pt idx="7">
                  <c:v>0.1201</c:v>
                </c:pt>
                <c:pt idx="8">
                  <c:v>0.15609999999999999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47D-4194-925A-C462490A88F7}"/>
            </c:ext>
          </c:extLst>
        </c:ser>
        <c:ser>
          <c:idx val="8"/>
          <c:order val="8"/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Sheet5!$B$27:$B$35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Sheet5!$D$27:$D$35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1.6000000000000001E-3</c:v>
                </c:pt>
                <c:pt idx="2">
                  <c:v>6.3E-3</c:v>
                </c:pt>
                <c:pt idx="3">
                  <c:v>1.52E-2</c:v>
                </c:pt>
                <c:pt idx="4">
                  <c:v>2.7799999999999998E-2</c:v>
                </c:pt>
                <c:pt idx="5">
                  <c:v>4.8599999999999997E-2</c:v>
                </c:pt>
                <c:pt idx="6">
                  <c:v>7.46E-2</c:v>
                </c:pt>
                <c:pt idx="7">
                  <c:v>0.1103</c:v>
                </c:pt>
                <c:pt idx="8">
                  <c:v>0.14219999999999999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47D-4194-925A-C462490A88F7}"/>
            </c:ext>
          </c:extLst>
        </c:ser>
        <c:ser>
          <c:idx val="9"/>
          <c:order val="9"/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Sheet5!$B$3:$B$11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Sheet5!$E$3:$E$11</c:f>
              <c:numCache>
                <c:formatCode>0.00000</c:formatCode>
                <c:ptCount val="9"/>
                <c:pt idx="0" formatCode="General">
                  <c:v>0</c:v>
                </c:pt>
                <c:pt idx="1">
                  <c:v>1.2999999999999999E-3</c:v>
                </c:pt>
                <c:pt idx="2">
                  <c:v>5.1000000000000004E-3</c:v>
                </c:pt>
                <c:pt idx="3">
                  <c:v>1.2E-2</c:v>
                </c:pt>
                <c:pt idx="4">
                  <c:v>2.07E-2</c:v>
                </c:pt>
                <c:pt idx="5">
                  <c:v>3.4299999999999997E-2</c:v>
                </c:pt>
                <c:pt idx="6">
                  <c:v>4.7399999999999998E-2</c:v>
                </c:pt>
                <c:pt idx="7">
                  <c:v>6.2700000000000006E-2</c:v>
                </c:pt>
                <c:pt idx="8">
                  <c:v>6.8699999999999997E-2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E47D-4194-925A-C462490A88F7}"/>
            </c:ext>
          </c:extLst>
        </c:ser>
        <c:ser>
          <c:idx val="10"/>
          <c:order val="10"/>
          <c:spPr>
            <a:ln w="22225" cap="rnd">
              <a:solidFill>
                <a:srgbClr val="FFC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Sheet5!$B$15:$B$23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Sheet5!$E$15:$E$23</c:f>
              <c:numCache>
                <c:formatCode>General</c:formatCode>
                <c:ptCount val="9"/>
                <c:pt idx="0">
                  <c:v>0</c:v>
                </c:pt>
                <c:pt idx="1">
                  <c:v>1.5900000000000001E-3</c:v>
                </c:pt>
                <c:pt idx="2">
                  <c:v>6.1700000000000001E-3</c:v>
                </c:pt>
                <c:pt idx="3">
                  <c:v>1.421E-2</c:v>
                </c:pt>
                <c:pt idx="4">
                  <c:v>2.3740000000000001E-2</c:v>
                </c:pt>
                <c:pt idx="5">
                  <c:v>3.823E-2</c:v>
                </c:pt>
                <c:pt idx="6">
                  <c:v>5.1920000000000001E-2</c:v>
                </c:pt>
                <c:pt idx="7">
                  <c:v>6.7210000000000006E-2</c:v>
                </c:pt>
                <c:pt idx="8">
                  <c:v>7.2179999999999994E-2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E47D-4194-925A-C462490A88F7}"/>
            </c:ext>
          </c:extLst>
        </c:ser>
        <c:ser>
          <c:idx val="11"/>
          <c:order val="11"/>
          <c:spPr>
            <a:ln w="254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Sheet5!$B$27:$B$35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</c:numCache>
            </c:numRef>
          </c:xVal>
          <c:yVal>
            <c:numRef>
              <c:f>Sheet5!$E$27:$E$35</c:f>
              <c:numCache>
                <c:formatCode>General</c:formatCode>
                <c:ptCount val="9"/>
                <c:pt idx="0">
                  <c:v>0</c:v>
                </c:pt>
                <c:pt idx="1">
                  <c:v>1.6000000000000001E-3</c:v>
                </c:pt>
                <c:pt idx="2">
                  <c:v>6.2700000000000004E-3</c:v>
                </c:pt>
                <c:pt idx="3">
                  <c:v>1.473E-2</c:v>
                </c:pt>
                <c:pt idx="4">
                  <c:v>2.4920000000000001E-2</c:v>
                </c:pt>
                <c:pt idx="5">
                  <c:v>4.0320000000000002E-2</c:v>
                </c:pt>
                <c:pt idx="6">
                  <c:v>5.4480000000000001E-2</c:v>
                </c:pt>
                <c:pt idx="7">
                  <c:v>6.9809999999999997E-2</c:v>
                </c:pt>
                <c:pt idx="8">
                  <c:v>7.6270000000000004E-2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47D-4194-925A-C462490A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424335"/>
        <c:axId val="531396495"/>
      </c:scatterChart>
      <c:valAx>
        <c:axId val="531424335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96495"/>
        <c:crosses val="autoZero"/>
        <c:crossBetween val="midCat"/>
      </c:valAx>
      <c:valAx>
        <c:axId val="53139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4243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672B-B238-4503-9AB2-9A5D6D022C4E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5A2E1-7BD4-4726-9ECF-25A2924729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50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5A2E1-7BD4-4726-9ECF-25A2924729B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34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4D786-5682-5DC5-4541-61338221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34E968-50EA-8EE7-9AB5-828ACCE24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7F4541-9E33-A9DB-2694-AB4204F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01899-33A9-7A45-1B56-C2D62234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A115A-D772-CE98-62B4-97E20D94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1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D045D-180E-CFB0-1F24-D1B14342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8B75C6-5567-E2E9-E803-59C40A24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6BC25-3383-0724-E50B-F4481D1B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0A43A7-FDBF-F1BF-11C8-AB695A0E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0FC63D-C4A1-E17D-9E4D-FF9A3A24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9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CF4753-BFED-891A-7363-F382F5924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966BCE-04D0-E0AB-EE2C-EE0043C7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D8C1E-4330-BC31-6B7C-1B616DED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4B9A7-7261-401D-91C4-E3F650B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75E24C-E7BD-BD09-E8CE-CD8DC645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7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A31C9-14DA-4D37-04A8-5D8DA581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77E72E-EAA5-15B6-8659-8B715125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889DE-4420-E989-AB89-2F8D18E9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910382-B667-DC02-60A5-D981624B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9020A-349F-DB98-1972-4F2FD579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6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DDAA1-F8E1-160A-9EA5-B707BFC0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6422BA-26A7-0B8C-092E-BE3A98E4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CD1DC9-CE6F-2CA8-4312-2E335FCD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179E1C-426C-CD68-4B22-56FC474A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8C8050-26CA-3345-6B3B-E64E5928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AF870-CC2C-FBA3-479B-DDECBE13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628432-F585-F992-E57A-2DE9879C1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9ED39B-ACC6-0EEC-6D41-BF379982C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1CA876-BF46-BA3F-67EA-0486EF90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3172CF-82E4-9EE3-2D8C-E8481AEC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04E559-4C11-3390-9271-415EDC07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7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22A31-4D21-2842-6C5C-6912862C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F14E96-3E6C-F5BD-E7D6-91C805417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C5B0AA-D71A-31CF-A207-90D921A7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264D06-A104-3398-6CAD-34A297D67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C185BA-DB19-3668-3C6C-82CC656F3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1EAE65-5A53-96E2-64E2-495EB83A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C51B84-406D-6B17-4D37-D4AD315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41ECD8-0A5B-63F7-B5D6-01D51AF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D3828-B373-1FB5-BD7C-A08CCC7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EA6747-29D1-55D0-1035-922A1722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E266CA-8C3C-308C-71EB-D45B6158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A22329-5A2A-9EE1-6FF4-EEC91CD1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9760F0-8A36-1C44-B119-051E18E9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2521DA-9253-D957-245A-41DC769B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E440C1-2B6D-D94B-7416-9410290E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6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A40F0-8B64-E1F5-20CB-2B7B7A0B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31DAAE-93B8-688D-A38E-E1755A5A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2020DC-5CEF-B642-A021-2B198DD8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40C7D2-FE98-188D-FF56-2247E7FE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645CFC-7BD1-70CC-DCE4-F37D6AA9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A00D15-F4BB-F420-84C6-5A2DF46C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7C629-B7AB-99D2-3126-1173C94A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E27491-7108-3E5E-A484-FD5500941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20372-1C18-766E-BC03-BDAAF5A3E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774149-3E21-A9FF-BEEC-BB110307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B6186B-C258-A302-648B-FA6CA936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B87590-B0BC-7DA9-DDB1-3838170F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72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106468-5641-FE1B-4202-37B755DA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CE9065-768F-2735-0F38-C9481870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F39DCF-2B82-40D8-5C75-7ADB1582A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5C543-F47E-4D59-B557-3412F01333DA}" type="datetimeFigureOut">
              <a:rPr lang="it-IT" smtClean="0"/>
              <a:t>10/07/2024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0B96F-9CE9-4661-EBAF-60A94EB9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983FCD-E7EC-619E-0D45-68289B315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71FAB-30DD-4FD6-8C84-3332F4DDE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2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sv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:a16="http://schemas.microsoft.com/office/drawing/2014/main" id="{3F77B309-151A-0D88-EB0A-8F17F0067380}"/>
              </a:ext>
            </a:extLst>
          </p:cNvPr>
          <p:cNvGrpSpPr/>
          <p:nvPr/>
        </p:nvGrpSpPr>
        <p:grpSpPr>
          <a:xfrm>
            <a:off x="3748964" y="-692587"/>
            <a:ext cx="8711376" cy="8047821"/>
            <a:chOff x="3431464" y="-698208"/>
            <a:chExt cx="8711376" cy="8047821"/>
          </a:xfrm>
          <a:blipFill>
            <a:blip r:embed="rId2"/>
            <a:stretch>
              <a:fillRect/>
            </a:stretch>
          </a:blipFill>
        </p:grpSpPr>
        <p:sp>
          <p:nvSpPr>
            <p:cNvPr id="4" name="Esagono 3">
              <a:extLst>
                <a:ext uri="{FF2B5EF4-FFF2-40B4-BE49-F238E27FC236}">
                  <a16:creationId xmlns:a16="http://schemas.microsoft.com/office/drawing/2014/main" id="{124B21A4-C33B-171C-4E3A-5F5806652607}"/>
                </a:ext>
              </a:extLst>
            </p:cNvPr>
            <p:cNvSpPr/>
            <p:nvPr/>
          </p:nvSpPr>
          <p:spPr>
            <a:xfrm>
              <a:off x="6626941" y="94389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Esagono 4">
              <a:extLst>
                <a:ext uri="{FF2B5EF4-FFF2-40B4-BE49-F238E27FC236}">
                  <a16:creationId xmlns:a16="http://schemas.microsoft.com/office/drawing/2014/main" id="{0FEB9834-1110-8EEF-57C1-1D10B6B29FC3}"/>
                </a:ext>
              </a:extLst>
            </p:cNvPr>
            <p:cNvSpPr/>
            <p:nvPr/>
          </p:nvSpPr>
          <p:spPr>
            <a:xfrm>
              <a:off x="7708491" y="1484671"/>
              <a:ext cx="1179871" cy="983226"/>
            </a:xfrm>
            <a:prstGeom prst="hexagon">
              <a:avLst>
                <a:gd name="adj" fmla="val 27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5CA7C616-2D58-C8FC-46F3-234B6BC1294E}"/>
                </a:ext>
              </a:extLst>
            </p:cNvPr>
            <p:cNvSpPr/>
            <p:nvPr/>
          </p:nvSpPr>
          <p:spPr>
            <a:xfrm>
              <a:off x="7708490" y="40312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D22C254A-ECD5-4365-FB03-3F1EF45405E7}"/>
                </a:ext>
              </a:extLst>
            </p:cNvPr>
            <p:cNvSpPr/>
            <p:nvPr/>
          </p:nvSpPr>
          <p:spPr>
            <a:xfrm>
              <a:off x="7708491" y="2566219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53BCB6F1-0D8F-0868-0985-1FB2C05DCA42}"/>
                </a:ext>
              </a:extLst>
            </p:cNvPr>
            <p:cNvSpPr/>
            <p:nvPr/>
          </p:nvSpPr>
          <p:spPr>
            <a:xfrm>
              <a:off x="7708491" y="364776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1D9D915A-B357-C749-1977-73657CA28DF5}"/>
                </a:ext>
              </a:extLst>
            </p:cNvPr>
            <p:cNvSpPr/>
            <p:nvPr/>
          </p:nvSpPr>
          <p:spPr>
            <a:xfrm>
              <a:off x="7708491" y="4729315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EF7E463A-0D41-036D-CF60-CBD03CA010C9}"/>
                </a:ext>
              </a:extLst>
            </p:cNvPr>
            <p:cNvSpPr/>
            <p:nvPr/>
          </p:nvSpPr>
          <p:spPr>
            <a:xfrm>
              <a:off x="7708490" y="581086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99D1F544-F240-BDA3-3722-14BC8C203B9F}"/>
                </a:ext>
              </a:extLst>
            </p:cNvPr>
            <p:cNvSpPr/>
            <p:nvPr/>
          </p:nvSpPr>
          <p:spPr>
            <a:xfrm>
              <a:off x="7708490" y="-69820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57C76782-78C2-7027-00DC-BC1F4DE54B0E}"/>
                </a:ext>
              </a:extLst>
            </p:cNvPr>
            <p:cNvSpPr/>
            <p:nvPr/>
          </p:nvSpPr>
          <p:spPr>
            <a:xfrm>
              <a:off x="6626940" y="2025441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FA27E275-7357-B579-79BC-1DDE88F5A4DE}"/>
                </a:ext>
              </a:extLst>
            </p:cNvPr>
            <p:cNvSpPr/>
            <p:nvPr/>
          </p:nvSpPr>
          <p:spPr>
            <a:xfrm>
              <a:off x="6626941" y="310699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8EAE62AE-4310-71B7-7EFA-C6BF0FF6FA38}"/>
                </a:ext>
              </a:extLst>
            </p:cNvPr>
            <p:cNvSpPr/>
            <p:nvPr/>
          </p:nvSpPr>
          <p:spPr>
            <a:xfrm>
              <a:off x="6626941" y="418854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455433F4-EB3A-EFB5-2F10-10031F4067DF}"/>
                </a:ext>
              </a:extLst>
            </p:cNvPr>
            <p:cNvSpPr/>
            <p:nvPr/>
          </p:nvSpPr>
          <p:spPr>
            <a:xfrm>
              <a:off x="6626941" y="527008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FE21CC8D-09AF-028F-BDCF-53F67E04529B}"/>
                </a:ext>
              </a:extLst>
            </p:cNvPr>
            <p:cNvSpPr/>
            <p:nvPr/>
          </p:nvSpPr>
          <p:spPr>
            <a:xfrm>
              <a:off x="6626940" y="-13765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10C6A870-8589-8EC4-9F35-C133ADD64284}"/>
                </a:ext>
              </a:extLst>
            </p:cNvPr>
            <p:cNvSpPr/>
            <p:nvPr/>
          </p:nvSpPr>
          <p:spPr>
            <a:xfrm>
              <a:off x="8790039" y="-13765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3A161818-4C3B-7547-02D5-343DC18A660D}"/>
                </a:ext>
              </a:extLst>
            </p:cNvPr>
            <p:cNvSpPr/>
            <p:nvPr/>
          </p:nvSpPr>
          <p:spPr>
            <a:xfrm>
              <a:off x="8790039" y="94389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6C38DB46-C984-537C-42AA-BD47390D5C34}"/>
                </a:ext>
              </a:extLst>
            </p:cNvPr>
            <p:cNvSpPr/>
            <p:nvPr/>
          </p:nvSpPr>
          <p:spPr>
            <a:xfrm>
              <a:off x="8790038" y="2025445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Esagono 19">
              <a:extLst>
                <a:ext uri="{FF2B5EF4-FFF2-40B4-BE49-F238E27FC236}">
                  <a16:creationId xmlns:a16="http://schemas.microsoft.com/office/drawing/2014/main" id="{92A0DF15-9E28-5483-2D9D-3B2F0F44F91B}"/>
                </a:ext>
              </a:extLst>
            </p:cNvPr>
            <p:cNvSpPr/>
            <p:nvPr/>
          </p:nvSpPr>
          <p:spPr>
            <a:xfrm>
              <a:off x="8790038" y="310699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Esagono 20">
              <a:extLst>
                <a:ext uri="{FF2B5EF4-FFF2-40B4-BE49-F238E27FC236}">
                  <a16:creationId xmlns:a16="http://schemas.microsoft.com/office/drawing/2014/main" id="{9B668688-2145-CC29-A14F-4F32827B0F55}"/>
                </a:ext>
              </a:extLst>
            </p:cNvPr>
            <p:cNvSpPr/>
            <p:nvPr/>
          </p:nvSpPr>
          <p:spPr>
            <a:xfrm>
              <a:off x="8790037" y="418854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Esagono 21">
              <a:extLst>
                <a:ext uri="{FF2B5EF4-FFF2-40B4-BE49-F238E27FC236}">
                  <a16:creationId xmlns:a16="http://schemas.microsoft.com/office/drawing/2014/main" id="{DC58E34B-F6C3-C8DB-B545-5AF3F8E92C9B}"/>
                </a:ext>
              </a:extLst>
            </p:cNvPr>
            <p:cNvSpPr/>
            <p:nvPr/>
          </p:nvSpPr>
          <p:spPr>
            <a:xfrm>
              <a:off x="8790037" y="527008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Esagono 22">
              <a:extLst>
                <a:ext uri="{FF2B5EF4-FFF2-40B4-BE49-F238E27FC236}">
                  <a16:creationId xmlns:a16="http://schemas.microsoft.com/office/drawing/2014/main" id="{27FEBE61-F089-B5EC-A63B-18E2C4DFB19D}"/>
                </a:ext>
              </a:extLst>
            </p:cNvPr>
            <p:cNvSpPr/>
            <p:nvPr/>
          </p:nvSpPr>
          <p:spPr>
            <a:xfrm>
              <a:off x="8790037" y="635163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Esagono 23">
              <a:extLst>
                <a:ext uri="{FF2B5EF4-FFF2-40B4-BE49-F238E27FC236}">
                  <a16:creationId xmlns:a16="http://schemas.microsoft.com/office/drawing/2014/main" id="{49B2DFE0-2318-7448-1ED4-B08BD9579866}"/>
                </a:ext>
              </a:extLst>
            </p:cNvPr>
            <p:cNvSpPr/>
            <p:nvPr/>
          </p:nvSpPr>
          <p:spPr>
            <a:xfrm>
              <a:off x="9871588" y="40312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Esagono 24">
              <a:extLst>
                <a:ext uri="{FF2B5EF4-FFF2-40B4-BE49-F238E27FC236}">
                  <a16:creationId xmlns:a16="http://schemas.microsoft.com/office/drawing/2014/main" id="{16EE2FEF-FA2B-31F4-0A0A-1970937F042D}"/>
                </a:ext>
              </a:extLst>
            </p:cNvPr>
            <p:cNvSpPr/>
            <p:nvPr/>
          </p:nvSpPr>
          <p:spPr>
            <a:xfrm>
              <a:off x="9871587" y="1484671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Esagono 25">
              <a:extLst>
                <a:ext uri="{FF2B5EF4-FFF2-40B4-BE49-F238E27FC236}">
                  <a16:creationId xmlns:a16="http://schemas.microsoft.com/office/drawing/2014/main" id="{1BC8EB87-8C61-104F-3311-7C30D822ABBC}"/>
                </a:ext>
              </a:extLst>
            </p:cNvPr>
            <p:cNvSpPr/>
            <p:nvPr/>
          </p:nvSpPr>
          <p:spPr>
            <a:xfrm>
              <a:off x="9871587" y="256621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Esagono 26">
              <a:extLst>
                <a:ext uri="{FF2B5EF4-FFF2-40B4-BE49-F238E27FC236}">
                  <a16:creationId xmlns:a16="http://schemas.microsoft.com/office/drawing/2014/main" id="{0DDB1B7C-30FE-F119-23ED-5AE2C45727BB}"/>
                </a:ext>
              </a:extLst>
            </p:cNvPr>
            <p:cNvSpPr/>
            <p:nvPr/>
          </p:nvSpPr>
          <p:spPr>
            <a:xfrm>
              <a:off x="9871587" y="364776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Esagono 27">
              <a:extLst>
                <a:ext uri="{FF2B5EF4-FFF2-40B4-BE49-F238E27FC236}">
                  <a16:creationId xmlns:a16="http://schemas.microsoft.com/office/drawing/2014/main" id="{03F9CAB1-8681-EB73-05E8-7DDB27438C91}"/>
                </a:ext>
              </a:extLst>
            </p:cNvPr>
            <p:cNvSpPr/>
            <p:nvPr/>
          </p:nvSpPr>
          <p:spPr>
            <a:xfrm>
              <a:off x="9871586" y="4729315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Esagono 28">
              <a:extLst>
                <a:ext uri="{FF2B5EF4-FFF2-40B4-BE49-F238E27FC236}">
                  <a16:creationId xmlns:a16="http://schemas.microsoft.com/office/drawing/2014/main" id="{FC763D65-40B1-C483-60E0-B910497C77E3}"/>
                </a:ext>
              </a:extLst>
            </p:cNvPr>
            <p:cNvSpPr/>
            <p:nvPr/>
          </p:nvSpPr>
          <p:spPr>
            <a:xfrm>
              <a:off x="9871586" y="581086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Esagono 29">
              <a:extLst>
                <a:ext uri="{FF2B5EF4-FFF2-40B4-BE49-F238E27FC236}">
                  <a16:creationId xmlns:a16="http://schemas.microsoft.com/office/drawing/2014/main" id="{6D83E3BB-704E-A710-4E97-4FF655760087}"/>
                </a:ext>
              </a:extLst>
            </p:cNvPr>
            <p:cNvSpPr/>
            <p:nvPr/>
          </p:nvSpPr>
          <p:spPr>
            <a:xfrm>
              <a:off x="10953135" y="943895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Esagono 30">
              <a:extLst>
                <a:ext uri="{FF2B5EF4-FFF2-40B4-BE49-F238E27FC236}">
                  <a16:creationId xmlns:a16="http://schemas.microsoft.com/office/drawing/2014/main" id="{DB124A45-1BB4-1E94-8127-3F1EE441D114}"/>
                </a:ext>
              </a:extLst>
            </p:cNvPr>
            <p:cNvSpPr/>
            <p:nvPr/>
          </p:nvSpPr>
          <p:spPr>
            <a:xfrm>
              <a:off x="10962969" y="2025441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Esagono 31">
              <a:extLst>
                <a:ext uri="{FF2B5EF4-FFF2-40B4-BE49-F238E27FC236}">
                  <a16:creationId xmlns:a16="http://schemas.microsoft.com/office/drawing/2014/main" id="{654DAC43-8BC7-72B0-0C0C-5DC50C150F81}"/>
                </a:ext>
              </a:extLst>
            </p:cNvPr>
            <p:cNvSpPr/>
            <p:nvPr/>
          </p:nvSpPr>
          <p:spPr>
            <a:xfrm>
              <a:off x="10953134" y="310699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Esagono 32">
              <a:extLst>
                <a:ext uri="{FF2B5EF4-FFF2-40B4-BE49-F238E27FC236}">
                  <a16:creationId xmlns:a16="http://schemas.microsoft.com/office/drawing/2014/main" id="{578B3293-95FC-7F49-A062-082D2EFA632B}"/>
                </a:ext>
              </a:extLst>
            </p:cNvPr>
            <p:cNvSpPr/>
            <p:nvPr/>
          </p:nvSpPr>
          <p:spPr>
            <a:xfrm>
              <a:off x="10962969" y="418854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Esagono 33">
              <a:extLst>
                <a:ext uri="{FF2B5EF4-FFF2-40B4-BE49-F238E27FC236}">
                  <a16:creationId xmlns:a16="http://schemas.microsoft.com/office/drawing/2014/main" id="{3F143CC6-6D5A-0940-568C-C98D9394ABDD}"/>
                </a:ext>
              </a:extLst>
            </p:cNvPr>
            <p:cNvSpPr/>
            <p:nvPr/>
          </p:nvSpPr>
          <p:spPr>
            <a:xfrm>
              <a:off x="10962968" y="527008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Esagono 34">
              <a:extLst>
                <a:ext uri="{FF2B5EF4-FFF2-40B4-BE49-F238E27FC236}">
                  <a16:creationId xmlns:a16="http://schemas.microsoft.com/office/drawing/2014/main" id="{59686EFF-6863-C1A6-CDE3-A5A6027A35B5}"/>
                </a:ext>
              </a:extLst>
            </p:cNvPr>
            <p:cNvSpPr/>
            <p:nvPr/>
          </p:nvSpPr>
          <p:spPr>
            <a:xfrm>
              <a:off x="10953134" y="-137652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Esagono 35">
              <a:extLst>
                <a:ext uri="{FF2B5EF4-FFF2-40B4-BE49-F238E27FC236}">
                  <a16:creationId xmlns:a16="http://schemas.microsoft.com/office/drawing/2014/main" id="{98DBE552-4984-AC9B-A07D-393D260804F5}"/>
                </a:ext>
              </a:extLst>
            </p:cNvPr>
            <p:cNvSpPr/>
            <p:nvPr/>
          </p:nvSpPr>
          <p:spPr>
            <a:xfrm>
              <a:off x="5565060" y="4729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Esagono 36">
              <a:extLst>
                <a:ext uri="{FF2B5EF4-FFF2-40B4-BE49-F238E27FC236}">
                  <a16:creationId xmlns:a16="http://schemas.microsoft.com/office/drawing/2014/main" id="{6622CAB4-49AA-CE42-1169-2B79C9DA8735}"/>
                </a:ext>
              </a:extLst>
            </p:cNvPr>
            <p:cNvSpPr/>
            <p:nvPr/>
          </p:nvSpPr>
          <p:spPr>
            <a:xfrm>
              <a:off x="5565060" y="581086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Esagono 37">
              <a:extLst>
                <a:ext uri="{FF2B5EF4-FFF2-40B4-BE49-F238E27FC236}">
                  <a16:creationId xmlns:a16="http://schemas.microsoft.com/office/drawing/2014/main" id="{0C57BB4B-5C46-9212-2254-625FB2FE1DD9}"/>
                </a:ext>
              </a:extLst>
            </p:cNvPr>
            <p:cNvSpPr/>
            <p:nvPr/>
          </p:nvSpPr>
          <p:spPr>
            <a:xfrm>
              <a:off x="4493345" y="527008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Esagono 38">
              <a:extLst>
                <a:ext uri="{FF2B5EF4-FFF2-40B4-BE49-F238E27FC236}">
                  <a16:creationId xmlns:a16="http://schemas.microsoft.com/office/drawing/2014/main" id="{11AF91D6-0A7C-65F7-B5D9-7FAF20644ED6}"/>
                </a:ext>
              </a:extLst>
            </p:cNvPr>
            <p:cNvSpPr/>
            <p:nvPr/>
          </p:nvSpPr>
          <p:spPr>
            <a:xfrm>
              <a:off x="4493345" y="635163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Esagono 39">
              <a:extLst>
                <a:ext uri="{FF2B5EF4-FFF2-40B4-BE49-F238E27FC236}">
                  <a16:creationId xmlns:a16="http://schemas.microsoft.com/office/drawing/2014/main" id="{4F22BDC3-453A-2622-CC95-05C0A842942E}"/>
                </a:ext>
              </a:extLst>
            </p:cNvPr>
            <p:cNvSpPr/>
            <p:nvPr/>
          </p:nvSpPr>
          <p:spPr>
            <a:xfrm>
              <a:off x="6656441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Esagono 40">
              <a:extLst>
                <a:ext uri="{FF2B5EF4-FFF2-40B4-BE49-F238E27FC236}">
                  <a16:creationId xmlns:a16="http://schemas.microsoft.com/office/drawing/2014/main" id="{34CC4631-5139-A0F1-3387-43BE0B4CB3D9}"/>
                </a:ext>
              </a:extLst>
            </p:cNvPr>
            <p:cNvSpPr/>
            <p:nvPr/>
          </p:nvSpPr>
          <p:spPr>
            <a:xfrm>
              <a:off x="5565060" y="3644476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Esagono 41">
              <a:extLst>
                <a:ext uri="{FF2B5EF4-FFF2-40B4-BE49-F238E27FC236}">
                  <a16:creationId xmlns:a16="http://schemas.microsoft.com/office/drawing/2014/main" id="{18CC7901-05B7-115C-802A-E9D585B844A0}"/>
                </a:ext>
              </a:extLst>
            </p:cNvPr>
            <p:cNvSpPr/>
            <p:nvPr/>
          </p:nvSpPr>
          <p:spPr>
            <a:xfrm>
              <a:off x="10962968" y="6351638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Esagono 42">
              <a:extLst>
                <a:ext uri="{FF2B5EF4-FFF2-40B4-BE49-F238E27FC236}">
                  <a16:creationId xmlns:a16="http://schemas.microsoft.com/office/drawing/2014/main" id="{6B1C34BA-4536-8807-FD9C-94FA84656B13}"/>
                </a:ext>
              </a:extLst>
            </p:cNvPr>
            <p:cNvSpPr/>
            <p:nvPr/>
          </p:nvSpPr>
          <p:spPr>
            <a:xfrm>
              <a:off x="3431464" y="581086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414C9A5-BB20-3235-10BF-C4D7712E7FF5}"/>
              </a:ext>
            </a:extLst>
          </p:cNvPr>
          <p:cNvSpPr txBox="1"/>
          <p:nvPr/>
        </p:nvSpPr>
        <p:spPr>
          <a:xfrm>
            <a:off x="-521996" y="1737847"/>
            <a:ext cx="8039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latin typeface="Seaford" panose="020F0502020204030204" pitchFamily="2" charset="0"/>
                <a:ea typeface="Cambria" panose="02040503050406030204" pitchFamily="18" charset="0"/>
                <a:cs typeface="Browallia New" panose="020B0502040204020203" pitchFamily="34" charset="-34"/>
              </a:rPr>
              <a:t>Fluid flow over slippey</a:t>
            </a:r>
          </a:p>
          <a:p>
            <a:pPr algn="ctr"/>
            <a:r>
              <a:rPr lang="it-IT" sz="4800" b="1" dirty="0">
                <a:latin typeface="Seaford" panose="020F0502020204030204" pitchFamily="2" charset="0"/>
                <a:ea typeface="Cambria" panose="02040503050406030204" pitchFamily="18" charset="0"/>
                <a:cs typeface="Browallia New" panose="020B0502040204020203" pitchFamily="34" charset="-34"/>
              </a:rPr>
              <a:t> surfaces</a:t>
            </a:r>
          </a:p>
        </p:txBody>
      </p:sp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82E270D2-13AF-AE63-8DE0-6840E3B7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121" y="155652"/>
            <a:ext cx="4285379" cy="587837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FA62A39-49E1-0315-FBF6-8A675E906F3B}"/>
              </a:ext>
            </a:extLst>
          </p:cNvPr>
          <p:cNvSpPr txBox="1"/>
          <p:nvPr/>
        </p:nvSpPr>
        <p:spPr>
          <a:xfrm>
            <a:off x="202385" y="4778783"/>
            <a:ext cx="16342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Allievo</a:t>
            </a:r>
          </a:p>
          <a:p>
            <a:r>
              <a:rPr lang="it-IT" sz="2000" b="1" dirty="0"/>
              <a:t>Remo Fadda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B48976F-AE5C-247F-1232-5AA29A7B5719}"/>
              </a:ext>
            </a:extLst>
          </p:cNvPr>
          <p:cNvSpPr txBox="1"/>
          <p:nvPr/>
        </p:nvSpPr>
        <p:spPr>
          <a:xfrm>
            <a:off x="202385" y="5379606"/>
            <a:ext cx="30274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Relatore</a:t>
            </a:r>
          </a:p>
          <a:p>
            <a:r>
              <a:rPr lang="it-IT" sz="2000" b="1" dirty="0"/>
              <a:t>Prof. Alessandro Bottaro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7733B00-8550-923A-B00E-F9A994DDC5DF}"/>
              </a:ext>
            </a:extLst>
          </p:cNvPr>
          <p:cNvSpPr txBox="1"/>
          <p:nvPr/>
        </p:nvSpPr>
        <p:spPr>
          <a:xfrm>
            <a:off x="202385" y="5969543"/>
            <a:ext cx="29084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Co-relatore</a:t>
            </a:r>
          </a:p>
          <a:p>
            <a:r>
              <a:rPr lang="it-IT" sz="2000" b="1" dirty="0"/>
              <a:t>Dr. Essam Nabil Ahmed</a:t>
            </a:r>
          </a:p>
        </p:txBody>
      </p:sp>
    </p:spTree>
    <p:extLst>
      <p:ext uri="{BB962C8B-B14F-4D97-AF65-F5344CB8AC3E}">
        <p14:creationId xmlns:p14="http://schemas.microsoft.com/office/powerpoint/2010/main" val="33720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65A281-75C5-702E-CFC9-523319B35709}"/>
              </a:ext>
            </a:extLst>
          </p:cNvPr>
          <p:cNvSpPr txBox="1"/>
          <p:nvPr/>
        </p:nvSpPr>
        <p:spPr>
          <a:xfrm>
            <a:off x="2865019" y="32383"/>
            <a:ext cx="646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Superhydrophobic surfaces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453A442-8526-61B9-2579-1F933A132098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026E6211-A1D5-C345-2D6D-F8AC9BF8477F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4F7FE37C-5A2A-84F0-945B-30408CADFF7B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1FCED20E-5778-5FB6-EF1D-3195578821E0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D0BB8A67-1DA3-1588-249B-1DBA9183F4EF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C7DEF980-CBF1-C93F-58FF-070654CC0326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85907628-5D13-714D-EC8F-413BD8E4C22C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A7B01187-7C05-1836-46C4-1C9998F1A95F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FF94B3C7-395B-66C4-2029-715F699F7E78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5F5C770B-2DA8-D93B-2F8D-CED52ED23E2E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2DEC2305-4483-0FED-2B7E-A1C1C91A79C6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8EC3703F-8539-6E94-D99D-1BCFA1201A40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16905B5C-B3E8-CBFC-DC6B-C6C099D3D678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4F746C39-16B8-EB90-818F-2CA24D69A092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AA57CFF2-26A6-77A9-2368-A451E9419D92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21" name="Immagine 20" descr="Immagine che contiene schermata, linea&#10;&#10;Descrizione generata automaticamente">
            <a:extLst>
              <a:ext uri="{FF2B5EF4-FFF2-40B4-BE49-F238E27FC236}">
                <a16:creationId xmlns:a16="http://schemas.microsoft.com/office/drawing/2014/main" id="{3B9B80E8-B387-2B82-2741-84004DA0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2" y="850936"/>
            <a:ext cx="8370908" cy="2849679"/>
          </a:xfrm>
          <a:prstGeom prst="rect">
            <a:avLst/>
          </a:prstGeom>
        </p:spPr>
      </p:pic>
      <p:pic>
        <p:nvPicPr>
          <p:cNvPr id="25" name="Immagine 24" descr="Immagine che contiene schermata, linea&#10;&#10;Descrizione generata automaticamente">
            <a:extLst>
              <a:ext uri="{FF2B5EF4-FFF2-40B4-BE49-F238E27FC236}">
                <a16:creationId xmlns:a16="http://schemas.microsoft.com/office/drawing/2014/main" id="{7FC5AED7-B62F-FD16-0CBE-C98138D3B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2" y="3733134"/>
            <a:ext cx="8370908" cy="2882198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1951F57-F856-CC95-5E4F-EACC088E352B}"/>
              </a:ext>
            </a:extLst>
          </p:cNvPr>
          <p:cNvSpPr txBox="1"/>
          <p:nvPr/>
        </p:nvSpPr>
        <p:spPr>
          <a:xfrm>
            <a:off x="9518249" y="1723736"/>
            <a:ext cx="214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ptos SemiBold" panose="020B0004020202020204" pitchFamily="34" charset="0"/>
              </a:rPr>
              <a:t>Longitudinal configuration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4934096-208F-8014-E09B-5F66EDE3ACCA}"/>
              </a:ext>
            </a:extLst>
          </p:cNvPr>
          <p:cNvSpPr txBox="1"/>
          <p:nvPr/>
        </p:nvSpPr>
        <p:spPr>
          <a:xfrm>
            <a:off x="0" y="4574095"/>
            <a:ext cx="214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ptos SemiBold" panose="020B0004020202020204" pitchFamily="34" charset="0"/>
              </a:rPr>
              <a:t>Transverse configuration</a:t>
            </a:r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3A18556-8CE4-B9EA-7636-62DC0D6E82FD}"/>
              </a:ext>
            </a:extLst>
          </p:cNvPr>
          <p:cNvSpPr/>
          <p:nvPr/>
        </p:nvSpPr>
        <p:spPr>
          <a:xfrm>
            <a:off x="8994599" y="1878235"/>
            <a:ext cx="753936" cy="286657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sinistra 39">
            <a:extLst>
              <a:ext uri="{FF2B5EF4-FFF2-40B4-BE49-F238E27FC236}">
                <a16:creationId xmlns:a16="http://schemas.microsoft.com/office/drawing/2014/main" id="{1A30667E-0869-CA28-B694-C79B9E4775B1}"/>
              </a:ext>
            </a:extLst>
          </p:cNvPr>
          <p:cNvSpPr/>
          <p:nvPr/>
        </p:nvSpPr>
        <p:spPr>
          <a:xfrm rot="10800000">
            <a:off x="1949092" y="4704326"/>
            <a:ext cx="741928" cy="28445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D3796C2-EC1D-7D0B-88D4-2853EF2C5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269AA89-2939-7677-F5DA-E245F6BDBC4F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5" name="Esagono 4">
              <a:extLst>
                <a:ext uri="{FF2B5EF4-FFF2-40B4-BE49-F238E27FC236}">
                  <a16:creationId xmlns:a16="http://schemas.microsoft.com/office/drawing/2014/main" id="{3B98066E-DDAD-2B06-A473-5D2021F238A5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BF733564-3926-AC4F-D52E-E9881318DEA2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BE2412EB-A246-C4F1-005D-CC032D0F19FE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C2068650-DEEF-71CF-CF6A-A5ABD1BB6942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073632EB-A05A-A7AA-2250-44ACD4FE8D2E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4765FC82-EE3F-19C5-2EE2-F25D1902788B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2535F548-9929-7AA1-AAD8-2A1C8611E998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B76F22B6-5458-201C-A867-93B1FDB48539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90285766-C415-1E61-EB11-EE18ACB0A06D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2DD3549C-70E7-1DE4-633D-4C9B604EC0E4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ED2C7FE8-5B2D-CB20-D890-431FC2F85091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8767FE6B-FBC0-DC28-44B4-05D9609ED2E5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4A10A2B7-0DAD-2AD7-87BC-A7F4892CEE9D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35597B1C-4AE9-3C01-2EC2-15824D598B1E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BBF9E6C8-9CA7-3C69-80BA-AF0F1843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9B2548F-72AE-C334-31DC-898A0529BEBE}"/>
              </a:ext>
            </a:extLst>
          </p:cNvPr>
          <p:cNvSpPr txBox="1"/>
          <p:nvPr/>
        </p:nvSpPr>
        <p:spPr>
          <a:xfrm>
            <a:off x="2865019" y="32383"/>
            <a:ext cx="646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Superhydrophobic surfaces</a:t>
            </a:r>
          </a:p>
        </p:txBody>
      </p:sp>
      <p:pic>
        <p:nvPicPr>
          <p:cNvPr id="3" name="Immagine 2" descr="Immagine che contiene schermata, linea&#10;&#10;Descrizione generata automaticamente">
            <a:extLst>
              <a:ext uri="{FF2B5EF4-FFF2-40B4-BE49-F238E27FC236}">
                <a16:creationId xmlns:a16="http://schemas.microsoft.com/office/drawing/2014/main" id="{022EE82E-BE7E-CAED-70BE-DB9215109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2" y="761892"/>
            <a:ext cx="8354346" cy="2770987"/>
          </a:xfrm>
          <a:prstGeom prst="rect">
            <a:avLst/>
          </a:prstGeom>
        </p:spPr>
      </p:pic>
      <p:pic>
        <p:nvPicPr>
          <p:cNvPr id="26" name="Immagine 25" descr="Immagine che contiene schermata, linea, diagramma&#10;&#10;Descrizione generata automaticamente">
            <a:extLst>
              <a:ext uri="{FF2B5EF4-FFF2-40B4-BE49-F238E27FC236}">
                <a16:creationId xmlns:a16="http://schemas.microsoft.com/office/drawing/2014/main" id="{4598465B-9B7B-E434-EBD3-EB31B79F8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6" y="3624826"/>
            <a:ext cx="8337310" cy="292837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935877-91A8-51F9-8477-6A8BCE53FAFB}"/>
              </a:ext>
            </a:extLst>
          </p:cNvPr>
          <p:cNvSpPr txBox="1"/>
          <p:nvPr/>
        </p:nvSpPr>
        <p:spPr>
          <a:xfrm>
            <a:off x="9518249" y="1723736"/>
            <a:ext cx="214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ptos SemiBold" panose="020B0004020202020204" pitchFamily="34" charset="0"/>
              </a:rPr>
              <a:t>Longitudinal configuration</a:t>
            </a:r>
          </a:p>
        </p:txBody>
      </p:sp>
      <p:sp>
        <p:nvSpPr>
          <p:cNvPr id="22" name="Freccia a sinistra 21">
            <a:extLst>
              <a:ext uri="{FF2B5EF4-FFF2-40B4-BE49-F238E27FC236}">
                <a16:creationId xmlns:a16="http://schemas.microsoft.com/office/drawing/2014/main" id="{6A4D341A-011F-B742-87D1-B074903F2A4D}"/>
              </a:ext>
            </a:extLst>
          </p:cNvPr>
          <p:cNvSpPr/>
          <p:nvPr/>
        </p:nvSpPr>
        <p:spPr>
          <a:xfrm>
            <a:off x="8994599" y="1878235"/>
            <a:ext cx="753936" cy="286657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D063D00-9DD4-6926-E344-2E75D2A694B9}"/>
              </a:ext>
            </a:extLst>
          </p:cNvPr>
          <p:cNvSpPr txBox="1"/>
          <p:nvPr/>
        </p:nvSpPr>
        <p:spPr>
          <a:xfrm>
            <a:off x="0" y="4574095"/>
            <a:ext cx="214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ptos SemiBold" panose="020B0004020202020204" pitchFamily="34" charset="0"/>
              </a:rPr>
              <a:t>Transverse configuration</a:t>
            </a:r>
          </a:p>
        </p:txBody>
      </p:sp>
      <p:sp>
        <p:nvSpPr>
          <p:cNvPr id="28" name="Freccia a sinistra 27">
            <a:extLst>
              <a:ext uri="{FF2B5EF4-FFF2-40B4-BE49-F238E27FC236}">
                <a16:creationId xmlns:a16="http://schemas.microsoft.com/office/drawing/2014/main" id="{00B50DF2-2A30-EC3B-44D8-7C9085A6F16A}"/>
              </a:ext>
            </a:extLst>
          </p:cNvPr>
          <p:cNvSpPr/>
          <p:nvPr/>
        </p:nvSpPr>
        <p:spPr>
          <a:xfrm rot="10800000">
            <a:off x="1949092" y="4704326"/>
            <a:ext cx="741928" cy="28445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F2BEBF83-A0D3-D7C3-CF9A-CB81FCC5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C45B3D21-1D66-C0C3-7A96-417D8AD73673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20" name="Esagono 19">
              <a:extLst>
                <a:ext uri="{FF2B5EF4-FFF2-40B4-BE49-F238E27FC236}">
                  <a16:creationId xmlns:a16="http://schemas.microsoft.com/office/drawing/2014/main" id="{BF8BB247-2BD3-6CDD-1E29-ADA941EEAB07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Esagono 20">
              <a:extLst>
                <a:ext uri="{FF2B5EF4-FFF2-40B4-BE49-F238E27FC236}">
                  <a16:creationId xmlns:a16="http://schemas.microsoft.com/office/drawing/2014/main" id="{919BAE8A-A798-5E8C-D830-7E2CA482366B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sagono 21">
              <a:extLst>
                <a:ext uri="{FF2B5EF4-FFF2-40B4-BE49-F238E27FC236}">
                  <a16:creationId xmlns:a16="http://schemas.microsoft.com/office/drawing/2014/main" id="{8E27308B-89B6-073A-498D-F49D26D90997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Esagono 22">
              <a:extLst>
                <a:ext uri="{FF2B5EF4-FFF2-40B4-BE49-F238E27FC236}">
                  <a16:creationId xmlns:a16="http://schemas.microsoft.com/office/drawing/2014/main" id="{C5AD1B56-5260-11BB-F9A4-273C1C7CE179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Esagono 23">
              <a:extLst>
                <a:ext uri="{FF2B5EF4-FFF2-40B4-BE49-F238E27FC236}">
                  <a16:creationId xmlns:a16="http://schemas.microsoft.com/office/drawing/2014/main" id="{1AF6E331-307D-4D19-556F-3C8FA746F60E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sagono 24">
              <a:extLst>
                <a:ext uri="{FF2B5EF4-FFF2-40B4-BE49-F238E27FC236}">
                  <a16:creationId xmlns:a16="http://schemas.microsoft.com/office/drawing/2014/main" id="{99520B49-217E-A4E0-06A2-302CBA6B2949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Esagono 25">
              <a:extLst>
                <a:ext uri="{FF2B5EF4-FFF2-40B4-BE49-F238E27FC236}">
                  <a16:creationId xmlns:a16="http://schemas.microsoft.com/office/drawing/2014/main" id="{D34909A5-1EEC-A31C-6E43-3F4DA64C3C27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Esagono 26">
              <a:extLst>
                <a:ext uri="{FF2B5EF4-FFF2-40B4-BE49-F238E27FC236}">
                  <a16:creationId xmlns:a16="http://schemas.microsoft.com/office/drawing/2014/main" id="{E464A77E-A5A6-EF7D-8E2C-660F57C232E0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sagono 27">
              <a:extLst>
                <a:ext uri="{FF2B5EF4-FFF2-40B4-BE49-F238E27FC236}">
                  <a16:creationId xmlns:a16="http://schemas.microsoft.com/office/drawing/2014/main" id="{9C9A23A1-51C6-BBB4-ED40-3FDBA27FFDCE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9" name="Esagono 28">
              <a:extLst>
                <a:ext uri="{FF2B5EF4-FFF2-40B4-BE49-F238E27FC236}">
                  <a16:creationId xmlns:a16="http://schemas.microsoft.com/office/drawing/2014/main" id="{80532A51-B673-18CA-B3D9-04AB8877D331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Esagono 29">
              <a:extLst>
                <a:ext uri="{FF2B5EF4-FFF2-40B4-BE49-F238E27FC236}">
                  <a16:creationId xmlns:a16="http://schemas.microsoft.com/office/drawing/2014/main" id="{ACE1C9F3-F831-0C25-70D4-F40B6DA5E9FE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sagono 30">
              <a:extLst>
                <a:ext uri="{FF2B5EF4-FFF2-40B4-BE49-F238E27FC236}">
                  <a16:creationId xmlns:a16="http://schemas.microsoft.com/office/drawing/2014/main" id="{7324AA58-4477-79DD-2A15-89F16DC81E86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" name="Esagono 31">
              <a:extLst>
                <a:ext uri="{FF2B5EF4-FFF2-40B4-BE49-F238E27FC236}">
                  <a16:creationId xmlns:a16="http://schemas.microsoft.com/office/drawing/2014/main" id="{B6F93E32-0EC8-65EE-864C-5592818A14AB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3" name="Esagono 32">
              <a:extLst>
                <a:ext uri="{FF2B5EF4-FFF2-40B4-BE49-F238E27FC236}">
                  <a16:creationId xmlns:a16="http://schemas.microsoft.com/office/drawing/2014/main" id="{A033BF76-2CE2-83D4-937F-34BA70465B97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D6776E8-492A-8573-A289-B2F0D92AA474}"/>
              </a:ext>
            </a:extLst>
          </p:cNvPr>
          <p:cNvSpPr txBox="1"/>
          <p:nvPr/>
        </p:nvSpPr>
        <p:spPr>
          <a:xfrm>
            <a:off x="4461963" y="32383"/>
            <a:ext cx="3268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MATLAB code</a:t>
            </a:r>
          </a:p>
        </p:txBody>
      </p:sp>
      <p:pic>
        <p:nvPicPr>
          <p:cNvPr id="4" name="Immagine 3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7909C864-2EBD-E3CD-D417-FF084126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12" y="1777617"/>
            <a:ext cx="5520576" cy="9832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magine 7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9441244C-FEF5-0094-1A88-DC21DA15C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" y="3133651"/>
            <a:ext cx="5071483" cy="2771562"/>
          </a:xfrm>
          <a:prstGeom prst="rect">
            <a:avLst/>
          </a:prstGeom>
        </p:spPr>
      </p:pic>
      <p:pic>
        <p:nvPicPr>
          <p:cNvPr id="10" name="Immagine 9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A188533-75ED-6E29-4F8A-248876C44EB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2" y="3133213"/>
            <a:ext cx="5072400" cy="2772000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F885681-6159-DDDD-2C31-DD3676C49CEB}"/>
              </a:ext>
            </a:extLst>
          </p:cNvPr>
          <p:cNvSpPr/>
          <p:nvPr/>
        </p:nvSpPr>
        <p:spPr>
          <a:xfrm>
            <a:off x="3012476" y="2049643"/>
            <a:ext cx="480060" cy="15518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9F896C0D-1E60-872C-7CDE-F2D1678959A3}"/>
              </a:ext>
            </a:extLst>
          </p:cNvPr>
          <p:cNvSpPr/>
          <p:nvPr/>
        </p:nvSpPr>
        <p:spPr>
          <a:xfrm>
            <a:off x="3012476" y="2606213"/>
            <a:ext cx="480060" cy="15518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FBA539-927C-CE8A-DC32-50CF5411F127}"/>
              </a:ext>
            </a:extLst>
          </p:cNvPr>
          <p:cNvSpPr txBox="1"/>
          <p:nvPr/>
        </p:nvSpPr>
        <p:spPr>
          <a:xfrm>
            <a:off x="119743" y="837721"/>
            <a:ext cx="1134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By combining the theoretical approach and the results from numerical simulations, a simple MATLAB code has been developed</a:t>
            </a:r>
          </a:p>
          <a:p>
            <a:r>
              <a:rPr lang="en-US" sz="1600" dirty="0"/>
              <a:t>to create useful and concrete correlations.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7181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8E8B1D7A-61BF-6774-783F-D660D3F3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5248D9A7-97D3-8C18-4049-DD49A53BF02F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35" name="Esagono 34">
              <a:extLst>
                <a:ext uri="{FF2B5EF4-FFF2-40B4-BE49-F238E27FC236}">
                  <a16:creationId xmlns:a16="http://schemas.microsoft.com/office/drawing/2014/main" id="{AAD6968B-357C-C889-D123-F65E8E32836B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Esagono 35">
              <a:extLst>
                <a:ext uri="{FF2B5EF4-FFF2-40B4-BE49-F238E27FC236}">
                  <a16:creationId xmlns:a16="http://schemas.microsoft.com/office/drawing/2014/main" id="{E7DBE794-8D28-E851-7986-EBCE3AEF1CA5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sagono 36">
              <a:extLst>
                <a:ext uri="{FF2B5EF4-FFF2-40B4-BE49-F238E27FC236}">
                  <a16:creationId xmlns:a16="http://schemas.microsoft.com/office/drawing/2014/main" id="{1EE1A0BF-ED91-441F-57C0-B798458F8ED1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Esagono 37">
              <a:extLst>
                <a:ext uri="{FF2B5EF4-FFF2-40B4-BE49-F238E27FC236}">
                  <a16:creationId xmlns:a16="http://schemas.microsoft.com/office/drawing/2014/main" id="{B7DEB011-96AF-A0E9-54E7-9F5761F30AEA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Esagono 38">
              <a:extLst>
                <a:ext uri="{FF2B5EF4-FFF2-40B4-BE49-F238E27FC236}">
                  <a16:creationId xmlns:a16="http://schemas.microsoft.com/office/drawing/2014/main" id="{7AE0EFDF-FC4B-BA5C-871C-41FE854FDF2E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sagono 39">
              <a:extLst>
                <a:ext uri="{FF2B5EF4-FFF2-40B4-BE49-F238E27FC236}">
                  <a16:creationId xmlns:a16="http://schemas.microsoft.com/office/drawing/2014/main" id="{9143AA69-789E-D3F1-702F-2435D5105CC8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1" name="Esagono 40">
              <a:extLst>
                <a:ext uri="{FF2B5EF4-FFF2-40B4-BE49-F238E27FC236}">
                  <a16:creationId xmlns:a16="http://schemas.microsoft.com/office/drawing/2014/main" id="{25339B2E-E89F-D5EF-1C25-3DBC66DB9F93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Esagono 41">
              <a:extLst>
                <a:ext uri="{FF2B5EF4-FFF2-40B4-BE49-F238E27FC236}">
                  <a16:creationId xmlns:a16="http://schemas.microsoft.com/office/drawing/2014/main" id="{57827461-F03C-3600-92CF-1A5D03057C5E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sagono 42">
              <a:extLst>
                <a:ext uri="{FF2B5EF4-FFF2-40B4-BE49-F238E27FC236}">
                  <a16:creationId xmlns:a16="http://schemas.microsoft.com/office/drawing/2014/main" id="{6BB3DCCF-6F5E-3204-6B50-F6366E113161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4" name="Esagono 43">
              <a:extLst>
                <a:ext uri="{FF2B5EF4-FFF2-40B4-BE49-F238E27FC236}">
                  <a16:creationId xmlns:a16="http://schemas.microsoft.com/office/drawing/2014/main" id="{BDC9FB7C-7E09-1EFA-4903-3FD9FE4B73B8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Esagono 44">
              <a:extLst>
                <a:ext uri="{FF2B5EF4-FFF2-40B4-BE49-F238E27FC236}">
                  <a16:creationId xmlns:a16="http://schemas.microsoft.com/office/drawing/2014/main" id="{2964D14A-63A6-160B-2FDE-389FD7AD9A79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sagono 45">
              <a:extLst>
                <a:ext uri="{FF2B5EF4-FFF2-40B4-BE49-F238E27FC236}">
                  <a16:creationId xmlns:a16="http://schemas.microsoft.com/office/drawing/2014/main" id="{97B0328A-2F5C-C486-7416-5E4B07149C4A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7" name="Esagono 46">
              <a:extLst>
                <a:ext uri="{FF2B5EF4-FFF2-40B4-BE49-F238E27FC236}">
                  <a16:creationId xmlns:a16="http://schemas.microsoft.com/office/drawing/2014/main" id="{AD60E9CE-5D23-AB45-4A01-1AC8789C4F0C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8" name="Esagono 47">
              <a:extLst>
                <a:ext uri="{FF2B5EF4-FFF2-40B4-BE49-F238E27FC236}">
                  <a16:creationId xmlns:a16="http://schemas.microsoft.com/office/drawing/2014/main" id="{DE663EB7-206B-564F-D437-B96191F6D1DF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F95F59-7699-06A3-AEE1-D355F9C373AA}"/>
              </a:ext>
            </a:extLst>
          </p:cNvPr>
          <p:cNvSpPr txBox="1"/>
          <p:nvPr/>
        </p:nvSpPr>
        <p:spPr>
          <a:xfrm>
            <a:off x="3328127" y="32383"/>
            <a:ext cx="553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Liquid-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infused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FEA8B5-88AF-260A-5EBD-164F90C1874E}"/>
              </a:ext>
            </a:extLst>
          </p:cNvPr>
          <p:cNvGrpSpPr/>
          <p:nvPr/>
        </p:nvGrpSpPr>
        <p:grpSpPr>
          <a:xfrm>
            <a:off x="3736747" y="1360714"/>
            <a:ext cx="7312253" cy="4731731"/>
            <a:chOff x="2927999" y="1297858"/>
            <a:chExt cx="6514332" cy="4001821"/>
          </a:xfrm>
        </p:grpSpPr>
        <p:graphicFrame>
          <p:nvGraphicFramePr>
            <p:cNvPr id="7" name="Grafico 6">
              <a:extLst>
                <a:ext uri="{FF2B5EF4-FFF2-40B4-BE49-F238E27FC236}">
                  <a16:creationId xmlns:a16="http://schemas.microsoft.com/office/drawing/2014/main" id="{1DA3A2F3-5CEF-0732-5832-DABEE7D7CA5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2151186"/>
                </p:ext>
              </p:extLst>
            </p:nvPr>
          </p:nvGraphicFramePr>
          <p:xfrm>
            <a:off x="2927999" y="1447679"/>
            <a:ext cx="6336000" cy="38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617FB0B-A2DB-1B70-CF86-09440DDC11FD}"/>
                </a:ext>
              </a:extLst>
            </p:cNvPr>
            <p:cNvSpPr/>
            <p:nvPr/>
          </p:nvSpPr>
          <p:spPr>
            <a:xfrm>
              <a:off x="3499733" y="1776850"/>
              <a:ext cx="1435509" cy="6687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chart">
              <a:extLst>
                <a:ext uri="{FF2B5EF4-FFF2-40B4-BE49-F238E27FC236}">
                  <a16:creationId xmlns:a16="http://schemas.microsoft.com/office/drawing/2014/main" id="{D9373702-E506-159F-73AD-4C703C6E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5668" y="4916701"/>
              <a:ext cx="356663" cy="269244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57BCE53-A993-9D06-3C46-D1FA029C197F}"/>
                </a:ext>
              </a:extLst>
            </p:cNvPr>
            <p:cNvSpPr txBox="1"/>
            <p:nvPr/>
          </p:nvSpPr>
          <p:spPr>
            <a:xfrm>
              <a:off x="3165987" y="1297858"/>
              <a:ext cx="3337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0" i="0" dirty="0">
                  <a:effectLst/>
                  <a:highlight>
                    <a:srgbClr val="FFFFFF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it-IT" sz="1100" b="0" i="0" dirty="0">
                  <a:effectLst/>
                  <a:highlight>
                    <a:srgbClr val="FFFFFF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it-IT" sz="1200" dirty="0"/>
            </a:p>
            <a:p>
              <a:endParaRPr lang="it-IT" dirty="0"/>
            </a:p>
          </p:txBody>
        </p: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5C08C93A-8E40-8B29-CAD1-495B03931570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9" y="1956619"/>
              <a:ext cx="4817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D33491EA-B246-F8E1-A120-C5692792C3C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8" y="2118851"/>
              <a:ext cx="48178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8996244-CC59-7C53-D66C-4715B7108F0C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7" y="2281083"/>
              <a:ext cx="481781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02BA839-E549-163C-F254-9C9E881034EC}"/>
                </a:ext>
              </a:extLst>
            </p:cNvPr>
            <p:cNvSpPr txBox="1"/>
            <p:nvPr/>
          </p:nvSpPr>
          <p:spPr>
            <a:xfrm>
              <a:off x="4217488" y="1818119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= 0%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EE9AAAE-90AB-D4A0-9536-E60D61640E6C}"/>
                </a:ext>
              </a:extLst>
            </p:cNvPr>
            <p:cNvSpPr txBox="1"/>
            <p:nvPr/>
          </p:nvSpPr>
          <p:spPr>
            <a:xfrm>
              <a:off x="4171963" y="1992312"/>
              <a:ext cx="7585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= 10%</a:t>
              </a:r>
            </a:p>
            <a:p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6E03E34-B50B-F13E-7A39-11B5D29E3134}"/>
                </a:ext>
              </a:extLst>
            </p:cNvPr>
            <p:cNvSpPr txBox="1"/>
            <p:nvPr/>
          </p:nvSpPr>
          <p:spPr>
            <a:xfrm>
              <a:off x="4171962" y="2157153"/>
              <a:ext cx="7585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= 20%</a:t>
              </a:r>
            </a:p>
            <a:p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E01774E4-B923-9945-5141-53E6E82B2F3B}"/>
              </a:ext>
            </a:extLst>
          </p:cNvPr>
          <p:cNvGrpSpPr/>
          <p:nvPr/>
        </p:nvGrpSpPr>
        <p:grpSpPr>
          <a:xfrm>
            <a:off x="812378" y="1750655"/>
            <a:ext cx="2356671" cy="1994585"/>
            <a:chOff x="812378" y="1750655"/>
            <a:chExt cx="2356671" cy="1994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41B1ABD8-2684-57A5-C640-2C93E1906C09}"/>
                    </a:ext>
                  </a:extLst>
                </p:cNvPr>
                <p:cNvSpPr txBox="1"/>
                <p:nvPr/>
              </p:nvSpPr>
              <p:spPr>
                <a:xfrm>
                  <a:off x="812378" y="1750655"/>
                  <a:ext cx="2356671" cy="1994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it-IT" sz="1600" dirty="0">
                      <a:latin typeface="Aptos SemiBold" panose="020B0004020202020204" pitchFamily="34" charset="0"/>
                    </a:rPr>
                    <a:t>Air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=0,018)</m:t>
                      </m:r>
                    </m:oMath>
                  </a14:m>
                  <a:endParaRPr lang="it-IT" sz="1600" b="0" dirty="0">
                    <a:latin typeface="Aptos SemiBold" panose="020B0004020202020204" pitchFamily="34" charset="0"/>
                  </a:endParaRPr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it-IT" sz="1600" dirty="0" err="1">
                      <a:latin typeface="Aptos SemiBold" panose="020B0004020202020204" pitchFamily="34" charset="0"/>
                    </a:rPr>
                    <a:t>Heptane</a:t>
                  </a:r>
                  <a:r>
                    <a:rPr lang="it-IT" sz="1600" dirty="0">
                      <a:latin typeface="Aptos SemiBold" panose="020B0004020202020204" pitchFamily="34" charset="0"/>
                    </a:rPr>
                    <a:t>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=0,37)</m:t>
                      </m:r>
                    </m:oMath>
                  </a14:m>
                  <a:endParaRPr lang="it-IT" sz="1600" b="0" dirty="0">
                    <a:latin typeface="Aptos SemiBold" panose="020B0004020202020204" pitchFamily="34" charset="0"/>
                  </a:endParaRPr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it-IT" sz="1600" b="0" dirty="0">
                      <a:latin typeface="Aptos SemiBold" panose="020B0004020202020204" pitchFamily="34" charset="0"/>
                    </a:rPr>
                    <a:t>FC-3283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a14:m>
                  <a:r>
                    <a:rPr lang="it-IT" sz="1600" b="0" dirty="0">
                      <a:latin typeface="Aptos SemiBold" panose="020B0004020202020204" pitchFamily="34" charset="0"/>
                    </a:rPr>
                    <a:t>)</a:t>
                  </a:r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it-IT" sz="1600" dirty="0">
                      <a:latin typeface="Aptos SemiBold" panose="020B0004020202020204" pitchFamily="34" charset="0"/>
                    </a:rPr>
                    <a:t>FC-70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=23)</m:t>
                      </m:r>
                    </m:oMath>
                  </a14:m>
                  <a:endParaRPr lang="it-IT" sz="1600" dirty="0">
                    <a:latin typeface="Aptos SemiBold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41B1ABD8-2684-57A5-C640-2C93E1906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78" y="1750655"/>
                  <a:ext cx="2356671" cy="1994585"/>
                </a:xfrm>
                <a:prstGeom prst="rect">
                  <a:avLst/>
                </a:prstGeom>
                <a:blipFill>
                  <a:blip r:embed="rId6"/>
                  <a:stretch>
                    <a:fillRect l="-1034" b="-305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770660AC-62EA-46F4-B4AA-5BCECE27CEEA}"/>
                </a:ext>
              </a:extLst>
            </p:cNvPr>
            <p:cNvSpPr/>
            <p:nvPr/>
          </p:nvSpPr>
          <p:spPr>
            <a:xfrm>
              <a:off x="833746" y="2052602"/>
              <a:ext cx="204845" cy="870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0C6A5448-DA02-745C-D180-96A42C5C8A30}"/>
                </a:ext>
              </a:extLst>
            </p:cNvPr>
            <p:cNvSpPr/>
            <p:nvPr/>
          </p:nvSpPr>
          <p:spPr>
            <a:xfrm>
              <a:off x="833746" y="2545326"/>
              <a:ext cx="204845" cy="870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000"/>
                </a:solidFill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DCF1EE5-FB85-312E-9139-68642048CFF0}"/>
                </a:ext>
              </a:extLst>
            </p:cNvPr>
            <p:cNvSpPr/>
            <p:nvPr/>
          </p:nvSpPr>
          <p:spPr>
            <a:xfrm>
              <a:off x="833746" y="3027870"/>
              <a:ext cx="204845" cy="8702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6309354-C8FF-3D04-346C-553867604B85}"/>
                </a:ext>
              </a:extLst>
            </p:cNvPr>
            <p:cNvSpPr/>
            <p:nvPr/>
          </p:nvSpPr>
          <p:spPr>
            <a:xfrm>
              <a:off x="833746" y="3510760"/>
              <a:ext cx="204845" cy="87027"/>
            </a:xfrm>
            <a:prstGeom prst="rect">
              <a:avLst/>
            </a:prstGeom>
            <a:solidFill>
              <a:srgbClr val="3E0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7C03448-2FA5-1C2E-1B75-8392E51C15D7}"/>
                  </a:ext>
                </a:extLst>
              </p:cNvPr>
              <p:cNvSpPr txBox="1"/>
              <p:nvPr/>
            </p:nvSpPr>
            <p:spPr>
              <a:xfrm>
                <a:off x="1038591" y="4507217"/>
                <a:ext cx="1583575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𝑙𝑢𝑏𝑟𝑖𝑐𝑎𝑛𝑡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7C03448-2FA5-1C2E-1B75-8392E51C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1" y="4507217"/>
                <a:ext cx="1583575" cy="517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6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08428C-F5AD-B2BC-A75A-90CD4C85B075}"/>
              </a:ext>
            </a:extLst>
          </p:cNvPr>
          <p:cNvSpPr txBox="1"/>
          <p:nvPr/>
        </p:nvSpPr>
        <p:spPr>
          <a:xfrm>
            <a:off x="3328127" y="32383"/>
            <a:ext cx="553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Liquid-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infused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5130C37-57E6-75C1-CF43-2BFAC56A8C5D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5D6269A1-A72E-26D4-AD8C-CB3195736ABD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3E535258-0DB6-A4DA-98CE-B7D2710DDBF0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E0C735BE-CDC1-8D85-F332-62E397154218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A73261CB-A7BA-9525-36A3-2DB4B6B71243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B61FED2E-A348-6DB2-10EC-790E3AE71727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CF968E66-8CB6-8947-F321-20F5661BFD26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77329D9C-BE48-353A-1D19-4569F0948990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C3A27E75-A40D-B5A1-72B1-DDE0C0B38535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AD433D6B-EC82-7FDF-E3EE-EE837FCCE5F0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5371A15A-C358-D0F6-E856-8F0D089EA6C5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0E6C39E5-687D-4011-3222-F1F73B61A139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2F3762BD-FD76-147C-6E27-736E9F3535ED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14C10E04-AB7D-2ED9-6120-A87B560DCDD9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F8DFFEB6-1E65-BE02-F394-177CD6677D22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BDBCE8D-80FF-3F9B-AE88-E51E98CB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393A1D5B-551F-C0C7-0354-CDDBB38D955D}"/>
              </a:ext>
            </a:extLst>
          </p:cNvPr>
          <p:cNvGrpSpPr/>
          <p:nvPr/>
        </p:nvGrpSpPr>
        <p:grpSpPr>
          <a:xfrm>
            <a:off x="368709" y="1067999"/>
            <a:ext cx="4399936" cy="1213086"/>
            <a:chOff x="594851" y="1539948"/>
            <a:chExt cx="4399936" cy="1213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AA0C0FD9-5F8E-5129-C962-3A1E471C1235}"/>
                    </a:ext>
                  </a:extLst>
                </p:cNvPr>
                <p:cNvSpPr txBox="1"/>
                <p:nvPr/>
              </p:nvSpPr>
              <p:spPr>
                <a:xfrm>
                  <a:off x="594851" y="1633147"/>
                  <a:ext cx="4399936" cy="10336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b="0" i="0" smtClean="0">
                                            <a:latin typeface="Cambria Math" panose="02040503050406030204" pitchFamily="18" charset="0"/>
                                          </a:rPr>
                                          <m:t>sec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l-G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acc>
                              </m:den>
                            </m:f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>
                                            <a:latin typeface="Cambria Math" panose="02040503050406030204" pitchFamily="18" charset="0"/>
                                          </a:rPr>
                                          <m:t>sec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 </m:t>
                                    </m:r>
                                    <m:func>
                                      <m:func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AA0C0FD9-5F8E-5129-C962-3A1E471C1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51" y="1633147"/>
                  <a:ext cx="4399936" cy="10336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ACEE9853-160E-F1A0-2D53-AB729B65F9C8}"/>
                </a:ext>
              </a:extLst>
            </p:cNvPr>
            <p:cNvSpPr/>
            <p:nvPr/>
          </p:nvSpPr>
          <p:spPr>
            <a:xfrm>
              <a:off x="594851" y="1539948"/>
              <a:ext cx="4399936" cy="121308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740F73A-EF10-5378-2AD3-36AB65DC13E5}"/>
              </a:ext>
            </a:extLst>
          </p:cNvPr>
          <p:cNvSpPr txBox="1"/>
          <p:nvPr/>
        </p:nvSpPr>
        <p:spPr>
          <a:xfrm>
            <a:off x="351254" y="2333823"/>
            <a:ext cx="260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Belyaev &amp; Vinogradova (2010)</a:t>
            </a:r>
            <a:endParaRPr lang="it-IT" sz="1400" i="1" dirty="0"/>
          </a:p>
        </p:txBody>
      </p:sp>
      <p:pic>
        <p:nvPicPr>
          <p:cNvPr id="27" name="Immagine 26" descr="Immagine che contiene schermata, linea, testo, diagramma&#10;&#10;Descrizione generata automaticamente">
            <a:extLst>
              <a:ext uri="{FF2B5EF4-FFF2-40B4-BE49-F238E27FC236}">
                <a16:creationId xmlns:a16="http://schemas.microsoft.com/office/drawing/2014/main" id="{E2CC1E13-31EA-5A64-A99E-B9386611C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71" y="2435920"/>
            <a:ext cx="7008176" cy="4214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A6647E7E-955C-82B9-0F1B-9721F0FCB86B}"/>
                  </a:ext>
                </a:extLst>
              </p:cNvPr>
              <p:cNvSpPr txBox="1"/>
              <p:nvPr/>
            </p:nvSpPr>
            <p:spPr>
              <a:xfrm>
                <a:off x="5063473" y="1010383"/>
                <a:ext cx="419134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it-IT" sz="1600" dirty="0"/>
                  <a:t>SHS with alternating slip and no-slip </a:t>
                </a:r>
                <a:r>
                  <a:rPr lang="it-IT" sz="1600" dirty="0" err="1"/>
                  <a:t>areas</a:t>
                </a:r>
                <a:endParaRPr lang="it-IT" sz="16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600" dirty="0"/>
                  <a:t>   </a:t>
                </a:r>
                <a:r>
                  <a:rPr lang="it-IT" sz="1600" dirty="0" err="1"/>
                  <a:t>if</a:t>
                </a:r>
                <a:r>
                  <a:rPr lang="it-IT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sz="1600" b="0" dirty="0"/>
                  <a:t>  (</a:t>
                </a:r>
                <a:r>
                  <a:rPr lang="it-IT" sz="1600" b="0" dirty="0" err="1"/>
                  <a:t>longitudinal</a:t>
                </a:r>
                <a:r>
                  <a:rPr lang="it-IT" sz="1600" b="0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1600" dirty="0"/>
                  <a:t>   </a:t>
                </a:r>
                <a:r>
                  <a:rPr lang="it-IT" sz="1600" dirty="0" err="1"/>
                  <a:t>if</a:t>
                </a:r>
                <a:r>
                  <a:rPr lang="it-IT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1600" b="0" dirty="0"/>
                  <a:t>  (</a:t>
                </a:r>
                <a:r>
                  <a:rPr lang="it-IT" sz="1600" b="0" dirty="0" err="1"/>
                  <a:t>transverse</a:t>
                </a:r>
                <a:r>
                  <a:rPr lang="it-IT" sz="1600" b="0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A6647E7E-955C-82B9-0F1B-9721F0FC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73" y="1010383"/>
                <a:ext cx="4191340" cy="1477328"/>
              </a:xfrm>
              <a:prstGeom prst="rect">
                <a:avLst/>
              </a:prstGeom>
              <a:blipFill>
                <a:blip r:embed="rId6"/>
                <a:stretch>
                  <a:fillRect l="-5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2DB2CC1-2573-06DE-FBF1-70607E87F69E}"/>
              </a:ext>
            </a:extLst>
          </p:cNvPr>
          <p:cNvCxnSpPr>
            <a:cxnSpLocks/>
          </p:cNvCxnSpPr>
          <p:nvPr/>
        </p:nvCxnSpPr>
        <p:spPr>
          <a:xfrm>
            <a:off x="4768645" y="2149987"/>
            <a:ext cx="4474637" cy="1038304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0C897667-B188-53A9-57A5-80110EE0D716}"/>
              </a:ext>
            </a:extLst>
          </p:cNvPr>
          <p:cNvGrpSpPr/>
          <p:nvPr/>
        </p:nvGrpSpPr>
        <p:grpSpPr>
          <a:xfrm>
            <a:off x="2065614" y="3185158"/>
            <a:ext cx="1140056" cy="1446550"/>
            <a:chOff x="1755806" y="3182491"/>
            <a:chExt cx="1140056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9D14E7FE-FFA4-536B-1474-B80CE8E59FC0}"/>
                    </a:ext>
                  </a:extLst>
                </p:cNvPr>
                <p:cNvSpPr txBox="1"/>
                <p:nvPr/>
              </p:nvSpPr>
              <p:spPr>
                <a:xfrm>
                  <a:off x="1755806" y="3182491"/>
                  <a:ext cx="1140056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</m:t>
                      </m:r>
                    </m:oMath>
                  </a14:m>
                  <a:endParaRPr lang="it-IT" sz="1600" b="0" dirty="0">
                    <a:ea typeface="Cambria Math" panose="020405030504060302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</m:oMath>
                  </a14:m>
                  <a:endParaRPr lang="it-IT" sz="1600" b="0" dirty="0">
                    <a:ea typeface="Cambria Math" panose="020405030504060302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</m:t>
                      </m:r>
                    </m:oMath>
                  </a14:m>
                  <a:endParaRPr lang="it-IT" sz="1600" b="0" dirty="0">
                    <a:ea typeface="Cambria Math" panose="02040503050406030204" pitchFamily="18" charset="0"/>
                  </a:endParaRPr>
                </a:p>
                <a:p>
                  <a:endParaRPr lang="it-IT" sz="1600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9D14E7FE-FFA4-536B-1474-B80CE8E59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806" y="3182491"/>
                  <a:ext cx="1140056" cy="1446550"/>
                </a:xfrm>
                <a:prstGeom prst="rect">
                  <a:avLst/>
                </a:prstGeom>
                <a:blipFill>
                  <a:blip r:embed="rId7"/>
                  <a:stretch>
                    <a:fillRect l="-21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A9814FB0-EB37-899D-B04E-39E75909C61E}"/>
                </a:ext>
              </a:extLst>
            </p:cNvPr>
            <p:cNvSpPr/>
            <p:nvPr/>
          </p:nvSpPr>
          <p:spPr>
            <a:xfrm>
              <a:off x="1788719" y="3750825"/>
              <a:ext cx="204845" cy="870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1852CA2-B152-3952-F3AD-330322CFA0DA}"/>
                </a:ext>
              </a:extLst>
            </p:cNvPr>
            <p:cNvSpPr/>
            <p:nvPr/>
          </p:nvSpPr>
          <p:spPr>
            <a:xfrm>
              <a:off x="1788719" y="4109720"/>
              <a:ext cx="204845" cy="87027"/>
            </a:xfrm>
            <a:prstGeom prst="rect">
              <a:avLst/>
            </a:prstGeom>
            <a:solidFill>
              <a:srgbClr val="3E0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1CAE14C9-35D1-E1B6-69C2-551A435CF70C}"/>
                </a:ext>
              </a:extLst>
            </p:cNvPr>
            <p:cNvSpPr/>
            <p:nvPr/>
          </p:nvSpPr>
          <p:spPr>
            <a:xfrm>
              <a:off x="1788718" y="3384547"/>
              <a:ext cx="204845" cy="87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2D11D66C-0BCC-937B-EDDF-41ABA49F727E}"/>
              </a:ext>
            </a:extLst>
          </p:cNvPr>
          <p:cNvGrpSpPr/>
          <p:nvPr/>
        </p:nvGrpSpPr>
        <p:grpSpPr>
          <a:xfrm>
            <a:off x="250874" y="5042880"/>
            <a:ext cx="886345" cy="338554"/>
            <a:chOff x="663502" y="5460424"/>
            <a:chExt cx="886345" cy="338554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EBB4C73E-EEA7-3787-520F-13648C788FB8}"/>
                </a:ext>
              </a:extLst>
            </p:cNvPr>
            <p:cNvSpPr/>
            <p:nvPr/>
          </p:nvSpPr>
          <p:spPr>
            <a:xfrm>
              <a:off x="663502" y="5518237"/>
              <a:ext cx="214733" cy="2229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0F771D3C-6FE1-C89D-7DA8-8C8B46D19364}"/>
                </a:ext>
              </a:extLst>
            </p:cNvPr>
            <p:cNvSpPr txBox="1"/>
            <p:nvPr/>
          </p:nvSpPr>
          <p:spPr>
            <a:xfrm>
              <a:off x="943052" y="5460424"/>
              <a:ext cx="316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&amp;</a:t>
              </a:r>
            </a:p>
          </p:txBody>
        </p:sp>
        <p:sp>
          <p:nvSpPr>
            <p:cNvPr id="42" name="Triangolo isoscele 41">
              <a:extLst>
                <a:ext uri="{FF2B5EF4-FFF2-40B4-BE49-F238E27FC236}">
                  <a16:creationId xmlns:a16="http://schemas.microsoft.com/office/drawing/2014/main" id="{AB09D993-ABF7-A571-058A-2326E7FCB05B}"/>
                </a:ext>
              </a:extLst>
            </p:cNvPr>
            <p:cNvSpPr/>
            <p:nvPr/>
          </p:nvSpPr>
          <p:spPr>
            <a:xfrm>
              <a:off x="1323981" y="5533682"/>
              <a:ext cx="225866" cy="192037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06072F7-8E99-2D29-6057-A80C154C8D2E}"/>
              </a:ext>
            </a:extLst>
          </p:cNvPr>
          <p:cNvSpPr txBox="1"/>
          <p:nvPr/>
        </p:nvSpPr>
        <p:spPr>
          <a:xfrm>
            <a:off x="1182564" y="5078723"/>
            <a:ext cx="328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:  data from </a:t>
            </a:r>
            <a:r>
              <a:rPr lang="it-IT" sz="1600" i="1" dirty="0"/>
              <a:t>Alinovi &amp; Bottaro (2018)</a:t>
            </a:r>
          </a:p>
        </p:txBody>
      </p:sp>
    </p:spTree>
    <p:extLst>
      <p:ext uri="{BB962C8B-B14F-4D97-AF65-F5344CB8AC3E}">
        <p14:creationId xmlns:p14="http://schemas.microsoft.com/office/powerpoint/2010/main" val="11721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ED2954-FC83-61BD-4142-419592CF2A97}"/>
              </a:ext>
            </a:extLst>
          </p:cNvPr>
          <p:cNvSpPr txBox="1"/>
          <p:nvPr/>
        </p:nvSpPr>
        <p:spPr>
          <a:xfrm>
            <a:off x="3231818" y="32383"/>
            <a:ext cx="5669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turbulence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0BC5D2A-BD47-1B71-4813-0CC1E4F27998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7A1B0E8B-B543-662E-2FD7-77F1C699E715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95E30B29-6378-387F-8D28-DB1A72972013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F6F68514-4D61-E22D-D83B-9F3D9535AD5A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83E2A03A-D5EE-D677-532C-82A6B7E17841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6F4FE600-9DF0-5BF5-0AF8-B7B5E2ADAC23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D0EB77C4-2A25-687C-A36B-B7C9AF0A090B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985433AA-341E-F131-86CD-DB8938B706FA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7FF680DF-E365-4678-B16E-19E78E62E133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F65209AA-70D6-3F88-E0ED-2ECD5EA28886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0C6E4379-B4BD-5D88-65CF-2047E9C5B347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8C88F0EE-A7A7-BDD8-739B-3322CE34EC67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B2B222F5-6D30-0D3D-BD49-6FE442C3F48D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C9D23557-952E-F9BA-0F79-532CDB772243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E6B506F9-406E-B4EB-1F6E-7E4DC13DEFE3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090B2075-C570-E706-14C7-0A950C77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ACC065E-1F09-770B-3E8A-6DB6DF472C96}"/>
              </a:ext>
            </a:extLst>
          </p:cNvPr>
          <p:cNvGrpSpPr/>
          <p:nvPr/>
        </p:nvGrpSpPr>
        <p:grpSpPr>
          <a:xfrm>
            <a:off x="541972" y="980704"/>
            <a:ext cx="3656787" cy="2319564"/>
            <a:chOff x="6430297" y="1109436"/>
            <a:chExt cx="3656787" cy="2319564"/>
          </a:xfrm>
        </p:grpSpPr>
        <p:sp>
          <p:nvSpPr>
            <p:cNvPr id="109" name="Rettangolo con angoli in alto arrotondati 108">
              <a:extLst>
                <a:ext uri="{FF2B5EF4-FFF2-40B4-BE49-F238E27FC236}">
                  <a16:creationId xmlns:a16="http://schemas.microsoft.com/office/drawing/2014/main" id="{84EA8A83-72FB-7F40-1283-41DAAF7909F6}"/>
                </a:ext>
              </a:extLst>
            </p:cNvPr>
            <p:cNvSpPr/>
            <p:nvPr/>
          </p:nvSpPr>
          <p:spPr>
            <a:xfrm>
              <a:off x="6430298" y="1109436"/>
              <a:ext cx="3654882" cy="1719865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B9E5A02C-C92E-DB44-BE8E-F090E4589DA9}"/>
                </a:ext>
              </a:extLst>
            </p:cNvPr>
            <p:cNvSpPr/>
            <p:nvPr/>
          </p:nvSpPr>
          <p:spPr>
            <a:xfrm>
              <a:off x="6430297" y="2577117"/>
              <a:ext cx="3656787" cy="252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26CD9F72-D3FB-03B1-9D04-30DD02974074}"/>
                </a:ext>
              </a:extLst>
            </p:cNvPr>
            <p:cNvSpPr/>
            <p:nvPr/>
          </p:nvSpPr>
          <p:spPr>
            <a:xfrm>
              <a:off x="9581159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Rettangolo 111">
              <a:extLst>
                <a:ext uri="{FF2B5EF4-FFF2-40B4-BE49-F238E27FC236}">
                  <a16:creationId xmlns:a16="http://schemas.microsoft.com/office/drawing/2014/main" id="{27C324EB-45CB-3D20-BFE5-F1D24E6C1977}"/>
                </a:ext>
              </a:extLst>
            </p:cNvPr>
            <p:cNvSpPr/>
            <p:nvPr/>
          </p:nvSpPr>
          <p:spPr>
            <a:xfrm>
              <a:off x="6430300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ttangolo 112">
              <a:extLst>
                <a:ext uri="{FF2B5EF4-FFF2-40B4-BE49-F238E27FC236}">
                  <a16:creationId xmlns:a16="http://schemas.microsoft.com/office/drawing/2014/main" id="{6F234F87-9951-4B97-31C5-448465ED3576}"/>
                </a:ext>
              </a:extLst>
            </p:cNvPr>
            <p:cNvSpPr/>
            <p:nvPr/>
          </p:nvSpPr>
          <p:spPr>
            <a:xfrm>
              <a:off x="7060473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Rettangolo 113">
              <a:extLst>
                <a:ext uri="{FF2B5EF4-FFF2-40B4-BE49-F238E27FC236}">
                  <a16:creationId xmlns:a16="http://schemas.microsoft.com/office/drawing/2014/main" id="{0AF989B5-F354-1E83-5345-A0312FE3915D}"/>
                </a:ext>
              </a:extLst>
            </p:cNvPr>
            <p:cNvSpPr/>
            <p:nvPr/>
          </p:nvSpPr>
          <p:spPr>
            <a:xfrm>
              <a:off x="7690642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F5B41DA4-7E51-743A-3520-E87FDC905B25}"/>
                </a:ext>
              </a:extLst>
            </p:cNvPr>
            <p:cNvSpPr/>
            <p:nvPr/>
          </p:nvSpPr>
          <p:spPr>
            <a:xfrm>
              <a:off x="8950988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Rettangolo 115">
              <a:extLst>
                <a:ext uri="{FF2B5EF4-FFF2-40B4-BE49-F238E27FC236}">
                  <a16:creationId xmlns:a16="http://schemas.microsoft.com/office/drawing/2014/main" id="{C7745F62-4E14-E52D-EDA7-0AE4B4CB01BF}"/>
                </a:ext>
              </a:extLst>
            </p:cNvPr>
            <p:cNvSpPr/>
            <p:nvPr/>
          </p:nvSpPr>
          <p:spPr>
            <a:xfrm>
              <a:off x="8320816" y="2577118"/>
              <a:ext cx="297718" cy="2521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Rettangolo con angoli in alto arrotondati 116">
              <a:extLst>
                <a:ext uri="{FF2B5EF4-FFF2-40B4-BE49-F238E27FC236}">
                  <a16:creationId xmlns:a16="http://schemas.microsoft.com/office/drawing/2014/main" id="{6CBE5C9A-1AA7-35D1-A9FA-160B0584B802}"/>
                </a:ext>
              </a:extLst>
            </p:cNvPr>
            <p:cNvSpPr/>
            <p:nvPr/>
          </p:nvSpPr>
          <p:spPr>
            <a:xfrm rot="10800000">
              <a:off x="6430297" y="2829301"/>
              <a:ext cx="3654886" cy="59969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18" name="Connettore 2 117">
              <a:extLst>
                <a:ext uri="{FF2B5EF4-FFF2-40B4-BE49-F238E27FC236}">
                  <a16:creationId xmlns:a16="http://schemas.microsoft.com/office/drawing/2014/main" id="{F1402421-07BF-8574-30D7-3B553F173FA0}"/>
                </a:ext>
              </a:extLst>
            </p:cNvPr>
            <p:cNvCxnSpPr>
              <a:cxnSpLocks/>
            </p:cNvCxnSpPr>
            <p:nvPr/>
          </p:nvCxnSpPr>
          <p:spPr>
            <a:xfrm>
              <a:off x="7033542" y="2460827"/>
              <a:ext cx="89039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CasellaDiTesto 118">
                  <a:extLst>
                    <a:ext uri="{FF2B5EF4-FFF2-40B4-BE49-F238E27FC236}">
                      <a16:creationId xmlns:a16="http://schemas.microsoft.com/office/drawing/2014/main" id="{64FC1CB0-1B0A-7A7B-C82B-90A22687380E}"/>
                    </a:ext>
                  </a:extLst>
                </p:cNvPr>
                <p:cNvSpPr txBox="1"/>
                <p:nvPr/>
              </p:nvSpPr>
              <p:spPr>
                <a:xfrm>
                  <a:off x="7304080" y="2081874"/>
                  <a:ext cx="386562" cy="2902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9" name="CasellaDiTesto 118">
                  <a:extLst>
                    <a:ext uri="{FF2B5EF4-FFF2-40B4-BE49-F238E27FC236}">
                      <a16:creationId xmlns:a16="http://schemas.microsoft.com/office/drawing/2014/main" id="{64FC1CB0-1B0A-7A7B-C82B-90A226873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080" y="2081874"/>
                  <a:ext cx="386562" cy="290210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B73F4D1F-F931-AD1B-3B47-FF095A7E8BBA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8" y="1975788"/>
              <a:ext cx="0" cy="6318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2979CB4E-A49A-7559-9942-1AB5142E870C}"/>
                </a:ext>
              </a:extLst>
            </p:cNvPr>
            <p:cNvCxnSpPr>
              <a:cxnSpLocks/>
            </p:cNvCxnSpPr>
            <p:nvPr/>
          </p:nvCxnSpPr>
          <p:spPr>
            <a:xfrm>
              <a:off x="9725455" y="1975787"/>
              <a:ext cx="0" cy="6318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2 121">
              <a:extLst>
                <a:ext uri="{FF2B5EF4-FFF2-40B4-BE49-F238E27FC236}">
                  <a16:creationId xmlns:a16="http://schemas.microsoft.com/office/drawing/2014/main" id="{A54A621B-8CA0-7CB8-7D61-2BAF64A16C7A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8" y="1975787"/>
              <a:ext cx="64268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CasellaDiTesto 122">
                  <a:extLst>
                    <a:ext uri="{FF2B5EF4-FFF2-40B4-BE49-F238E27FC236}">
                      <a16:creationId xmlns:a16="http://schemas.microsoft.com/office/drawing/2014/main" id="{441712F2-F709-D535-554C-35B349305CC4}"/>
                    </a:ext>
                  </a:extLst>
                </p:cNvPr>
                <p:cNvSpPr txBox="1"/>
                <p:nvPr/>
              </p:nvSpPr>
              <p:spPr>
                <a:xfrm>
                  <a:off x="9301317" y="1591596"/>
                  <a:ext cx="358536" cy="334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3" name="CasellaDiTesto 122">
                  <a:extLst>
                    <a:ext uri="{FF2B5EF4-FFF2-40B4-BE49-F238E27FC236}">
                      <a16:creationId xmlns:a16="http://schemas.microsoft.com/office/drawing/2014/main" id="{441712F2-F709-D535-554C-35B349305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317" y="1591596"/>
                  <a:ext cx="358536" cy="334077"/>
                </a:xfrm>
                <a:prstGeom prst="rect">
                  <a:avLst/>
                </a:prstGeom>
                <a:blipFill>
                  <a:blip r:embed="rId5"/>
                  <a:stretch>
                    <a:fillRect l="-339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7DC0A91-A421-D460-7126-2C86B951B747}"/>
              </a:ext>
            </a:extLst>
          </p:cNvPr>
          <p:cNvGrpSpPr/>
          <p:nvPr/>
        </p:nvGrpSpPr>
        <p:grpSpPr>
          <a:xfrm>
            <a:off x="4573015" y="1243169"/>
            <a:ext cx="3957179" cy="1682474"/>
            <a:chOff x="4611330" y="1382085"/>
            <a:chExt cx="3957179" cy="16824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CasellaDiTesto 124">
                  <a:extLst>
                    <a:ext uri="{FF2B5EF4-FFF2-40B4-BE49-F238E27FC236}">
                      <a16:creationId xmlns:a16="http://schemas.microsoft.com/office/drawing/2014/main" id="{1DB872FC-55BA-5989-426A-6B0C53D27A51}"/>
                    </a:ext>
                  </a:extLst>
                </p:cNvPr>
                <p:cNvSpPr txBox="1"/>
                <p:nvPr/>
              </p:nvSpPr>
              <p:spPr>
                <a:xfrm>
                  <a:off x="7543421" y="1382085"/>
                  <a:ext cx="1025088" cy="5060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25" name="CasellaDiTesto 124">
                  <a:extLst>
                    <a:ext uri="{FF2B5EF4-FFF2-40B4-BE49-F238E27FC236}">
                      <a16:creationId xmlns:a16="http://schemas.microsoft.com/office/drawing/2014/main" id="{1DB872FC-55BA-5989-426A-6B0C53D27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421" y="1382085"/>
                  <a:ext cx="1025088" cy="5060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CasellaDiTesto 127">
                  <a:extLst>
                    <a:ext uri="{FF2B5EF4-FFF2-40B4-BE49-F238E27FC236}">
                      <a16:creationId xmlns:a16="http://schemas.microsoft.com/office/drawing/2014/main" id="{3085C0E9-B95F-812F-33A1-B49F8485491F}"/>
                    </a:ext>
                  </a:extLst>
                </p:cNvPr>
                <p:cNvSpPr txBox="1"/>
                <p:nvPr/>
              </p:nvSpPr>
              <p:spPr>
                <a:xfrm>
                  <a:off x="6448029" y="1899704"/>
                  <a:ext cx="944168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28" name="CasellaDiTesto 127">
                  <a:extLst>
                    <a:ext uri="{FF2B5EF4-FFF2-40B4-BE49-F238E27FC236}">
                      <a16:creationId xmlns:a16="http://schemas.microsoft.com/office/drawing/2014/main" id="{3085C0E9-B95F-812F-33A1-B49F84854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29" y="1899704"/>
                  <a:ext cx="944168" cy="7275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18575BC-8782-F6A4-8D8C-1E2B434E9831}"/>
                </a:ext>
              </a:extLst>
            </p:cNvPr>
            <p:cNvSpPr txBox="1"/>
            <p:nvPr/>
          </p:nvSpPr>
          <p:spPr>
            <a:xfrm>
              <a:off x="4611330" y="1465826"/>
              <a:ext cx="2887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600" dirty="0"/>
                <a:t>Pitch </a:t>
              </a:r>
              <a:r>
                <a:rPr lang="it-IT" sz="1600" dirty="0" err="1"/>
                <a:t>distance</a:t>
              </a:r>
              <a:r>
                <a:rPr lang="it-IT" sz="1600" dirty="0"/>
                <a:t> in </a:t>
              </a:r>
              <a:r>
                <a:rPr lang="it-IT" sz="1600" dirty="0" err="1"/>
                <a:t>wall</a:t>
              </a:r>
              <a:r>
                <a:rPr lang="it-IT" sz="1600" dirty="0"/>
                <a:t> </a:t>
              </a:r>
              <a:r>
                <a:rPr lang="it-IT" sz="1600" dirty="0" err="1"/>
                <a:t>units</a:t>
              </a:r>
              <a:endParaRPr lang="it-IT" sz="1600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61FC248-B511-EBF0-F631-BBC37910FA09}"/>
                </a:ext>
              </a:extLst>
            </p:cNvPr>
            <p:cNvSpPr txBox="1"/>
            <p:nvPr/>
          </p:nvSpPr>
          <p:spPr>
            <a:xfrm>
              <a:off x="4611330" y="2094181"/>
              <a:ext cx="1752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600" dirty="0"/>
                <a:t>Shear </a:t>
              </a:r>
              <a:r>
                <a:rPr lang="it-IT" sz="1600" dirty="0" err="1"/>
                <a:t>velocity</a:t>
              </a:r>
              <a:r>
                <a:rPr lang="it-IT" sz="16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8DCB8A66-5333-471C-1A6C-93E00F263D44}"/>
                    </a:ext>
                  </a:extLst>
                </p:cNvPr>
                <p:cNvSpPr txBox="1"/>
                <p:nvPr/>
              </p:nvSpPr>
              <p:spPr>
                <a:xfrm>
                  <a:off x="4611330" y="2726005"/>
                  <a:ext cx="30436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it-IT" sz="1600" dirty="0"/>
                    <a:t>  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it-IT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8DCB8A66-5333-471C-1A6C-93E00F263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330" y="2726005"/>
                  <a:ext cx="3043654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802" t="-5357" b="-2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40B0BA9-734E-0F2F-17E3-9A9800357544}"/>
                  </a:ext>
                </a:extLst>
              </p:cNvPr>
              <p:cNvSpPr txBox="1"/>
              <p:nvPr/>
            </p:nvSpPr>
            <p:spPr>
              <a:xfrm>
                <a:off x="377440" y="3692604"/>
                <a:ext cx="537044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In the first place, </a:t>
                </a:r>
                <a:r>
                  <a:rPr lang="it-IT" sz="1600" dirty="0" err="1"/>
                  <a:t>we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took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values</a:t>
                </a:r>
                <a:r>
                  <a:rPr lang="it-IT" sz="1600" dirty="0"/>
                  <a:t> of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sz="1600" dirty="0"/>
                  <a:t> from</a:t>
                </a:r>
              </a:p>
              <a:p>
                <a:r>
                  <a:rPr lang="it-IT" sz="1600" dirty="0"/>
                  <a:t>the </a:t>
                </a:r>
                <a:r>
                  <a:rPr lang="it-IT" sz="1600" dirty="0" err="1"/>
                  <a:t>theoretical</a:t>
                </a:r>
                <a:r>
                  <a:rPr lang="it-IT" sz="1600" dirty="0"/>
                  <a:t> relation by </a:t>
                </a:r>
                <a:r>
                  <a:rPr lang="it-IT" sz="1600" i="1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Belyaev &amp; Vinogradova (2010). </a:t>
                </a:r>
              </a:p>
              <a:p>
                <a:endParaRPr lang="it-IT" sz="1600" i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it-IT" sz="16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Then</a:t>
                </a:r>
                <a:r>
                  <a:rPr lang="it-IT" sz="16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it-IT" sz="16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we</a:t>
                </a:r>
                <a:r>
                  <a:rPr lang="it-IT" sz="16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it-IT" sz="16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evaluated</a:t>
                </a:r>
                <a:r>
                  <a:rPr lang="it-IT" sz="16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sz="1600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/>
                  <a:t> for the </a:t>
                </a:r>
                <a:r>
                  <a:rPr lang="it-IT" dirty="0" err="1"/>
                  <a:t>turbulent</a:t>
                </a:r>
                <a:r>
                  <a:rPr lang="it-IT" dirty="0"/>
                  <a:t> regime.</a:t>
                </a:r>
              </a:p>
            </p:txBody>
          </p:sp>
        </mc:Choice>
        <mc:Fallback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40B0BA9-734E-0F2F-17E3-9A9800357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0" y="3692604"/>
                <a:ext cx="5370445" cy="1107996"/>
              </a:xfrm>
              <a:prstGeom prst="rect">
                <a:avLst/>
              </a:prstGeom>
              <a:blipFill>
                <a:blip r:embed="rId9"/>
                <a:stretch>
                  <a:fillRect l="-681" t="-1648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magine 36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50390C07-8C9B-9303-031B-D1082EDEB2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07" y="3326179"/>
            <a:ext cx="5041244" cy="29710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0A0FA6A-9A33-43C5-284B-45B57EC9683B}"/>
                  </a:ext>
                </a:extLst>
              </p:cNvPr>
              <p:cNvSpPr txBox="1"/>
              <p:nvPr/>
            </p:nvSpPr>
            <p:spPr>
              <a:xfrm>
                <a:off x="541972" y="4971825"/>
                <a:ext cx="4541305" cy="91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l-G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acc>
                            </m:den>
                          </m:f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l-GR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0A0FA6A-9A33-43C5-284B-45B57EC96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2" y="4971825"/>
                <a:ext cx="4541305" cy="918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0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1FC78043-62E7-04E6-E08B-042492AA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CD41B4D6-196F-55B1-25CA-E5BDFEF9897A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35" name="Esagono 34">
              <a:extLst>
                <a:ext uri="{FF2B5EF4-FFF2-40B4-BE49-F238E27FC236}">
                  <a16:creationId xmlns:a16="http://schemas.microsoft.com/office/drawing/2014/main" id="{B306B126-1887-162E-D759-4B714FFB2A01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Esagono 35">
              <a:extLst>
                <a:ext uri="{FF2B5EF4-FFF2-40B4-BE49-F238E27FC236}">
                  <a16:creationId xmlns:a16="http://schemas.microsoft.com/office/drawing/2014/main" id="{96A96432-4934-A4BF-E813-BBB851D7CA86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sagono 36">
              <a:extLst>
                <a:ext uri="{FF2B5EF4-FFF2-40B4-BE49-F238E27FC236}">
                  <a16:creationId xmlns:a16="http://schemas.microsoft.com/office/drawing/2014/main" id="{FA216DED-BDE1-CC04-369F-253A9AC59B0A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Esagono 37">
              <a:extLst>
                <a:ext uri="{FF2B5EF4-FFF2-40B4-BE49-F238E27FC236}">
                  <a16:creationId xmlns:a16="http://schemas.microsoft.com/office/drawing/2014/main" id="{8B6FDBCE-2641-8967-C0AC-E777BB7B2103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Esagono 38">
              <a:extLst>
                <a:ext uri="{FF2B5EF4-FFF2-40B4-BE49-F238E27FC236}">
                  <a16:creationId xmlns:a16="http://schemas.microsoft.com/office/drawing/2014/main" id="{FF27E495-2B67-FABD-9FCE-D7E7BFC34CB3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sagono 39">
              <a:extLst>
                <a:ext uri="{FF2B5EF4-FFF2-40B4-BE49-F238E27FC236}">
                  <a16:creationId xmlns:a16="http://schemas.microsoft.com/office/drawing/2014/main" id="{337DF86C-DC44-404A-7D45-C9CB083FDF14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1" name="Esagono 40">
              <a:extLst>
                <a:ext uri="{FF2B5EF4-FFF2-40B4-BE49-F238E27FC236}">
                  <a16:creationId xmlns:a16="http://schemas.microsoft.com/office/drawing/2014/main" id="{C7DB15B6-0D70-91D1-559E-57EAB4C2ED61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Esagono 41">
              <a:extLst>
                <a:ext uri="{FF2B5EF4-FFF2-40B4-BE49-F238E27FC236}">
                  <a16:creationId xmlns:a16="http://schemas.microsoft.com/office/drawing/2014/main" id="{2C6E8290-891E-734C-DCD5-B2B4956E0CEB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sagono 42">
              <a:extLst>
                <a:ext uri="{FF2B5EF4-FFF2-40B4-BE49-F238E27FC236}">
                  <a16:creationId xmlns:a16="http://schemas.microsoft.com/office/drawing/2014/main" id="{2C294D57-6E14-55D5-0969-F5E16ED7C7F1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4" name="Esagono 43">
              <a:extLst>
                <a:ext uri="{FF2B5EF4-FFF2-40B4-BE49-F238E27FC236}">
                  <a16:creationId xmlns:a16="http://schemas.microsoft.com/office/drawing/2014/main" id="{60C43446-42D5-69C5-090F-C793963289E8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Esagono 44">
              <a:extLst>
                <a:ext uri="{FF2B5EF4-FFF2-40B4-BE49-F238E27FC236}">
                  <a16:creationId xmlns:a16="http://schemas.microsoft.com/office/drawing/2014/main" id="{E3A6887D-8BF5-CD68-66EE-E376A5F0EDD7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sagono 45">
              <a:extLst>
                <a:ext uri="{FF2B5EF4-FFF2-40B4-BE49-F238E27FC236}">
                  <a16:creationId xmlns:a16="http://schemas.microsoft.com/office/drawing/2014/main" id="{67B1BC66-198B-09EE-ADA5-E780BFCC103F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7" name="Esagono 46">
              <a:extLst>
                <a:ext uri="{FF2B5EF4-FFF2-40B4-BE49-F238E27FC236}">
                  <a16:creationId xmlns:a16="http://schemas.microsoft.com/office/drawing/2014/main" id="{1D8AD681-0332-8808-3E99-952B408EEB55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8" name="Esagono 47">
              <a:extLst>
                <a:ext uri="{FF2B5EF4-FFF2-40B4-BE49-F238E27FC236}">
                  <a16:creationId xmlns:a16="http://schemas.microsoft.com/office/drawing/2014/main" id="{41979BDC-DBF3-D5FB-7AFB-00A547013BA2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8851FD-4602-1408-7063-4079EE76DD05}"/>
              </a:ext>
            </a:extLst>
          </p:cNvPr>
          <p:cNvSpPr txBox="1"/>
          <p:nvPr/>
        </p:nvSpPr>
        <p:spPr>
          <a:xfrm>
            <a:off x="3231818" y="32383"/>
            <a:ext cx="5728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Turbulence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Immagine 6" descr="Immagine che contiene testo, numero, Carattere, schermata&#10;&#10;Descrizione generata automaticamente">
            <a:extLst>
              <a:ext uri="{FF2B5EF4-FFF2-40B4-BE49-F238E27FC236}">
                <a16:creationId xmlns:a16="http://schemas.microsoft.com/office/drawing/2014/main" id="{57F48D30-9157-A26E-F43C-B4B63714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71" y="2874621"/>
            <a:ext cx="5707818" cy="324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89CC8BB-5384-D2F6-276E-9D8EC0A7AB38}"/>
                  </a:ext>
                </a:extLst>
              </p:cNvPr>
              <p:cNvSpPr txBox="1"/>
              <p:nvPr/>
            </p:nvSpPr>
            <p:spPr>
              <a:xfrm>
                <a:off x="592913" y="1248389"/>
                <a:ext cx="3065458" cy="698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89CC8BB-5384-D2F6-276E-9D8EC0A7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3" y="1248389"/>
                <a:ext cx="3065458" cy="698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099D48A3-533D-54BB-96E9-15A1ADC2E8E5}"/>
              </a:ext>
            </a:extLst>
          </p:cNvPr>
          <p:cNvSpPr/>
          <p:nvPr/>
        </p:nvSpPr>
        <p:spPr>
          <a:xfrm>
            <a:off x="452928" y="1123583"/>
            <a:ext cx="3342827" cy="9425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309D4F7-D7B8-2497-3777-11F45A6952BD}"/>
              </a:ext>
            </a:extLst>
          </p:cNvPr>
          <p:cNvGrpSpPr/>
          <p:nvPr/>
        </p:nvGrpSpPr>
        <p:grpSpPr>
          <a:xfrm>
            <a:off x="5661367" y="1074174"/>
            <a:ext cx="3065459" cy="1041328"/>
            <a:chOff x="4506685" y="1306286"/>
            <a:chExt cx="2966903" cy="843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FAADFB98-EDFD-EC71-90BB-0FEF230CAB52}"/>
                    </a:ext>
                  </a:extLst>
                </p:cNvPr>
                <p:cNvSpPr txBox="1"/>
                <p:nvPr/>
              </p:nvSpPr>
              <p:spPr>
                <a:xfrm>
                  <a:off x="4506685" y="1407042"/>
                  <a:ext cx="2966903" cy="7222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it-IT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sup>
                            </m:s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FAADFB98-EDFD-EC71-90BB-0FEF230CA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685" y="1407042"/>
                  <a:ext cx="2966903" cy="7222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A0A2502-AAEC-207D-153D-718FA2FFF156}"/>
                </a:ext>
              </a:extLst>
            </p:cNvPr>
            <p:cNvSpPr/>
            <p:nvPr/>
          </p:nvSpPr>
          <p:spPr>
            <a:xfrm>
              <a:off x="4734231" y="1306286"/>
              <a:ext cx="2570921" cy="8437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0C1092C-B1F5-729E-8B14-77DDE3F81875}"/>
              </a:ext>
            </a:extLst>
          </p:cNvPr>
          <p:cNvGrpSpPr/>
          <p:nvPr/>
        </p:nvGrpSpPr>
        <p:grpSpPr>
          <a:xfrm>
            <a:off x="9623503" y="1098045"/>
            <a:ext cx="1486948" cy="993587"/>
            <a:chOff x="8830273" y="1344967"/>
            <a:chExt cx="1439142" cy="8050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11E7DC5-7BAE-7BD4-1046-8C3C83573A66}"/>
                    </a:ext>
                  </a:extLst>
                </p:cNvPr>
                <p:cNvSpPr txBox="1"/>
                <p:nvPr/>
              </p:nvSpPr>
              <p:spPr>
                <a:xfrm>
                  <a:off x="8830273" y="1416133"/>
                  <a:ext cx="1266617" cy="5137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𝐷𝑅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=− </m:t>
                        </m:r>
                        <m:f>
                          <m:f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sz="1600" dirty="0"/>
                </a:p>
              </p:txBody>
            </p:sp>
          </mc:Choice>
          <mc:Fallback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11E7DC5-7BAE-7BD4-1046-8C3C83573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273" y="1416133"/>
                  <a:ext cx="1266617" cy="513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4D01A59-0228-540A-9920-FADD34DAA2A3}"/>
                </a:ext>
              </a:extLst>
            </p:cNvPr>
            <p:cNvSpPr/>
            <p:nvPr/>
          </p:nvSpPr>
          <p:spPr>
            <a:xfrm>
              <a:off x="8830273" y="1344967"/>
              <a:ext cx="1439142" cy="805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A7D9E41-3C6C-CEA2-15B3-0D6B6436D0EE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795755" y="1594839"/>
            <a:ext cx="210071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B601B21-7BDC-A8F2-0C51-FE19B6D7104F}"/>
              </a:ext>
            </a:extLst>
          </p:cNvPr>
          <p:cNvCxnSpPr>
            <a:cxnSpLocks/>
          </p:cNvCxnSpPr>
          <p:nvPr/>
        </p:nvCxnSpPr>
        <p:spPr>
          <a:xfrm>
            <a:off x="3201142" y="2066096"/>
            <a:ext cx="0" cy="355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07E3AB22-E834-F4E4-A311-FEAFAAE683FB}"/>
              </a:ext>
            </a:extLst>
          </p:cNvPr>
          <p:cNvCxnSpPr>
            <a:cxnSpLocks/>
          </p:cNvCxnSpPr>
          <p:nvPr/>
        </p:nvCxnSpPr>
        <p:spPr>
          <a:xfrm>
            <a:off x="3201646" y="2421556"/>
            <a:ext cx="675720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B530ED04-FCA4-B4FC-D53E-567BFADCCCA7}"/>
              </a:ext>
            </a:extLst>
          </p:cNvPr>
          <p:cNvCxnSpPr>
            <a:cxnSpLocks/>
          </p:cNvCxnSpPr>
          <p:nvPr/>
        </p:nvCxnSpPr>
        <p:spPr>
          <a:xfrm flipV="1">
            <a:off x="9952589" y="2093148"/>
            <a:ext cx="0" cy="329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B2977098-892E-28F7-D169-3CE5535A087C}"/>
                  </a:ext>
                </a:extLst>
              </p:cNvPr>
              <p:cNvSpPr txBox="1"/>
              <p:nvPr/>
            </p:nvSpPr>
            <p:spPr>
              <a:xfrm>
                <a:off x="3970027" y="1264374"/>
                <a:ext cx="1855930" cy="379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for small </a:t>
                </a:r>
                <a:r>
                  <a:rPr lang="it-IT" sz="1400" dirty="0" err="1"/>
                  <a:t>values</a:t>
                </a:r>
                <a:r>
                  <a:rPr lang="it-IT" sz="14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it-IT" sz="1400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B2977098-892E-28F7-D169-3CE5535A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27" y="1264374"/>
                <a:ext cx="1855930" cy="379870"/>
              </a:xfrm>
              <a:prstGeom prst="rect">
                <a:avLst/>
              </a:prstGeom>
              <a:blipFill>
                <a:blip r:embed="rId8"/>
                <a:stretch>
                  <a:fillRect l="-984" t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tangolo 54">
            <a:extLst>
              <a:ext uri="{FF2B5EF4-FFF2-40B4-BE49-F238E27FC236}">
                <a16:creationId xmlns:a16="http://schemas.microsoft.com/office/drawing/2014/main" id="{2F828F92-2C43-E6A8-23EC-D1F24C8CCEC8}"/>
              </a:ext>
            </a:extLst>
          </p:cNvPr>
          <p:cNvSpPr/>
          <p:nvPr/>
        </p:nvSpPr>
        <p:spPr>
          <a:xfrm>
            <a:off x="6591132" y="2970650"/>
            <a:ext cx="979714" cy="30762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E6C82344-A37E-4A73-8429-F59A196389D9}"/>
                  </a:ext>
                </a:extLst>
              </p:cNvPr>
              <p:cNvSpPr txBox="1"/>
              <p:nvPr/>
            </p:nvSpPr>
            <p:spPr>
              <a:xfrm>
                <a:off x="7659126" y="6085138"/>
                <a:ext cx="225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  <a:r>
                  <a:rPr lang="it-IT" sz="1600" i="1" dirty="0"/>
                  <a:t>Chang et al. (2019</a:t>
                </a:r>
                <a:r>
                  <a:rPr lang="it-IT" i="1" dirty="0"/>
                  <a:t>)</a:t>
                </a: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E6C82344-A37E-4A73-8429-F59A1963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26" y="6085138"/>
                <a:ext cx="2259914" cy="369332"/>
              </a:xfrm>
              <a:prstGeom prst="rect">
                <a:avLst/>
              </a:prstGeom>
              <a:blipFill>
                <a:blip r:embed="rId9"/>
                <a:stretch>
                  <a:fillRect t="-6557" r="-161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0FA78D-31F8-88E2-6DDA-E9DE0EBD4C78}"/>
              </a:ext>
            </a:extLst>
          </p:cNvPr>
          <p:cNvSpPr txBox="1"/>
          <p:nvPr/>
        </p:nvSpPr>
        <p:spPr>
          <a:xfrm>
            <a:off x="387876" y="2066096"/>
            <a:ext cx="3019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Percentage</a:t>
            </a:r>
            <a:r>
              <a:rPr lang="it-IT" sz="1400" dirty="0"/>
              <a:t> </a:t>
            </a:r>
            <a:r>
              <a:rPr lang="it-IT" sz="1400" dirty="0" err="1"/>
              <a:t>change</a:t>
            </a:r>
            <a:r>
              <a:rPr lang="it-IT" sz="1400" dirty="0"/>
              <a:t> in the</a:t>
            </a:r>
          </a:p>
          <a:p>
            <a:r>
              <a:rPr lang="it-IT" sz="1400" dirty="0" err="1"/>
              <a:t>skin-friction</a:t>
            </a:r>
            <a:r>
              <a:rPr lang="it-IT" sz="1400" dirty="0"/>
              <a:t> </a:t>
            </a:r>
            <a:r>
              <a:rPr lang="it-IT" sz="1400" dirty="0" err="1"/>
              <a:t>coefficient</a:t>
            </a:r>
            <a:r>
              <a:rPr lang="it-IT" sz="1400" dirty="0"/>
              <a:t>, relative to</a:t>
            </a:r>
          </a:p>
          <a:p>
            <a:r>
              <a:rPr lang="it-IT" sz="1400" dirty="0"/>
              <a:t>the </a:t>
            </a:r>
            <a:r>
              <a:rPr lang="it-IT" sz="1400" dirty="0" err="1"/>
              <a:t>reference</a:t>
            </a:r>
            <a:r>
              <a:rPr lang="it-IT" sz="1400" dirty="0"/>
              <a:t> case of a </a:t>
            </a:r>
            <a:r>
              <a:rPr lang="it-IT" sz="1400" dirty="0" err="1"/>
              <a:t>smooth</a:t>
            </a:r>
            <a:r>
              <a:rPr lang="it-IT" sz="1400" dirty="0"/>
              <a:t> </a:t>
            </a:r>
            <a:r>
              <a:rPr lang="it-IT" sz="1400" dirty="0" err="1"/>
              <a:t>wall</a:t>
            </a:r>
            <a:r>
              <a:rPr lang="it-IT" sz="1400" dirty="0"/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2FEF772-7DF2-644D-644B-556CFF52B8D4}"/>
                  </a:ext>
                </a:extLst>
              </p:cNvPr>
              <p:cNvSpPr txBox="1"/>
              <p:nvPr/>
            </p:nvSpPr>
            <p:spPr>
              <a:xfrm>
                <a:off x="6034417" y="2088269"/>
                <a:ext cx="24866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it-IT" sz="1400" dirty="0"/>
                  <a:t> Von-Karman </a:t>
                </a:r>
                <a:r>
                  <a:rPr lang="it-IT" sz="1400" dirty="0" err="1"/>
                  <a:t>constant</a:t>
                </a:r>
                <a:endParaRPr lang="it-IT" sz="1400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2FEF772-7DF2-644D-644B-556CFF52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417" y="2088269"/>
                <a:ext cx="2486643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6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>
            <a:extLst>
              <a:ext uri="{FF2B5EF4-FFF2-40B4-BE49-F238E27FC236}">
                <a16:creationId xmlns:a16="http://schemas.microsoft.com/office/drawing/2014/main" id="{B0DA9955-2092-A159-315E-DE6E87752453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1" name="Esagono 60">
              <a:extLst>
                <a:ext uri="{FF2B5EF4-FFF2-40B4-BE49-F238E27FC236}">
                  <a16:creationId xmlns:a16="http://schemas.microsoft.com/office/drawing/2014/main" id="{4858188A-3263-EB62-495C-4F920EAD33F5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2" name="Esagono 61">
              <a:extLst>
                <a:ext uri="{FF2B5EF4-FFF2-40B4-BE49-F238E27FC236}">
                  <a16:creationId xmlns:a16="http://schemas.microsoft.com/office/drawing/2014/main" id="{69F4AE4C-CFD0-A403-CA2C-486BB6148691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3" name="Esagono 62">
              <a:extLst>
                <a:ext uri="{FF2B5EF4-FFF2-40B4-BE49-F238E27FC236}">
                  <a16:creationId xmlns:a16="http://schemas.microsoft.com/office/drawing/2014/main" id="{F5FF2973-CA76-ED98-1E97-BDC70CB297CA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4" name="Esagono 63">
              <a:extLst>
                <a:ext uri="{FF2B5EF4-FFF2-40B4-BE49-F238E27FC236}">
                  <a16:creationId xmlns:a16="http://schemas.microsoft.com/office/drawing/2014/main" id="{7FA2ACF7-BB9A-FDAD-8A5C-8FD9DBFE4405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5" name="Esagono 64">
              <a:extLst>
                <a:ext uri="{FF2B5EF4-FFF2-40B4-BE49-F238E27FC236}">
                  <a16:creationId xmlns:a16="http://schemas.microsoft.com/office/drawing/2014/main" id="{88224340-6AB8-5101-F85A-6433A90B86B9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6" name="Esagono 65">
              <a:extLst>
                <a:ext uri="{FF2B5EF4-FFF2-40B4-BE49-F238E27FC236}">
                  <a16:creationId xmlns:a16="http://schemas.microsoft.com/office/drawing/2014/main" id="{7B787F35-1F99-EA44-5001-3CE12DE83830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7" name="Esagono 66">
              <a:extLst>
                <a:ext uri="{FF2B5EF4-FFF2-40B4-BE49-F238E27FC236}">
                  <a16:creationId xmlns:a16="http://schemas.microsoft.com/office/drawing/2014/main" id="{EE781127-B49B-6171-FFF1-D9880C7DB226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8" name="Esagono 67">
              <a:extLst>
                <a:ext uri="{FF2B5EF4-FFF2-40B4-BE49-F238E27FC236}">
                  <a16:creationId xmlns:a16="http://schemas.microsoft.com/office/drawing/2014/main" id="{D500FC9C-8EAA-2B80-65BC-A5CFAFA4137A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9" name="Esagono 68">
              <a:extLst>
                <a:ext uri="{FF2B5EF4-FFF2-40B4-BE49-F238E27FC236}">
                  <a16:creationId xmlns:a16="http://schemas.microsoft.com/office/drawing/2014/main" id="{A058BB57-C675-3E90-AFB9-560C38EE5086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0" name="Esagono 69">
              <a:extLst>
                <a:ext uri="{FF2B5EF4-FFF2-40B4-BE49-F238E27FC236}">
                  <a16:creationId xmlns:a16="http://schemas.microsoft.com/office/drawing/2014/main" id="{878E67B2-E780-E3A3-EBA8-28D6960D6B09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1" name="Esagono 70">
              <a:extLst>
                <a:ext uri="{FF2B5EF4-FFF2-40B4-BE49-F238E27FC236}">
                  <a16:creationId xmlns:a16="http://schemas.microsoft.com/office/drawing/2014/main" id="{17927BAC-E647-79AF-AEE6-98380DB3F2AB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2" name="Esagono 71">
              <a:extLst>
                <a:ext uri="{FF2B5EF4-FFF2-40B4-BE49-F238E27FC236}">
                  <a16:creationId xmlns:a16="http://schemas.microsoft.com/office/drawing/2014/main" id="{B3E4C1F5-48AA-45DC-DB2F-0DF8DC60A2BA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3" name="Esagono 72">
              <a:extLst>
                <a:ext uri="{FF2B5EF4-FFF2-40B4-BE49-F238E27FC236}">
                  <a16:creationId xmlns:a16="http://schemas.microsoft.com/office/drawing/2014/main" id="{72527061-0DB6-5A95-D31C-CB1FEAF192D6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4" name="Esagono 73">
              <a:extLst>
                <a:ext uri="{FF2B5EF4-FFF2-40B4-BE49-F238E27FC236}">
                  <a16:creationId xmlns:a16="http://schemas.microsoft.com/office/drawing/2014/main" id="{A9E62B3B-9653-157A-CE1D-EC6C5AC1F0C4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75" name="Elemento grafico 74">
            <a:extLst>
              <a:ext uri="{FF2B5EF4-FFF2-40B4-BE49-F238E27FC236}">
                <a16:creationId xmlns:a16="http://schemas.microsoft.com/office/drawing/2014/main" id="{57E90FFE-8D00-8C7A-54B0-3E577215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135669DF-C363-B9C7-EEA0-53B8BA9B31C0}"/>
              </a:ext>
            </a:extLst>
          </p:cNvPr>
          <p:cNvSpPr txBox="1"/>
          <p:nvPr/>
        </p:nvSpPr>
        <p:spPr>
          <a:xfrm>
            <a:off x="4568979" y="32383"/>
            <a:ext cx="3054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DFDCB4-9693-9D38-00B3-DE80CF95CB0D}"/>
              </a:ext>
            </a:extLst>
          </p:cNvPr>
          <p:cNvSpPr txBox="1"/>
          <p:nvPr/>
        </p:nvSpPr>
        <p:spPr>
          <a:xfrm>
            <a:off x="3418114" y="2149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BF18D17-E0DB-7254-D475-92BDC1BF5453}"/>
                  </a:ext>
                </a:extLst>
              </p:cNvPr>
              <p:cNvSpPr txBox="1"/>
              <p:nvPr/>
            </p:nvSpPr>
            <p:spPr>
              <a:xfrm>
                <a:off x="220519" y="974213"/>
                <a:ext cx="1058259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We </a:t>
                </a:r>
                <a:r>
                  <a:rPr lang="it-IT" dirty="0" err="1"/>
                  <a:t>used</a:t>
                </a:r>
                <a:r>
                  <a:rPr lang="it-IT" dirty="0"/>
                  <a:t> </a:t>
                </a:r>
                <a:r>
                  <a:rPr lang="it-IT" dirty="0" err="1"/>
                  <a:t>numerical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r>
                  <a:rPr lang="it-IT" dirty="0"/>
                  <a:t> to </a:t>
                </a:r>
                <a:r>
                  <a:rPr lang="it-IT" dirty="0" err="1"/>
                  <a:t>quantify</a:t>
                </a:r>
                <a:r>
                  <a:rPr lang="it-IT" dirty="0"/>
                  <a:t> the </a:t>
                </a:r>
                <a:r>
                  <a:rPr lang="it-IT" dirty="0" err="1"/>
                  <a:t>Navier</a:t>
                </a:r>
                <a:r>
                  <a:rPr lang="it-IT" dirty="0"/>
                  <a:t>-slip </a:t>
                </a:r>
                <a:r>
                  <a:rPr lang="it-IT" dirty="0" err="1"/>
                  <a:t>coefficient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dirty="0"/>
                  <a:t> and </a:t>
                </a:r>
                <a:r>
                  <a:rPr lang="it-IT" dirty="0" err="1"/>
                  <a:t>demonstrated</a:t>
                </a:r>
                <a:r>
                  <a:rPr lang="it-IT" dirty="0"/>
                  <a:t> the </a:t>
                </a:r>
                <a:r>
                  <a:rPr lang="it-IT" dirty="0" err="1"/>
                  <a:t>effects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parameters</a:t>
                </a:r>
                <a:r>
                  <a:rPr lang="it-IT" dirty="0"/>
                  <a:t> </a:t>
                </a:r>
                <a:r>
                  <a:rPr lang="it-IT" dirty="0" err="1"/>
                  <a:t>such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:r>
                  <a:rPr lang="it-IT" dirty="0" err="1"/>
                  <a:t>viscosity</a:t>
                </a:r>
                <a:r>
                  <a:rPr lang="it-IT" dirty="0"/>
                  <a:t> ratio and </a:t>
                </a:r>
                <a:r>
                  <a:rPr lang="it-IT" dirty="0" err="1"/>
                  <a:t>depletion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on </a:t>
                </a:r>
                <a:r>
                  <a:rPr lang="it-IT" dirty="0" err="1"/>
                  <a:t>lubricant-infused</a:t>
                </a:r>
                <a:r>
                  <a:rPr lang="it-IT" dirty="0"/>
                  <a:t> </a:t>
                </a:r>
                <a:r>
                  <a:rPr lang="it-IT" dirty="0" err="1"/>
                  <a:t>surfaces</a:t>
                </a:r>
                <a:r>
                  <a:rPr lang="it-IT" dirty="0"/>
                  <a:t>.</a:t>
                </a:r>
              </a:p>
              <a:p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SHS can </a:t>
                </a:r>
                <a:r>
                  <a:rPr lang="it-IT" dirty="0" err="1"/>
                  <a:t>achieve</a:t>
                </a:r>
                <a:r>
                  <a:rPr lang="it-IT" dirty="0"/>
                  <a:t> </a:t>
                </a:r>
                <a:r>
                  <a:rPr lang="it-IT" dirty="0" err="1"/>
                  <a:t>very</a:t>
                </a:r>
                <a:r>
                  <a:rPr lang="it-IT" dirty="0"/>
                  <a:t> high </a:t>
                </a:r>
                <a:r>
                  <a:rPr lang="it-IT" dirty="0" err="1"/>
                  <a:t>levels</a:t>
                </a:r>
                <a:r>
                  <a:rPr lang="it-IT" dirty="0"/>
                  <a:t> of drag </a:t>
                </a:r>
                <a:r>
                  <a:rPr lang="it-IT" dirty="0" err="1"/>
                  <a:t>reduction</a:t>
                </a:r>
                <a:r>
                  <a:rPr lang="it-IT" dirty="0"/>
                  <a:t>, </a:t>
                </a:r>
                <a:r>
                  <a:rPr lang="it-IT" dirty="0" err="1"/>
                  <a:t>nevertheless</a:t>
                </a:r>
                <a:r>
                  <a:rPr lang="it-IT" dirty="0"/>
                  <a:t> </a:t>
                </a:r>
                <a:r>
                  <a:rPr lang="it-IT" dirty="0" err="1"/>
                  <a:t>they</a:t>
                </a:r>
                <a:r>
                  <a:rPr lang="it-IT" dirty="0"/>
                  <a:t> are </a:t>
                </a:r>
                <a:r>
                  <a:rPr lang="it-IT" dirty="0" err="1"/>
                  <a:t>difficult</a:t>
                </a:r>
                <a:r>
                  <a:rPr lang="it-IT" dirty="0"/>
                  <a:t> to </a:t>
                </a:r>
                <a:r>
                  <a:rPr lang="it-IT" dirty="0" err="1"/>
                  <a:t>implement</a:t>
                </a:r>
                <a:r>
                  <a:rPr lang="it-IT" dirty="0"/>
                  <a:t> in </a:t>
                </a:r>
                <a:r>
                  <a:rPr lang="it-IT" dirty="0" err="1"/>
                  <a:t>practical</a:t>
                </a:r>
                <a:r>
                  <a:rPr lang="it-IT" dirty="0"/>
                  <a:t> </a:t>
                </a:r>
                <a:r>
                  <a:rPr lang="it-IT" dirty="0" err="1"/>
                  <a:t>applications</a:t>
                </a:r>
                <a:r>
                  <a:rPr lang="it-IT" dirty="0"/>
                  <a:t> due to the </a:t>
                </a:r>
                <a:r>
                  <a:rPr lang="it-IT" dirty="0" err="1"/>
                  <a:t>lack</a:t>
                </a:r>
                <a:r>
                  <a:rPr lang="it-IT" dirty="0"/>
                  <a:t> of </a:t>
                </a:r>
                <a:r>
                  <a:rPr lang="it-IT" dirty="0" err="1"/>
                  <a:t>robustness</a:t>
                </a:r>
                <a:r>
                  <a:rPr lang="it-IT" dirty="0"/>
                  <a:t> of the gas plastron (‘‘Wenzel </a:t>
                </a:r>
                <a:r>
                  <a:rPr lang="it-IT" dirty="0" err="1"/>
                  <a:t>transition</a:t>
                </a:r>
                <a:r>
                  <a:rPr lang="it-IT" dirty="0"/>
                  <a:t>’’).</a:t>
                </a:r>
              </a:p>
              <a:p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LIS can reduce drag up to </a:t>
                </a:r>
                <a:r>
                  <a:rPr lang="it-IT" dirty="0" err="1"/>
                  <a:t>values</a:t>
                </a:r>
                <a:r>
                  <a:rPr lang="it-IT" dirty="0"/>
                  <a:t> comparable with SHS, </a:t>
                </a:r>
                <a:r>
                  <a:rPr lang="it-IT" dirty="0" err="1"/>
                  <a:t>but</a:t>
                </a:r>
                <a:r>
                  <a:rPr lang="it-IT" dirty="0"/>
                  <a:t> </a:t>
                </a:r>
                <a:r>
                  <a:rPr lang="it-IT" dirty="0" err="1"/>
                  <a:t>when</a:t>
                </a:r>
                <a:r>
                  <a:rPr lang="it-IT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are no </a:t>
                </a:r>
                <a:r>
                  <a:rPr lang="it-IT" dirty="0" err="1"/>
                  <a:t>longer</a:t>
                </a:r>
                <a:r>
                  <a:rPr lang="it-IT" dirty="0"/>
                  <a:t> benefits in </a:t>
                </a:r>
                <a:r>
                  <a:rPr lang="it-IT" dirty="0" err="1"/>
                  <a:t>terms</a:t>
                </a:r>
                <a:r>
                  <a:rPr lang="it-IT" dirty="0"/>
                  <a:t> of </a:t>
                </a:r>
                <a:r>
                  <a:rPr lang="it-IT" dirty="0" err="1"/>
                  <a:t>reducing</a:t>
                </a:r>
                <a:r>
                  <a:rPr lang="it-IT" dirty="0"/>
                  <a:t>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friction</a:t>
                </a:r>
                <a:r>
                  <a:rPr lang="it-IT" dirty="0"/>
                  <a:t>. </a:t>
                </a:r>
              </a:p>
              <a:p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 err="1"/>
                  <a:t>Several</a:t>
                </a:r>
                <a:r>
                  <a:rPr lang="it-IT" dirty="0"/>
                  <a:t> engineering fields </a:t>
                </a:r>
                <a:r>
                  <a:rPr lang="it-IT" dirty="0" err="1"/>
                  <a:t>would</a:t>
                </a:r>
                <a:r>
                  <a:rPr lang="it-IT" dirty="0"/>
                  <a:t> take </a:t>
                </a:r>
                <a:r>
                  <a:rPr lang="it-IT" dirty="0" err="1"/>
                  <a:t>advantage</a:t>
                </a:r>
                <a:r>
                  <a:rPr lang="it-IT" dirty="0"/>
                  <a:t> in </a:t>
                </a:r>
                <a:r>
                  <a:rPr lang="it-IT" dirty="0" err="1"/>
                  <a:t>using</a:t>
                </a:r>
                <a:r>
                  <a:rPr lang="it-IT" dirty="0"/>
                  <a:t> </a:t>
                </a:r>
                <a:r>
                  <a:rPr lang="it-IT" dirty="0" err="1"/>
                  <a:t>this</a:t>
                </a:r>
                <a:r>
                  <a:rPr lang="it-IT" dirty="0"/>
                  <a:t> class of </a:t>
                </a:r>
                <a:r>
                  <a:rPr lang="it-IT" dirty="0" err="1"/>
                  <a:t>surfaces</a:t>
                </a:r>
                <a:r>
                  <a:rPr lang="it-IT" dirty="0"/>
                  <a:t>, from </a:t>
                </a:r>
                <a:r>
                  <a:rPr lang="it-IT" dirty="0" err="1"/>
                  <a:t>naval</a:t>
                </a:r>
                <a:r>
                  <a:rPr lang="it-IT" dirty="0"/>
                  <a:t> </a:t>
                </a:r>
                <a:r>
                  <a:rPr lang="it-IT" dirty="0" err="1"/>
                  <a:t>applications</a:t>
                </a:r>
                <a:r>
                  <a:rPr lang="it-IT" dirty="0"/>
                  <a:t> to </a:t>
                </a:r>
                <a:r>
                  <a:rPr lang="it-IT" dirty="0" err="1"/>
                  <a:t>biomedical</a:t>
                </a:r>
                <a:r>
                  <a:rPr lang="it-IT" dirty="0"/>
                  <a:t> </a:t>
                </a:r>
                <a:r>
                  <a:rPr lang="it-IT" dirty="0" err="1"/>
                  <a:t>technologies</a:t>
                </a:r>
                <a:r>
                  <a:rPr lang="it-IT" dirty="0"/>
                  <a:t>. </a:t>
                </a:r>
                <a:r>
                  <a:rPr lang="it-IT" dirty="0" err="1"/>
                  <a:t>However</a:t>
                </a:r>
                <a:r>
                  <a:rPr lang="it-IT" dirty="0"/>
                  <a:t>, more studies are </a:t>
                </a:r>
                <a:r>
                  <a:rPr lang="it-IT" dirty="0" err="1"/>
                  <a:t>needed</a:t>
                </a:r>
                <a:r>
                  <a:rPr lang="it-IT" dirty="0"/>
                  <a:t> </a:t>
                </a:r>
                <a:r>
                  <a:rPr lang="it-IT" dirty="0" err="1"/>
                  <a:t>before</a:t>
                </a:r>
                <a:r>
                  <a:rPr lang="it-IT" dirty="0"/>
                  <a:t> these </a:t>
                </a:r>
                <a:r>
                  <a:rPr lang="it-IT" dirty="0" err="1"/>
                  <a:t>surfaces</a:t>
                </a:r>
                <a:r>
                  <a:rPr lang="it-IT" dirty="0"/>
                  <a:t> can be </a:t>
                </a:r>
                <a:r>
                  <a:rPr lang="it-IT" dirty="0" err="1"/>
                  <a:t>used</a:t>
                </a:r>
                <a:r>
                  <a:rPr lang="it-IT" dirty="0"/>
                  <a:t>. 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BF18D17-E0DB-7254-D475-92BDC1BF5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9" y="974213"/>
                <a:ext cx="10582599" cy="3139321"/>
              </a:xfrm>
              <a:prstGeom prst="rect">
                <a:avLst/>
              </a:prstGeom>
              <a:blipFill>
                <a:blip r:embed="rId4"/>
                <a:stretch>
                  <a:fillRect l="-346" t="-971" r="-576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61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1D693E-610E-9137-B07B-F9C013F8A8C0}"/>
              </a:ext>
            </a:extLst>
          </p:cNvPr>
          <p:cNvSpPr txBox="1"/>
          <p:nvPr/>
        </p:nvSpPr>
        <p:spPr>
          <a:xfrm>
            <a:off x="1470176" y="1246880"/>
            <a:ext cx="3243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Aptos SemiBold" panose="020B0004020202020204" pitchFamily="34" charset="0"/>
              </a:rPr>
              <a:t>Superhydrophobic</a:t>
            </a:r>
            <a:r>
              <a:rPr lang="it-IT" sz="1600" dirty="0">
                <a:latin typeface="Aptos SemiBold" panose="020B0004020202020204" pitchFamily="34" charset="0"/>
              </a:rPr>
              <a:t> </a:t>
            </a:r>
            <a:r>
              <a:rPr lang="it-IT" sz="1600" dirty="0" err="1">
                <a:latin typeface="Aptos SemiBold" panose="020B0004020202020204" pitchFamily="34" charset="0"/>
              </a:rPr>
              <a:t>surfaces</a:t>
            </a:r>
            <a:r>
              <a:rPr lang="it-IT" sz="1600" dirty="0">
                <a:latin typeface="Aptos SemiBold" panose="020B0004020202020204" pitchFamily="34" charset="0"/>
              </a:rPr>
              <a:t> (</a:t>
            </a:r>
            <a:r>
              <a:rPr lang="it-IT" sz="1600" i="1" dirty="0">
                <a:latin typeface="Aptos SemiBold" panose="020B0004020202020204" pitchFamily="34" charset="0"/>
              </a:rPr>
              <a:t>SHS</a:t>
            </a:r>
            <a:r>
              <a:rPr lang="it-IT" sz="1600" dirty="0">
                <a:latin typeface="Aptos SemiBold" panose="020B0004020202020204" pitchFamily="34" charset="0"/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AC2D4-1206-588E-57DF-C09A0F365F75}"/>
              </a:ext>
            </a:extLst>
          </p:cNvPr>
          <p:cNvSpPr txBox="1"/>
          <p:nvPr/>
        </p:nvSpPr>
        <p:spPr>
          <a:xfrm>
            <a:off x="7309294" y="1246880"/>
            <a:ext cx="276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ptos SemiBold" panose="020B0004020202020204" pitchFamily="34" charset="0"/>
              </a:rPr>
              <a:t>Liquid-</a:t>
            </a:r>
            <a:r>
              <a:rPr lang="it-IT" sz="1600" dirty="0" err="1">
                <a:latin typeface="Aptos SemiBold" panose="020B0004020202020204" pitchFamily="34" charset="0"/>
              </a:rPr>
              <a:t>infused</a:t>
            </a:r>
            <a:r>
              <a:rPr lang="it-IT" sz="1600" dirty="0">
                <a:latin typeface="Aptos SemiBold" panose="020B0004020202020204" pitchFamily="34" charset="0"/>
              </a:rPr>
              <a:t> </a:t>
            </a:r>
            <a:r>
              <a:rPr lang="it-IT" sz="1600" dirty="0" err="1">
                <a:latin typeface="Aptos SemiBold" panose="020B0004020202020204" pitchFamily="34" charset="0"/>
              </a:rPr>
              <a:t>surfaces</a:t>
            </a:r>
            <a:r>
              <a:rPr lang="it-IT" sz="1600" dirty="0">
                <a:latin typeface="Aptos SemiBold" panose="020B0004020202020204" pitchFamily="34" charset="0"/>
              </a:rPr>
              <a:t> (</a:t>
            </a:r>
            <a:r>
              <a:rPr lang="it-IT" sz="1600" i="1" dirty="0">
                <a:latin typeface="Aptos SemiBold" panose="020B0004020202020204" pitchFamily="34" charset="0"/>
              </a:rPr>
              <a:t>LIS</a:t>
            </a:r>
            <a:r>
              <a:rPr lang="it-IT" sz="1600" dirty="0">
                <a:latin typeface="Aptos SemiBold" panose="020B0004020202020204" pitchFamily="34" charset="0"/>
              </a:rPr>
              <a:t>)</a:t>
            </a:r>
          </a:p>
        </p:txBody>
      </p:sp>
      <p:pic>
        <p:nvPicPr>
          <p:cNvPr id="6" name="Immagine 5" descr="Immagine che contiene goccia, Umidità, rugiada, acqua&#10;&#10;Descrizione generata automaticamente">
            <a:extLst>
              <a:ext uri="{FF2B5EF4-FFF2-40B4-BE49-F238E27FC236}">
                <a16:creationId xmlns:a16="http://schemas.microsoft.com/office/drawing/2014/main" id="{9D4331D0-FBFC-C314-16A2-BADCEAEA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0" y="2245313"/>
            <a:ext cx="4663968" cy="311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Immagine che contiene Pianta carnivora, Pianta terrestre, Fusto della pianta, aria aperta&#10;&#10;Descrizione generata automaticamente">
            <a:extLst>
              <a:ext uri="{FF2B5EF4-FFF2-40B4-BE49-F238E27FC236}">
                <a16:creationId xmlns:a16="http://schemas.microsoft.com/office/drawing/2014/main" id="{F7473A27-B519-733B-001B-0ADCD529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12" y="2245313"/>
            <a:ext cx="4665600" cy="311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A016962-C6F6-C9E6-84FA-7E5FBFF3BAE6}"/>
              </a:ext>
            </a:extLst>
          </p:cNvPr>
          <p:cNvSpPr/>
          <p:nvPr/>
        </p:nvSpPr>
        <p:spPr>
          <a:xfrm>
            <a:off x="2849619" y="1623297"/>
            <a:ext cx="484632" cy="55618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0666598-3221-F3AC-AB9B-6C4C51851C45}"/>
              </a:ext>
            </a:extLst>
          </p:cNvPr>
          <p:cNvSpPr/>
          <p:nvPr/>
        </p:nvSpPr>
        <p:spPr>
          <a:xfrm>
            <a:off x="8451396" y="1623297"/>
            <a:ext cx="484632" cy="55618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46BDC9B9-800E-99E1-89A8-2173DCEC0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06FDBF28-6E76-22DF-A895-D5D82362F28B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8E3ED87D-3441-1261-6AE2-05C839532263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165BDB6A-721C-5664-AFC7-3F4C0A8BAC9C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3C63FD13-CF1E-0474-BB2E-236AE4ADA2C9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19928C2F-C663-85F7-B609-BE58F596AC1C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D9692F95-E5FD-598D-4AF4-82EDFED49C25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512CBE97-DE64-DE40-DB6C-2A7B88A0310A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9EABC9B1-B9D4-075F-190E-65AC371D7123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EB566066-C3B7-7F8B-C340-92508D1BFFE2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Esagono 19">
              <a:extLst>
                <a:ext uri="{FF2B5EF4-FFF2-40B4-BE49-F238E27FC236}">
                  <a16:creationId xmlns:a16="http://schemas.microsoft.com/office/drawing/2014/main" id="{CAC8EA47-CBB8-8394-7B24-7A4A6E9B1D2C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Esagono 20">
              <a:extLst>
                <a:ext uri="{FF2B5EF4-FFF2-40B4-BE49-F238E27FC236}">
                  <a16:creationId xmlns:a16="http://schemas.microsoft.com/office/drawing/2014/main" id="{93D2B277-39BA-1661-6DF3-081E784BF268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sagono 21">
              <a:extLst>
                <a:ext uri="{FF2B5EF4-FFF2-40B4-BE49-F238E27FC236}">
                  <a16:creationId xmlns:a16="http://schemas.microsoft.com/office/drawing/2014/main" id="{0A7A6515-2C95-301C-DC5D-A1F405F0B6BB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Esagono 22">
              <a:extLst>
                <a:ext uri="{FF2B5EF4-FFF2-40B4-BE49-F238E27FC236}">
                  <a16:creationId xmlns:a16="http://schemas.microsoft.com/office/drawing/2014/main" id="{7D535E2C-1186-2A97-D1A2-BA1FF9E8ADAA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Esagono 23">
              <a:extLst>
                <a:ext uri="{FF2B5EF4-FFF2-40B4-BE49-F238E27FC236}">
                  <a16:creationId xmlns:a16="http://schemas.microsoft.com/office/drawing/2014/main" id="{0DDC19DA-D9B5-26DF-6C0D-F47FA58C0A73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sagono 24">
              <a:extLst>
                <a:ext uri="{FF2B5EF4-FFF2-40B4-BE49-F238E27FC236}">
                  <a16:creationId xmlns:a16="http://schemas.microsoft.com/office/drawing/2014/main" id="{D8E4D5D3-3495-CE8D-E1FC-D39D73D36B18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5455C42-249B-5BF8-6602-3D8E7A26E51E}"/>
              </a:ext>
            </a:extLst>
          </p:cNvPr>
          <p:cNvSpPr txBox="1"/>
          <p:nvPr/>
        </p:nvSpPr>
        <p:spPr>
          <a:xfrm>
            <a:off x="2966329" y="32383"/>
            <a:ext cx="6259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slippery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E545160-CA6E-7073-40DE-D4EF1C991C35}"/>
              </a:ext>
            </a:extLst>
          </p:cNvPr>
          <p:cNvSpPr txBox="1"/>
          <p:nvPr/>
        </p:nvSpPr>
        <p:spPr>
          <a:xfrm>
            <a:off x="220519" y="792168"/>
            <a:ext cx="7803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 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solid</a:t>
            </a:r>
            <a:r>
              <a:rPr lang="it-IT" sz="1600" dirty="0"/>
              <a:t> </a:t>
            </a:r>
            <a:r>
              <a:rPr lang="it-IT" sz="1600" dirty="0" err="1"/>
              <a:t>surface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the </a:t>
            </a:r>
            <a:r>
              <a:rPr lang="it-IT" sz="1600" dirty="0" err="1"/>
              <a:t>roughness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filled</a:t>
            </a:r>
            <a:r>
              <a:rPr lang="it-IT" sz="1600" dirty="0"/>
              <a:t> with some </a:t>
            </a:r>
            <a:r>
              <a:rPr lang="it-IT" sz="1600" dirty="0" err="1"/>
              <a:t>lubricant</a:t>
            </a:r>
            <a:r>
              <a:rPr lang="it-IT" dirty="0"/>
              <a:t>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BCA0D59-D4A0-4F04-4795-D504D2580619}"/>
              </a:ext>
            </a:extLst>
          </p:cNvPr>
          <p:cNvSpPr txBox="1"/>
          <p:nvPr/>
        </p:nvSpPr>
        <p:spPr>
          <a:xfrm>
            <a:off x="4418942" y="535571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Lotus </a:t>
            </a:r>
            <a:r>
              <a:rPr lang="it-IT" sz="1400" i="1" dirty="0" err="1"/>
              <a:t>leaf</a:t>
            </a:r>
            <a:endParaRPr lang="it-IT" sz="1400" i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DADA46E-04B6-809F-3E45-9CE3C4770E21}"/>
              </a:ext>
            </a:extLst>
          </p:cNvPr>
          <p:cNvSpPr txBox="1"/>
          <p:nvPr/>
        </p:nvSpPr>
        <p:spPr>
          <a:xfrm>
            <a:off x="8840907" y="5355712"/>
            <a:ext cx="2141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/>
              <a:t>Nephentes</a:t>
            </a:r>
            <a:r>
              <a:rPr lang="it-IT" sz="1400" i="1" dirty="0"/>
              <a:t> </a:t>
            </a:r>
            <a:r>
              <a:rPr lang="it-IT" sz="1400" i="1" dirty="0" err="1"/>
              <a:t>pitcher</a:t>
            </a:r>
            <a:r>
              <a:rPr lang="it-IT" sz="1400" i="1" dirty="0"/>
              <a:t> </a:t>
            </a:r>
            <a:r>
              <a:rPr lang="it-IT" sz="1400" i="1" dirty="0" err="1"/>
              <a:t>plants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9868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6FFC3008-987B-7039-8AD1-43570B9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23FC3D47-C7EF-78BA-9B1D-88DF6E72F0A5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CD90AE1C-D5C4-045C-4045-6DFD8C3FF6E1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ADE8EFE3-2726-C141-C391-47DEB75CDC90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94A3C38B-8721-266C-495E-8A9C10E21357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93FEC3E6-5615-D3F0-BB85-398AE292BA89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D2D67302-2DD8-2C08-F8A7-0A39406DF077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A483D296-44A0-3936-1C58-57D4D7081780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21A2BB63-3FCB-69FC-0D5B-E4D3B9A394E0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5ACABAAA-A268-87D8-8179-8071393095A0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C9B7C296-48DD-415A-6546-3F9BB9274448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3BB2B5A2-D1BB-52EB-081B-E173A33611DE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668CBA5F-EBD9-8FB3-022B-C0B927710402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DDCBA7EC-219B-6C55-4FFA-209C3A380316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0BB57566-CEF5-8217-7873-381BB5A3F3D9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A704496E-888B-7DD4-E434-52E1D91BAEF2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C9343FD-F6B1-D341-7947-49CCACF0B9BA}"/>
              </a:ext>
            </a:extLst>
          </p:cNvPr>
          <p:cNvSpPr txBox="1"/>
          <p:nvPr/>
        </p:nvSpPr>
        <p:spPr>
          <a:xfrm>
            <a:off x="2966329" y="32383"/>
            <a:ext cx="6259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slippery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2D5F59C-D175-D6B3-C4CA-6BD753E5E2B7}"/>
              </a:ext>
            </a:extLst>
          </p:cNvPr>
          <p:cNvSpPr txBox="1"/>
          <p:nvPr/>
        </p:nvSpPr>
        <p:spPr>
          <a:xfrm>
            <a:off x="220519" y="974213"/>
            <a:ext cx="8804205" cy="79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They are </a:t>
            </a:r>
            <a:r>
              <a:rPr lang="it-IT" sz="1600" dirty="0" err="1"/>
              <a:t>capable</a:t>
            </a:r>
            <a:r>
              <a:rPr lang="it-IT" sz="1600" dirty="0"/>
              <a:t> of </a:t>
            </a:r>
            <a:r>
              <a:rPr lang="it-IT" sz="1600" dirty="0" err="1"/>
              <a:t>reducing</a:t>
            </a:r>
            <a:r>
              <a:rPr lang="it-IT" sz="1600" dirty="0"/>
              <a:t> </a:t>
            </a:r>
            <a:r>
              <a:rPr lang="it-IT" sz="1600" dirty="0" err="1"/>
              <a:t>wall</a:t>
            </a:r>
            <a:r>
              <a:rPr lang="it-IT" sz="1600" dirty="0"/>
              <a:t> </a:t>
            </a:r>
            <a:r>
              <a:rPr lang="it-IT" sz="1600" dirty="0" err="1"/>
              <a:t>friction</a:t>
            </a:r>
            <a:r>
              <a:rPr lang="it-IT" sz="1600" dirty="0"/>
              <a:t> </a:t>
            </a:r>
            <a:r>
              <a:rPr lang="it-IT" sz="1600" dirty="0" err="1"/>
              <a:t>when</a:t>
            </a:r>
            <a:r>
              <a:rPr lang="it-IT" sz="1600" dirty="0"/>
              <a:t> an </a:t>
            </a:r>
            <a:r>
              <a:rPr lang="it-IT" sz="1600" dirty="0" err="1"/>
              <a:t>external</a:t>
            </a:r>
            <a:r>
              <a:rPr lang="it-IT" sz="1600" dirty="0"/>
              <a:t> </a:t>
            </a:r>
            <a:r>
              <a:rPr lang="it-IT" sz="1600" dirty="0" err="1"/>
              <a:t>fluid</a:t>
            </a:r>
            <a:r>
              <a:rPr lang="it-IT" sz="1600" dirty="0"/>
              <a:t> flows over </a:t>
            </a:r>
            <a:r>
              <a:rPr lang="it-IT" sz="1600" dirty="0" err="1"/>
              <a:t>them</a:t>
            </a:r>
            <a:r>
              <a:rPr lang="it-IT" sz="16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/>
              <a:t>Slippery</a:t>
            </a:r>
            <a:r>
              <a:rPr lang="it-IT" sz="1600" dirty="0"/>
              <a:t> </a:t>
            </a:r>
            <a:r>
              <a:rPr lang="it-IT" sz="1600" dirty="0" err="1"/>
              <a:t>surfaces</a:t>
            </a:r>
            <a:r>
              <a:rPr lang="it-IT" sz="1600" dirty="0"/>
              <a:t> can be </a:t>
            </a:r>
            <a:r>
              <a:rPr lang="it-IT" sz="1600" dirty="0" err="1"/>
              <a:t>obtained</a:t>
            </a:r>
            <a:r>
              <a:rPr lang="it-IT" sz="1600" dirty="0"/>
              <a:t> by </a:t>
            </a:r>
            <a:r>
              <a:rPr lang="it-IT" sz="1600" dirty="0" err="1"/>
              <a:t>chemical</a:t>
            </a:r>
            <a:r>
              <a:rPr lang="it-IT" sz="1600" dirty="0"/>
              <a:t> match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solid</a:t>
            </a:r>
            <a:r>
              <a:rPr lang="it-IT" sz="1600" dirty="0"/>
              <a:t> </a:t>
            </a:r>
            <a:r>
              <a:rPr lang="it-IT" sz="1600" dirty="0" err="1"/>
              <a:t>wall</a:t>
            </a:r>
            <a:r>
              <a:rPr lang="it-IT" sz="1600" dirty="0"/>
              <a:t> and the </a:t>
            </a:r>
            <a:r>
              <a:rPr lang="it-IT" sz="1600" dirty="0" err="1"/>
              <a:t>lubricant</a:t>
            </a:r>
            <a:r>
              <a:rPr lang="it-IT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C22CED71-0F86-F88D-794A-118E0109390F}"/>
                  </a:ext>
                </a:extLst>
              </p:cNvPr>
              <p:cNvSpPr txBox="1"/>
              <p:nvPr/>
            </p:nvSpPr>
            <p:spPr>
              <a:xfrm>
                <a:off x="218804" y="5607973"/>
                <a:ext cx="6878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parameters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that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mainly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affect</a:t>
                </a:r>
                <a:r>
                  <a:rPr lang="it-IT" sz="1600" dirty="0"/>
                  <a:t> the performance of </a:t>
                </a:r>
                <a:r>
                  <a:rPr lang="it-IT" sz="1600" dirty="0" err="1"/>
                  <a:t>such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surfaces</a:t>
                </a:r>
                <a:r>
                  <a:rPr lang="it-IT" sz="1600" dirty="0"/>
                  <a:t> are: </a:t>
                </a:r>
              </a:p>
              <a:p>
                <a:r>
                  <a:rPr lang="it-IT" sz="1600" dirty="0"/>
                  <a:t>       the </a:t>
                </a:r>
                <a:r>
                  <a:rPr lang="it-IT" sz="1600" dirty="0" err="1"/>
                  <a:t>viscosity</a:t>
                </a:r>
                <a:r>
                  <a:rPr lang="it-IT" sz="1600" dirty="0"/>
                  <a:t>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it-IT" sz="1600" dirty="0"/>
                  <a:t>, the </a:t>
                </a:r>
                <a:r>
                  <a:rPr lang="it-IT" sz="1600" dirty="0" err="1"/>
                  <a:t>lubricant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depletion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it-IT" sz="1600" dirty="0"/>
                  <a:t> and the </a:t>
                </a:r>
                <a:r>
                  <a:rPr lang="it-IT" sz="1600" dirty="0" err="1"/>
                  <a:t>groove’s</a:t>
                </a:r>
                <a:r>
                  <a:rPr lang="it-IT" sz="1600" dirty="0"/>
                  <a:t> size.</a:t>
                </a:r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C22CED71-0F86-F88D-794A-118E01093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4" y="5607973"/>
                <a:ext cx="6878743" cy="584775"/>
              </a:xfrm>
              <a:prstGeom prst="rect">
                <a:avLst/>
              </a:prstGeom>
              <a:blipFill>
                <a:blip r:embed="rId4"/>
                <a:stretch>
                  <a:fillRect l="-355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o 29">
            <a:extLst>
              <a:ext uri="{FF2B5EF4-FFF2-40B4-BE49-F238E27FC236}">
                <a16:creationId xmlns:a16="http://schemas.microsoft.com/office/drawing/2014/main" id="{8899EC9A-1669-92E7-07F8-1973ECDE5C81}"/>
              </a:ext>
            </a:extLst>
          </p:cNvPr>
          <p:cNvGrpSpPr/>
          <p:nvPr/>
        </p:nvGrpSpPr>
        <p:grpSpPr>
          <a:xfrm>
            <a:off x="2512010" y="2831348"/>
            <a:ext cx="7278089" cy="3377752"/>
            <a:chOff x="2628767" y="2373028"/>
            <a:chExt cx="7278089" cy="3377752"/>
          </a:xfrm>
        </p:grpSpPr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93D385B1-EB28-8352-8DEE-BCECB9823823}"/>
                </a:ext>
              </a:extLst>
            </p:cNvPr>
            <p:cNvSpPr/>
            <p:nvPr/>
          </p:nvSpPr>
          <p:spPr>
            <a:xfrm>
              <a:off x="2633487" y="2640032"/>
              <a:ext cx="3385367" cy="20403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E7D9B017-3C23-2C1A-5762-0E2B9405902D}"/>
                </a:ext>
              </a:extLst>
            </p:cNvPr>
            <p:cNvSpPr/>
            <p:nvPr/>
          </p:nvSpPr>
          <p:spPr>
            <a:xfrm>
              <a:off x="6521489" y="2375548"/>
              <a:ext cx="3385367" cy="20403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F9F0A127-0E8E-1AC6-F8AD-3D1BE2F16818}"/>
                </a:ext>
              </a:extLst>
            </p:cNvPr>
            <p:cNvSpPr/>
            <p:nvPr/>
          </p:nvSpPr>
          <p:spPr>
            <a:xfrm>
              <a:off x="2634241" y="4415914"/>
              <a:ext cx="3384613" cy="264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2663FAB9-CA24-8B27-BB3A-EA1541A4E39E}"/>
                </a:ext>
              </a:extLst>
            </p:cNvPr>
            <p:cNvCxnSpPr>
              <a:cxnSpLocks/>
            </p:cNvCxnSpPr>
            <p:nvPr/>
          </p:nvCxnSpPr>
          <p:spPr>
            <a:xfrm>
              <a:off x="2633487" y="4415914"/>
              <a:ext cx="338536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A0A4BA89-1C16-EE24-998A-802EDA91B1DB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2640031"/>
              <a:ext cx="0" cy="17758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A3F12526-5286-2B90-9DA7-466514FBE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159" y="2640031"/>
              <a:ext cx="1030550" cy="17758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B258AFE9-ED2D-6FAC-E693-AB22C0A73C77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2640031"/>
              <a:ext cx="1030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B04F7465-5B2D-50D6-6BCB-C50B07F5A5F7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2870547"/>
              <a:ext cx="8972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83431369-38FA-7D80-8603-7FE7E1361FFE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3101063"/>
              <a:ext cx="7729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26CD67CB-20D7-4B18-AF54-7ED81B8D930B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3339811"/>
              <a:ext cx="6307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9D05A00F-BC26-2748-CF2D-D196217DA029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3570327"/>
              <a:ext cx="4975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E2FDDC55-4D78-3E82-D443-496D96F8F712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3813444"/>
              <a:ext cx="3553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7F834C34-0228-03E0-3D00-3E937099ACDA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4031358"/>
              <a:ext cx="2221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>
              <a:extLst>
                <a:ext uri="{FF2B5EF4-FFF2-40B4-BE49-F238E27FC236}">
                  <a16:creationId xmlns:a16="http://schemas.microsoft.com/office/drawing/2014/main" id="{2CA46659-844F-267E-4F37-09BEEB844825}"/>
                </a:ext>
              </a:extLst>
            </p:cNvPr>
            <p:cNvCxnSpPr>
              <a:cxnSpLocks/>
            </p:cNvCxnSpPr>
            <p:nvPr/>
          </p:nvCxnSpPr>
          <p:spPr>
            <a:xfrm>
              <a:off x="3975159" y="4245409"/>
              <a:ext cx="1154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2A1CE3ED-96CF-CCB4-B141-51495F6DC3CA}"/>
                    </a:ext>
                  </a:extLst>
                </p:cNvPr>
                <p:cNvSpPr txBox="1"/>
                <p:nvPr/>
              </p:nvSpPr>
              <p:spPr>
                <a:xfrm>
                  <a:off x="4553001" y="3944316"/>
                  <a:ext cx="523417" cy="1862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2A1CE3ED-96CF-CCB4-B141-51495F6DC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001" y="3944316"/>
                  <a:ext cx="523417" cy="186214"/>
                </a:xfrm>
                <a:prstGeom prst="rect">
                  <a:avLst/>
                </a:prstGeom>
                <a:blipFill>
                  <a:blip r:embed="rId5"/>
                  <a:stretch>
                    <a:fillRect l="-9302" r="-10465" b="-2580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Connettore curvo 47">
              <a:extLst>
                <a:ext uri="{FF2B5EF4-FFF2-40B4-BE49-F238E27FC236}">
                  <a16:creationId xmlns:a16="http://schemas.microsoft.com/office/drawing/2014/main" id="{055AAA50-2B7B-8F93-1FE8-584A2F7D9A7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81769" y="4071600"/>
              <a:ext cx="408665" cy="30753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2C5DD60A-08C8-F578-E0F1-4412C23BF414}"/>
                </a:ext>
              </a:extLst>
            </p:cNvPr>
            <p:cNvGrpSpPr/>
            <p:nvPr/>
          </p:nvGrpSpPr>
          <p:grpSpPr>
            <a:xfrm>
              <a:off x="2825400" y="3908427"/>
              <a:ext cx="502893" cy="673963"/>
              <a:chOff x="3270825" y="445246"/>
              <a:chExt cx="539175" cy="779756"/>
            </a:xfrm>
          </p:grpSpPr>
          <p:cxnSp>
            <p:nvCxnSpPr>
              <p:cNvPr id="50" name="Connettore 2 49">
                <a:extLst>
                  <a:ext uri="{FF2B5EF4-FFF2-40B4-BE49-F238E27FC236}">
                    <a16:creationId xmlns:a16="http://schemas.microsoft.com/office/drawing/2014/main" id="{98065280-CCA7-B2E1-534B-B23A7BE4E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825" y="1025204"/>
                <a:ext cx="36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>
                <a:extLst>
                  <a:ext uri="{FF2B5EF4-FFF2-40B4-BE49-F238E27FC236}">
                    <a16:creationId xmlns:a16="http://schemas.microsoft.com/office/drawing/2014/main" id="{A331C98C-B546-C823-6BFA-0AB0D5258D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0350" y="665204"/>
                <a:ext cx="0" cy="36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17FF0DBA-EF32-F4B0-D10D-3831D5356D33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501" y="1009558"/>
                    <a:ext cx="13849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17FF0DBA-EF32-F4B0-D10D-3831D5356D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501" y="1009558"/>
                    <a:ext cx="138499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r="-1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D708AD26-FCB1-0DEB-61C1-5E9342751857}"/>
                      </a:ext>
                    </a:extLst>
                  </p:cNvPr>
                  <p:cNvSpPr txBox="1"/>
                  <p:nvPr/>
                </p:nvSpPr>
                <p:spPr>
                  <a:xfrm>
                    <a:off x="3341088" y="445246"/>
                    <a:ext cx="14093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D708AD26-FCB1-0DEB-61C1-5E93427518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088" y="445246"/>
                    <a:ext cx="14093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364" r="-31818" b="-4193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753108D8-28AF-B98E-86F6-A35D746110A2}"/>
                </a:ext>
              </a:extLst>
            </p:cNvPr>
            <p:cNvSpPr/>
            <p:nvPr/>
          </p:nvSpPr>
          <p:spPr>
            <a:xfrm>
              <a:off x="7636639" y="4415915"/>
              <a:ext cx="1155066" cy="1070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B56323DE-87DE-D67B-9881-CA72C3EBE42B}"/>
                </a:ext>
              </a:extLst>
            </p:cNvPr>
            <p:cNvSpPr/>
            <p:nvPr/>
          </p:nvSpPr>
          <p:spPr>
            <a:xfrm>
              <a:off x="6521489" y="4415915"/>
              <a:ext cx="1114773" cy="264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E97B63DC-6080-3F70-B208-22B6DEB53726}"/>
                </a:ext>
              </a:extLst>
            </p:cNvPr>
            <p:cNvSpPr/>
            <p:nvPr/>
          </p:nvSpPr>
          <p:spPr>
            <a:xfrm>
              <a:off x="8791329" y="4415915"/>
              <a:ext cx="1114773" cy="264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206F7556-88F1-327B-29E6-65AA4F8FEEE3}"/>
                </a:ext>
              </a:extLst>
            </p:cNvPr>
            <p:cNvSpPr/>
            <p:nvPr/>
          </p:nvSpPr>
          <p:spPr>
            <a:xfrm>
              <a:off x="7355991" y="4680399"/>
              <a:ext cx="285409" cy="1070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51EA6751-D892-7C1E-6AC7-6006885B5ECB}"/>
                </a:ext>
              </a:extLst>
            </p:cNvPr>
            <p:cNvSpPr/>
            <p:nvPr/>
          </p:nvSpPr>
          <p:spPr>
            <a:xfrm>
              <a:off x="8785936" y="4680399"/>
              <a:ext cx="285409" cy="1070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30C8F1E8-FFB5-F0C3-14FC-CC705D6A0BD8}"/>
                </a:ext>
              </a:extLst>
            </p:cNvPr>
            <p:cNvSpPr/>
            <p:nvPr/>
          </p:nvSpPr>
          <p:spPr>
            <a:xfrm>
              <a:off x="7636639" y="5486296"/>
              <a:ext cx="1155066" cy="264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ECF47EC0-A390-8734-1716-1EFC2B00B0DB}"/>
                </a:ext>
              </a:extLst>
            </p:cNvPr>
            <p:cNvCxnSpPr>
              <a:cxnSpLocks/>
            </p:cNvCxnSpPr>
            <p:nvPr/>
          </p:nvCxnSpPr>
          <p:spPr>
            <a:xfrm>
              <a:off x="6521489" y="4415915"/>
              <a:ext cx="110975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580819C3-C6A3-288A-0AD7-990506008594}"/>
                </a:ext>
              </a:extLst>
            </p:cNvPr>
            <p:cNvCxnSpPr>
              <a:cxnSpLocks/>
            </p:cNvCxnSpPr>
            <p:nvPr/>
          </p:nvCxnSpPr>
          <p:spPr>
            <a:xfrm>
              <a:off x="8796345" y="4418434"/>
              <a:ext cx="110975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BB8C0127-65F0-24A7-B8AF-685BB96D4AC3}"/>
                </a:ext>
              </a:extLst>
            </p:cNvPr>
            <p:cNvCxnSpPr>
              <a:cxnSpLocks/>
            </p:cNvCxnSpPr>
            <p:nvPr/>
          </p:nvCxnSpPr>
          <p:spPr>
            <a:xfrm>
              <a:off x="7630870" y="5486296"/>
              <a:ext cx="11550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056FFE8A-9953-027B-90D8-0C9424620420}"/>
                </a:ext>
              </a:extLst>
            </p:cNvPr>
            <p:cNvCxnSpPr>
              <a:cxnSpLocks/>
            </p:cNvCxnSpPr>
            <p:nvPr/>
          </p:nvCxnSpPr>
          <p:spPr>
            <a:xfrm>
              <a:off x="7630870" y="4415915"/>
              <a:ext cx="0" cy="10703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2A98AC75-34A8-C4A8-6F2A-664EF012D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8488" y="2373028"/>
              <a:ext cx="604893" cy="20428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70EE8FBE-8A01-2AF7-E0C5-BBF64500A2AC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4145217"/>
              <a:ext cx="4975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>
              <a:extLst>
                <a:ext uri="{FF2B5EF4-FFF2-40B4-BE49-F238E27FC236}">
                  <a16:creationId xmlns:a16="http://schemas.microsoft.com/office/drawing/2014/main" id="{19CC6854-984B-4D1B-B161-52BA3BD228B3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3807117"/>
              <a:ext cx="5775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>
              <a:extLst>
                <a:ext uri="{FF2B5EF4-FFF2-40B4-BE49-F238E27FC236}">
                  <a16:creationId xmlns:a16="http://schemas.microsoft.com/office/drawing/2014/main" id="{6CF39CDE-F316-7C75-C8FC-C36338E66F14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3441936"/>
              <a:ext cx="6943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21A2AB71-7AF1-58C2-DE47-877FB0F2FC49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3107753"/>
              <a:ext cx="783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>
              <a:extLst>
                <a:ext uri="{FF2B5EF4-FFF2-40B4-BE49-F238E27FC236}">
                  <a16:creationId xmlns:a16="http://schemas.microsoft.com/office/drawing/2014/main" id="{E4D4F88F-0704-22C0-E6E6-4C5CDB377170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2762485"/>
              <a:ext cx="8629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>
              <a:extLst>
                <a:ext uri="{FF2B5EF4-FFF2-40B4-BE49-F238E27FC236}">
                  <a16:creationId xmlns:a16="http://schemas.microsoft.com/office/drawing/2014/main" id="{20CE8717-B954-3DA2-EF3E-2A880919C5C0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2392908"/>
              <a:ext cx="10149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ECC18A30-B76E-7756-F57F-59E6A7A7570C}"/>
                </a:ext>
              </a:extLst>
            </p:cNvPr>
            <p:cNvGrpSpPr/>
            <p:nvPr/>
          </p:nvGrpSpPr>
          <p:grpSpPr>
            <a:xfrm>
              <a:off x="6657010" y="3912517"/>
              <a:ext cx="502893" cy="673963"/>
              <a:chOff x="3270825" y="445246"/>
              <a:chExt cx="539175" cy="779756"/>
            </a:xfrm>
          </p:grpSpPr>
          <p:cxnSp>
            <p:nvCxnSpPr>
              <p:cNvPr id="72" name="Connettore 2 71">
                <a:extLst>
                  <a:ext uri="{FF2B5EF4-FFF2-40B4-BE49-F238E27FC236}">
                    <a16:creationId xmlns:a16="http://schemas.microsoft.com/office/drawing/2014/main" id="{1A5E1B1A-AC82-83BF-D716-08A9D50FA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825" y="1025204"/>
                <a:ext cx="36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onnettore 2 72">
                <a:extLst>
                  <a:ext uri="{FF2B5EF4-FFF2-40B4-BE49-F238E27FC236}">
                    <a16:creationId xmlns:a16="http://schemas.microsoft.com/office/drawing/2014/main" id="{1E01B9A1-7671-D81C-3075-6114423B9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0350" y="665204"/>
                <a:ext cx="0" cy="36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CasellaDiTesto 73">
                    <a:extLst>
                      <a:ext uri="{FF2B5EF4-FFF2-40B4-BE49-F238E27FC236}">
                        <a16:creationId xmlns:a16="http://schemas.microsoft.com/office/drawing/2014/main" id="{AF37594E-E697-72A9-5A38-159F6955C001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501" y="1009558"/>
                    <a:ext cx="13849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74" name="CasellaDiTesto 73">
                    <a:extLst>
                      <a:ext uri="{FF2B5EF4-FFF2-40B4-BE49-F238E27FC236}">
                        <a16:creationId xmlns:a16="http://schemas.microsoft.com/office/drawing/2014/main" id="{AF37594E-E697-72A9-5A38-159F6955C0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501" y="1009558"/>
                    <a:ext cx="138499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727" r="-1363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asellaDiTesto 74">
                    <a:extLst>
                      <a:ext uri="{FF2B5EF4-FFF2-40B4-BE49-F238E27FC236}">
                        <a16:creationId xmlns:a16="http://schemas.microsoft.com/office/drawing/2014/main" id="{7EDDA088-9546-CC6D-933F-81ED148EDD2E}"/>
                      </a:ext>
                    </a:extLst>
                  </p:cNvPr>
                  <p:cNvSpPr txBox="1"/>
                  <p:nvPr/>
                </p:nvSpPr>
                <p:spPr>
                  <a:xfrm>
                    <a:off x="3341088" y="445246"/>
                    <a:ext cx="14093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75" name="CasellaDiTesto 74">
                    <a:extLst>
                      <a:ext uri="{FF2B5EF4-FFF2-40B4-BE49-F238E27FC236}">
                        <a16:creationId xmlns:a16="http://schemas.microsoft.com/office/drawing/2014/main" id="{7EDDA088-9546-CC6D-933F-81ED148EDD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088" y="445246"/>
                    <a:ext cx="14093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2857" r="-33333" b="-4333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Freccia circolare a sinistra 75">
              <a:extLst>
                <a:ext uri="{FF2B5EF4-FFF2-40B4-BE49-F238E27FC236}">
                  <a16:creationId xmlns:a16="http://schemas.microsoft.com/office/drawing/2014/main" id="{9F59FDE7-3725-8480-2E1D-93AF37AEAB67}"/>
                </a:ext>
              </a:extLst>
            </p:cNvPr>
            <p:cNvSpPr/>
            <p:nvPr/>
          </p:nvSpPr>
          <p:spPr>
            <a:xfrm>
              <a:off x="7845374" y="4616308"/>
              <a:ext cx="638414" cy="771828"/>
            </a:xfrm>
            <a:prstGeom prst="curvedLeftArrow">
              <a:avLst>
                <a:gd name="adj1" fmla="val 25000"/>
                <a:gd name="adj2" fmla="val 65231"/>
                <a:gd name="adj3" fmla="val 2639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4E331A2C-A9C3-83AD-03AB-A8F57C47A9E3}"/>
                </a:ext>
              </a:extLst>
            </p:cNvPr>
            <p:cNvCxnSpPr>
              <a:cxnSpLocks/>
            </p:cNvCxnSpPr>
            <p:nvPr/>
          </p:nvCxnSpPr>
          <p:spPr>
            <a:xfrm>
              <a:off x="8785936" y="4415915"/>
              <a:ext cx="0" cy="10703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igura a mano libera: forma 77">
              <a:extLst>
                <a:ext uri="{FF2B5EF4-FFF2-40B4-BE49-F238E27FC236}">
                  <a16:creationId xmlns:a16="http://schemas.microsoft.com/office/drawing/2014/main" id="{3250608D-15E1-4E61-59C6-48CBA447F76C}"/>
                </a:ext>
              </a:extLst>
            </p:cNvPr>
            <p:cNvSpPr/>
            <p:nvPr/>
          </p:nvSpPr>
          <p:spPr>
            <a:xfrm>
              <a:off x="7876081" y="4413395"/>
              <a:ext cx="742407" cy="1062019"/>
            </a:xfrm>
            <a:custGeom>
              <a:avLst/>
              <a:gdLst>
                <a:gd name="connsiteX0" fmla="*/ 795969 w 795969"/>
                <a:gd name="connsiteY0" fmla="*/ 0 h 1228725"/>
                <a:gd name="connsiteX1" fmla="*/ 14919 w 795969"/>
                <a:gd name="connsiteY1" fmla="*/ 647700 h 1228725"/>
                <a:gd name="connsiteX2" fmla="*/ 357819 w 795969"/>
                <a:gd name="connsiteY2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969" h="1228725">
                  <a:moveTo>
                    <a:pt x="795969" y="0"/>
                  </a:moveTo>
                  <a:cubicBezTo>
                    <a:pt x="441956" y="221456"/>
                    <a:pt x="87944" y="442912"/>
                    <a:pt x="14919" y="647700"/>
                  </a:cubicBezTo>
                  <a:cubicBezTo>
                    <a:pt x="-58106" y="852488"/>
                    <a:pt x="149856" y="1040606"/>
                    <a:pt x="357819" y="12287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571861D6-319F-D105-4DCD-F9379D9BE317}"/>
                </a:ext>
              </a:extLst>
            </p:cNvPr>
            <p:cNvCxnSpPr>
              <a:cxnSpLocks/>
            </p:cNvCxnSpPr>
            <p:nvPr/>
          </p:nvCxnSpPr>
          <p:spPr>
            <a:xfrm>
              <a:off x="8208403" y="4413395"/>
              <a:ext cx="41008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>
              <a:extLst>
                <a:ext uri="{FF2B5EF4-FFF2-40B4-BE49-F238E27FC236}">
                  <a16:creationId xmlns:a16="http://schemas.microsoft.com/office/drawing/2014/main" id="{ADCAEA54-647F-E711-C4E1-23E454181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1071" y="4509798"/>
              <a:ext cx="256085" cy="24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47DD3094-E06E-3F3C-F27E-7854DC88BF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7928" y="4825584"/>
              <a:ext cx="223359" cy="8142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>
              <a:extLst>
                <a:ext uri="{FF2B5EF4-FFF2-40B4-BE49-F238E27FC236}">
                  <a16:creationId xmlns:a16="http://schemas.microsoft.com/office/drawing/2014/main" id="{6039564B-19E1-DEE2-BB08-38E680FE1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1345" y="5015427"/>
              <a:ext cx="351130" cy="6765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>
              <a:extLst>
                <a:ext uri="{FF2B5EF4-FFF2-40B4-BE49-F238E27FC236}">
                  <a16:creationId xmlns:a16="http://schemas.microsoft.com/office/drawing/2014/main" id="{BBA42B20-FE3A-84E1-BCAA-33240C2CD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0813" y="5227618"/>
              <a:ext cx="260257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F8D7D5C2-BC06-ED42-E3A3-B99EAECB0737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8208403" y="2405510"/>
              <a:ext cx="5769" cy="30807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55D2563D-F94D-970D-F742-2857705C340A}"/>
                    </a:ext>
                  </a:extLst>
                </p:cNvPr>
                <p:cNvSpPr txBox="1"/>
                <p:nvPr/>
              </p:nvSpPr>
              <p:spPr>
                <a:xfrm>
                  <a:off x="9126864" y="3818138"/>
                  <a:ext cx="7458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55D2563D-F94D-970D-F742-2857705C3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6864" y="3818138"/>
                  <a:ext cx="74584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ttore curvo 21">
              <a:extLst>
                <a:ext uri="{FF2B5EF4-FFF2-40B4-BE49-F238E27FC236}">
                  <a16:creationId xmlns:a16="http://schemas.microsoft.com/office/drawing/2014/main" id="{D020DF5D-F77B-E046-98F7-761EA018B9C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758185" y="4018531"/>
              <a:ext cx="408665" cy="307533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5E90ADAC-A564-B5DA-3E0A-E1D781849682}"/>
                    </a:ext>
                  </a:extLst>
                </p:cNvPr>
                <p:cNvSpPr txBox="1"/>
                <p:nvPr/>
              </p:nvSpPr>
              <p:spPr>
                <a:xfrm>
                  <a:off x="2628767" y="2656603"/>
                  <a:ext cx="564577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0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Fluid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0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000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5E90ADAC-A564-B5DA-3E0A-E1D781849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767" y="2656603"/>
                  <a:ext cx="564577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404BF81A-5FEB-2F7D-DD1A-F3065273258E}"/>
                    </a:ext>
                  </a:extLst>
                </p:cNvPr>
                <p:cNvSpPr txBox="1"/>
                <p:nvPr/>
              </p:nvSpPr>
              <p:spPr>
                <a:xfrm>
                  <a:off x="6521077" y="2405510"/>
                  <a:ext cx="564577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0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Fluid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0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000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404BF81A-5FEB-2F7D-DD1A-F30652732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077" y="2405510"/>
                  <a:ext cx="564577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5686622F-91E7-C761-46AB-A9F0731CDC98}"/>
                    </a:ext>
                  </a:extLst>
                </p:cNvPr>
                <p:cNvSpPr txBox="1"/>
                <p:nvPr/>
              </p:nvSpPr>
              <p:spPr>
                <a:xfrm>
                  <a:off x="9208911" y="5064540"/>
                  <a:ext cx="597943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00" u="sng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Fluid 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it-IT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it-IT" sz="1000" dirty="0"/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5686622F-91E7-C761-46AB-A9F0731CD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8911" y="5064540"/>
                  <a:ext cx="597943" cy="5539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36F8315F-EC33-3D91-8E66-5CC3714D5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3108" y="5215589"/>
              <a:ext cx="5710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15637D9-55C1-6E12-0607-3CF5C7D9BFDF}"/>
              </a:ext>
            </a:extLst>
          </p:cNvPr>
          <p:cNvSpPr txBox="1"/>
          <p:nvPr/>
        </p:nvSpPr>
        <p:spPr>
          <a:xfrm>
            <a:off x="218804" y="1801865"/>
            <a:ext cx="109314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Drag </a:t>
            </a:r>
            <a:r>
              <a:rPr lang="it-IT" sz="1600" dirty="0" err="1"/>
              <a:t>reduction</a:t>
            </a:r>
            <a:r>
              <a:rPr lang="it-IT" sz="1600" dirty="0"/>
              <a:t> framework: a finite </a:t>
            </a:r>
            <a:r>
              <a:rPr lang="it-IT" sz="1600" dirty="0" err="1"/>
              <a:t>velocity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supported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the </a:t>
            </a:r>
            <a:r>
              <a:rPr lang="it-IT" sz="1600" dirty="0" err="1"/>
              <a:t>liquid-lubricant</a:t>
            </a:r>
            <a:r>
              <a:rPr lang="it-IT" sz="1600" dirty="0"/>
              <a:t> </a:t>
            </a:r>
            <a:r>
              <a:rPr lang="it-IT" sz="1600" dirty="0" err="1"/>
              <a:t>interface</a:t>
            </a:r>
            <a:r>
              <a:rPr lang="it-IT" sz="1600" dirty="0"/>
              <a:t>, </a:t>
            </a:r>
            <a:r>
              <a:rPr lang="it-IT" sz="1600" dirty="0" err="1"/>
              <a:t>eliminating</a:t>
            </a:r>
            <a:r>
              <a:rPr lang="it-IT" sz="1600" dirty="0"/>
              <a:t> the no-slip </a:t>
            </a:r>
            <a:r>
              <a:rPr lang="it-IT" sz="1600" dirty="0" err="1"/>
              <a:t>bc</a:t>
            </a:r>
            <a:r>
              <a:rPr lang="it-IT" sz="1600" dirty="0"/>
              <a:t> </a:t>
            </a:r>
            <a:r>
              <a:rPr lang="it-IT" sz="1600" dirty="0" err="1"/>
              <a:t>where</a:t>
            </a:r>
            <a:endParaRPr lang="it-IT" sz="1600" dirty="0"/>
          </a:p>
          <a:p>
            <a:r>
              <a:rPr lang="it-IT" sz="1600" dirty="0"/>
              <a:t>       </a:t>
            </a:r>
            <a:r>
              <a:rPr lang="it-IT" sz="1600" dirty="0" err="1"/>
              <a:t>lubricant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present</a:t>
            </a:r>
            <a:r>
              <a:rPr lang="it-IT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5F67829E-70C1-4C86-6F8E-0CBB780E81BB}"/>
                  </a:ext>
                </a:extLst>
              </p:cNvPr>
              <p:cNvSpPr txBox="1"/>
              <p:nvPr/>
            </p:nvSpPr>
            <p:spPr>
              <a:xfrm>
                <a:off x="218804" y="2349248"/>
                <a:ext cx="10860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600" i="1" dirty="0"/>
                  <a:t>Effective slip </a:t>
                </a:r>
                <a:r>
                  <a:rPr lang="it-IT" sz="1600" i="1" dirty="0" err="1"/>
                  <a:t>length</a:t>
                </a:r>
                <a:r>
                  <a:rPr lang="it-IT" sz="1600" i="1" dirty="0"/>
                  <a:t> (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/>
                  <a:t>: the </a:t>
                </a:r>
                <a:r>
                  <a:rPr lang="it-IT" sz="1600" dirty="0" err="1"/>
                  <a:t>equivalent</a:t>
                </a:r>
                <a:r>
                  <a:rPr lang="it-IT" sz="1600" dirty="0"/>
                  <a:t> slip </a:t>
                </a:r>
                <a:r>
                  <a:rPr lang="it-IT" sz="1600" dirty="0" err="1"/>
                  <a:t>required</a:t>
                </a:r>
                <a:r>
                  <a:rPr lang="it-IT" sz="1600" dirty="0"/>
                  <a:t> on a </a:t>
                </a:r>
                <a:r>
                  <a:rPr lang="it-IT" sz="1600" dirty="0" err="1"/>
                  <a:t>smooth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surface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that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produce the </a:t>
                </a:r>
                <a:r>
                  <a:rPr lang="it-IT" sz="1600" dirty="0" err="1"/>
                  <a:t>same</a:t>
                </a:r>
                <a:r>
                  <a:rPr lang="it-IT" sz="1600" dirty="0"/>
                  <a:t> flow </a:t>
                </a:r>
                <a:r>
                  <a:rPr lang="it-IT" sz="1600" dirty="0" err="1"/>
                  <a:t>conditions</a:t>
                </a:r>
                <a:endParaRPr lang="it-IT" sz="1600" dirty="0"/>
              </a:p>
              <a:p>
                <a:r>
                  <a:rPr lang="it-IT" sz="1600" dirty="0"/>
                  <a:t>       far </a:t>
                </a:r>
                <a:r>
                  <a:rPr lang="it-IT" sz="1600" dirty="0" err="1"/>
                  <a:t>away</a:t>
                </a:r>
                <a:r>
                  <a:rPr lang="it-IT" sz="1600" dirty="0"/>
                  <a:t> from the composite </a:t>
                </a:r>
                <a:r>
                  <a:rPr lang="it-IT" sz="1600" dirty="0" err="1"/>
                  <a:t>surface</a:t>
                </a:r>
                <a:r>
                  <a:rPr lang="it-IT" sz="1600" dirty="0"/>
                  <a:t>.</a:t>
                </a:r>
              </a:p>
            </p:txBody>
          </p:sp>
        </mc:Choice>
        <mc:Fallback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5F67829E-70C1-4C86-6F8E-0CBB780E8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4" y="2349248"/>
                <a:ext cx="10860537" cy="584775"/>
              </a:xfrm>
              <a:prstGeom prst="rect">
                <a:avLst/>
              </a:prstGeom>
              <a:blipFill>
                <a:blip r:embed="rId14"/>
                <a:stretch>
                  <a:fillRect l="-225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1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3050A12-03F1-3949-BA22-95318299FB5F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5" name="Esagono 4">
              <a:extLst>
                <a:ext uri="{FF2B5EF4-FFF2-40B4-BE49-F238E27FC236}">
                  <a16:creationId xmlns:a16="http://schemas.microsoft.com/office/drawing/2014/main" id="{60A06A89-CC98-009F-F6AA-B005B15074A7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CDBE2ABA-4CC1-0CDA-AE2F-FD7F1BAE48B5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D3CB46E8-6080-FAB4-5703-EDC3A8832869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08A6D7BE-BFA8-CD07-16CA-F6B8E066154F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5F574AFF-EDA6-077A-E67B-2EAD82257391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BFA08177-501B-774D-1710-115DAB775820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42B708DD-E781-ABEB-FFF7-09E34B99A0B7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F344CF60-61E8-7BD0-3294-CF94AFC11A5B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D61B6E00-13C3-7128-D796-2D0C99B65CBC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3D0ED2B7-683C-34AC-CF3E-C75DDED40E83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B5621BF0-7E69-4D2D-54B1-9640D32A7113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EBC81B62-1BD1-CADC-AF65-3E38E86F9F28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E76F5C84-E495-7B2B-311D-81E60DACA92A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824B8F7B-06B9-C6E4-9815-A87C7FDE17F4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142B02-0491-794A-168D-8D6D4560BC3A}"/>
              </a:ext>
            </a:extLst>
          </p:cNvPr>
          <p:cNvSpPr txBox="1"/>
          <p:nvPr/>
        </p:nvSpPr>
        <p:spPr>
          <a:xfrm>
            <a:off x="3569924" y="51340"/>
            <a:ext cx="505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18B8EF-C8E6-9D9F-18C8-AE3B87AD7D13}"/>
              </a:ext>
            </a:extLst>
          </p:cNvPr>
          <p:cNvSpPr txBox="1"/>
          <p:nvPr/>
        </p:nvSpPr>
        <p:spPr>
          <a:xfrm>
            <a:off x="178737" y="4227052"/>
            <a:ext cx="41992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/>
              <a:t>Symmetric</a:t>
            </a:r>
            <a:r>
              <a:rPr lang="it-IT" sz="1600" dirty="0"/>
              <a:t>, </a:t>
            </a:r>
            <a:r>
              <a:rPr lang="it-IT" sz="1600" dirty="0" err="1"/>
              <a:t>channel</a:t>
            </a:r>
            <a:r>
              <a:rPr lang="it-IT" sz="1600" dirty="0"/>
              <a:t> with </a:t>
            </a:r>
            <a:r>
              <a:rPr lang="it-IT" sz="1600" dirty="0" err="1"/>
              <a:t>liquid-infused</a:t>
            </a:r>
            <a:r>
              <a:rPr lang="it-IT" sz="1600" dirty="0"/>
              <a:t> </a:t>
            </a:r>
            <a:r>
              <a:rPr lang="it-IT" sz="1600" dirty="0" err="1"/>
              <a:t>bc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Laminar, steady, </a:t>
            </a:r>
            <a:r>
              <a:rPr lang="it-IT" sz="1600" dirty="0" err="1"/>
              <a:t>incompressible</a:t>
            </a:r>
            <a:r>
              <a:rPr lang="it-IT" sz="1600" dirty="0"/>
              <a:t> </a:t>
            </a:r>
            <a:r>
              <a:rPr lang="it-IT" sz="1600" dirty="0" err="1"/>
              <a:t>fluid</a:t>
            </a:r>
            <a:r>
              <a:rPr lang="it-IT" sz="1600" dirty="0"/>
              <a:t> flow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0D3D6F-9679-FFCA-91C1-55A4254DCD94}"/>
              </a:ext>
            </a:extLst>
          </p:cNvPr>
          <p:cNvSpPr txBox="1"/>
          <p:nvPr/>
        </p:nvSpPr>
        <p:spPr>
          <a:xfrm>
            <a:off x="178737" y="5121788"/>
            <a:ext cx="241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err="1"/>
              <a:t>Navier</a:t>
            </a:r>
            <a:r>
              <a:rPr lang="it-IT" sz="1600" dirty="0"/>
              <a:t>-slip </a:t>
            </a:r>
            <a:r>
              <a:rPr lang="it-IT" sz="1600" dirty="0" err="1"/>
              <a:t>condition</a:t>
            </a:r>
            <a:r>
              <a:rPr lang="it-IT" sz="1600" dirty="0"/>
              <a:t>: 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84881EF6-2FF7-FB37-FC3B-18AFF9045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09D0F26-3542-E5CA-762A-436487604106}"/>
                  </a:ext>
                </a:extLst>
              </p:cNvPr>
              <p:cNvSpPr txBox="1"/>
              <p:nvPr/>
            </p:nvSpPr>
            <p:spPr>
              <a:xfrm>
                <a:off x="7025148" y="4990224"/>
                <a:ext cx="97784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09D0F26-3542-E5CA-762A-436487604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148" y="4990224"/>
                <a:ext cx="97784" cy="310791"/>
              </a:xfrm>
              <a:prstGeom prst="rect">
                <a:avLst/>
              </a:prstGeom>
              <a:blipFill>
                <a:blip r:embed="rId4"/>
                <a:stretch>
                  <a:fillRect l="-118750" t="-19608" r="-125000" b="-392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E3F3277-83BC-E951-FAB0-46C6831D7AED}"/>
                  </a:ext>
                </a:extLst>
              </p:cNvPr>
              <p:cNvSpPr txBox="1"/>
              <p:nvPr/>
            </p:nvSpPr>
            <p:spPr>
              <a:xfrm>
                <a:off x="2366146" y="5035674"/>
                <a:ext cx="2388025" cy="510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acc>
                        <m:accPr>
                          <m:chr m:val="̂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E3F3277-83BC-E951-FAB0-46C6831D7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46" y="5035674"/>
                <a:ext cx="2388025" cy="510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magine 28" descr="Immagine che contiene diagramma, linea, Parallelo, Diagramma&#10;&#10;Descrizione generata automaticamente">
            <a:extLst>
              <a:ext uri="{FF2B5EF4-FFF2-40B4-BE49-F238E27FC236}">
                <a16:creationId xmlns:a16="http://schemas.microsoft.com/office/drawing/2014/main" id="{AE5418AE-9A02-D15B-5213-9D2CECCC4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8" y="1222010"/>
            <a:ext cx="4794242" cy="225380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BD66F2-F3CF-600E-3515-0D154E021920}"/>
              </a:ext>
            </a:extLst>
          </p:cNvPr>
          <p:cNvSpPr txBox="1"/>
          <p:nvPr/>
        </p:nvSpPr>
        <p:spPr>
          <a:xfrm>
            <a:off x="5218166" y="1567551"/>
            <a:ext cx="6091026" cy="11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/>
              <a:t>Smooth</a:t>
            </a:r>
            <a:r>
              <a:rPr lang="it-IT" sz="1600" dirty="0"/>
              <a:t> channel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Laminar, steady, </a:t>
            </a:r>
            <a:r>
              <a:rPr lang="it-IT" sz="1600" dirty="0" err="1"/>
              <a:t>incompressible</a:t>
            </a:r>
            <a:r>
              <a:rPr lang="it-IT" sz="1600" dirty="0"/>
              <a:t>, </a:t>
            </a:r>
            <a:r>
              <a:rPr lang="it-IT" sz="1600" dirty="0" err="1"/>
              <a:t>fully</a:t>
            </a:r>
            <a:r>
              <a:rPr lang="it-IT" sz="1600" dirty="0"/>
              <a:t> </a:t>
            </a:r>
            <a:r>
              <a:rPr lang="it-IT" sz="1600" dirty="0" err="1"/>
              <a:t>developed</a:t>
            </a:r>
            <a:r>
              <a:rPr lang="it-IT" sz="1600" dirty="0"/>
              <a:t> </a:t>
            </a:r>
            <a:r>
              <a:rPr lang="it-IT" sz="1600" dirty="0" err="1"/>
              <a:t>Pouiseille</a:t>
            </a:r>
            <a:r>
              <a:rPr lang="it-IT" sz="1600" dirty="0"/>
              <a:t>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No-slip </a:t>
            </a:r>
            <a:r>
              <a:rPr lang="it-IT" sz="1600" dirty="0" err="1"/>
              <a:t>condition</a:t>
            </a:r>
            <a:r>
              <a:rPr lang="it-IT" sz="1600" dirty="0"/>
              <a:t> </a:t>
            </a:r>
            <a:r>
              <a:rPr lang="it-IT" sz="1600" dirty="0" err="1"/>
              <a:t>holds</a:t>
            </a:r>
            <a:r>
              <a:rPr lang="it-IT" sz="1600" dirty="0"/>
              <a:t> </a:t>
            </a:r>
            <a:r>
              <a:rPr lang="it-IT" sz="1600" dirty="0" err="1"/>
              <a:t>everywhere</a:t>
            </a:r>
            <a:r>
              <a:rPr lang="it-IT" sz="1600" dirty="0"/>
              <a:t> </a:t>
            </a:r>
          </a:p>
        </p:txBody>
      </p:sp>
      <p:pic>
        <p:nvPicPr>
          <p:cNvPr id="35" name="Immagine 34" descr="Immagine che contiene diagramma, linea, Diagramma, Rettangolo&#10;&#10;Descrizione generata automaticamente">
            <a:extLst>
              <a:ext uri="{FF2B5EF4-FFF2-40B4-BE49-F238E27FC236}">
                <a16:creationId xmlns:a16="http://schemas.microsoft.com/office/drawing/2014/main" id="{909B80C1-B8C2-B904-A827-A3DA1689F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71" y="3822035"/>
            <a:ext cx="7154800" cy="24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8BB31CB-C16F-F13D-6C6E-2E7C9AA6440A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3" name="Esagono 2">
              <a:extLst>
                <a:ext uri="{FF2B5EF4-FFF2-40B4-BE49-F238E27FC236}">
                  <a16:creationId xmlns:a16="http://schemas.microsoft.com/office/drawing/2014/main" id="{D955ACBB-EA41-0686-3FF2-B1BF723BAD08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Esagono 19">
              <a:extLst>
                <a:ext uri="{FF2B5EF4-FFF2-40B4-BE49-F238E27FC236}">
                  <a16:creationId xmlns:a16="http://schemas.microsoft.com/office/drawing/2014/main" id="{5D032266-14F4-9AB2-7AC1-4ABDCED3A389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Esagono 20">
              <a:extLst>
                <a:ext uri="{FF2B5EF4-FFF2-40B4-BE49-F238E27FC236}">
                  <a16:creationId xmlns:a16="http://schemas.microsoft.com/office/drawing/2014/main" id="{C3EFB747-8198-F3F9-33C2-257DD66FFEBF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sagono 21">
              <a:extLst>
                <a:ext uri="{FF2B5EF4-FFF2-40B4-BE49-F238E27FC236}">
                  <a16:creationId xmlns:a16="http://schemas.microsoft.com/office/drawing/2014/main" id="{3B61994B-2CE7-E286-7AAC-85AF3D2BEF9E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Esagono 22">
              <a:extLst>
                <a:ext uri="{FF2B5EF4-FFF2-40B4-BE49-F238E27FC236}">
                  <a16:creationId xmlns:a16="http://schemas.microsoft.com/office/drawing/2014/main" id="{B2C4277D-714E-C481-E685-88B1A9FFBB98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Esagono 23">
              <a:extLst>
                <a:ext uri="{FF2B5EF4-FFF2-40B4-BE49-F238E27FC236}">
                  <a16:creationId xmlns:a16="http://schemas.microsoft.com/office/drawing/2014/main" id="{7A0EFBC0-8827-2869-7C41-1763CED0D4C8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sagono 24">
              <a:extLst>
                <a:ext uri="{FF2B5EF4-FFF2-40B4-BE49-F238E27FC236}">
                  <a16:creationId xmlns:a16="http://schemas.microsoft.com/office/drawing/2014/main" id="{9EC222BD-D08A-12E3-EA21-76C96C0F75F6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Esagono 25">
              <a:extLst>
                <a:ext uri="{FF2B5EF4-FFF2-40B4-BE49-F238E27FC236}">
                  <a16:creationId xmlns:a16="http://schemas.microsoft.com/office/drawing/2014/main" id="{96A2EA2E-C435-6264-9674-2091E7A0FF79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Esagono 26">
              <a:extLst>
                <a:ext uri="{FF2B5EF4-FFF2-40B4-BE49-F238E27FC236}">
                  <a16:creationId xmlns:a16="http://schemas.microsoft.com/office/drawing/2014/main" id="{F98DE9A3-49A3-787A-694D-D9EC7026DBF9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sagono 27">
              <a:extLst>
                <a:ext uri="{FF2B5EF4-FFF2-40B4-BE49-F238E27FC236}">
                  <a16:creationId xmlns:a16="http://schemas.microsoft.com/office/drawing/2014/main" id="{0A11701D-8EC5-A2D2-4F73-E1C63F157BCB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9" name="Esagono 28">
              <a:extLst>
                <a:ext uri="{FF2B5EF4-FFF2-40B4-BE49-F238E27FC236}">
                  <a16:creationId xmlns:a16="http://schemas.microsoft.com/office/drawing/2014/main" id="{E810B10F-062B-AA85-3DFA-3EA80C7C4A0D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Esagono 29">
              <a:extLst>
                <a:ext uri="{FF2B5EF4-FFF2-40B4-BE49-F238E27FC236}">
                  <a16:creationId xmlns:a16="http://schemas.microsoft.com/office/drawing/2014/main" id="{553FD4C0-142D-5409-7E9A-4FCD7719D915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sagono 30">
              <a:extLst>
                <a:ext uri="{FF2B5EF4-FFF2-40B4-BE49-F238E27FC236}">
                  <a16:creationId xmlns:a16="http://schemas.microsoft.com/office/drawing/2014/main" id="{3B23E03D-07AF-38C9-11F3-71278E1B0553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" name="Esagono 31">
              <a:extLst>
                <a:ext uri="{FF2B5EF4-FFF2-40B4-BE49-F238E27FC236}">
                  <a16:creationId xmlns:a16="http://schemas.microsoft.com/office/drawing/2014/main" id="{3C8B6F2F-FF11-DDA7-582D-FF092047E3F1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0FB8DD9C-F658-F9E4-D2D3-0DC8809DC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pic>
        <p:nvPicPr>
          <p:cNvPr id="42" name="Immagine 41" descr="Immagine che contiene schermata, Policromia, linea&#10;&#10;Descrizione generata automaticamente">
            <a:extLst>
              <a:ext uri="{FF2B5EF4-FFF2-40B4-BE49-F238E27FC236}">
                <a16:creationId xmlns:a16="http://schemas.microsoft.com/office/drawing/2014/main" id="{A49AB813-C692-8BE1-D49D-39ED69CA8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" y="2792019"/>
            <a:ext cx="5369163" cy="3558751"/>
          </a:xfrm>
          <a:prstGeom prst="rect">
            <a:avLst/>
          </a:prstGeom>
        </p:spPr>
      </p:pic>
      <p:pic>
        <p:nvPicPr>
          <p:cNvPr id="44" name="Immagine 43" descr="Immagine che contiene schermata, Policromia, linea&#10;&#10;Descrizione generata automaticamente">
            <a:extLst>
              <a:ext uri="{FF2B5EF4-FFF2-40B4-BE49-F238E27FC236}">
                <a16:creationId xmlns:a16="http://schemas.microsoft.com/office/drawing/2014/main" id="{7809A11C-DD0D-971A-C830-1A4A6693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50" y="2785176"/>
            <a:ext cx="5270102" cy="3578055"/>
          </a:xfrm>
          <a:prstGeom prst="rect">
            <a:avLst/>
          </a:prstGeom>
        </p:spPr>
      </p:pic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D5954E91-A46C-4854-D0BF-093019D4E77E}"/>
              </a:ext>
            </a:extLst>
          </p:cNvPr>
          <p:cNvSpPr/>
          <p:nvPr/>
        </p:nvSpPr>
        <p:spPr>
          <a:xfrm>
            <a:off x="2933332" y="2596945"/>
            <a:ext cx="484632" cy="38468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in giù 47">
            <a:extLst>
              <a:ext uri="{FF2B5EF4-FFF2-40B4-BE49-F238E27FC236}">
                <a16:creationId xmlns:a16="http://schemas.microsoft.com/office/drawing/2014/main" id="{CC8DF436-EAF3-2A61-F3CD-FAB3DA8E5913}"/>
              </a:ext>
            </a:extLst>
          </p:cNvPr>
          <p:cNvSpPr/>
          <p:nvPr/>
        </p:nvSpPr>
        <p:spPr>
          <a:xfrm>
            <a:off x="8617655" y="2602533"/>
            <a:ext cx="484632" cy="38468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86CA3E4-D403-BF5D-D4DA-F141FF870F7C}"/>
              </a:ext>
            </a:extLst>
          </p:cNvPr>
          <p:cNvSpPr txBox="1"/>
          <p:nvPr/>
        </p:nvSpPr>
        <p:spPr>
          <a:xfrm>
            <a:off x="2062426" y="11326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 SemiBold" panose="020B0004020202020204" pitchFamily="34" charset="0"/>
              </a:rPr>
              <a:t>Symmetric channel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D7D6387-A0DB-27D4-48C0-216AC3758338}"/>
              </a:ext>
            </a:extLst>
          </p:cNvPr>
          <p:cNvSpPr txBox="1"/>
          <p:nvPr/>
        </p:nvSpPr>
        <p:spPr>
          <a:xfrm>
            <a:off x="7439955" y="102578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 SemiBold" panose="020B0004020202020204" pitchFamily="34" charset="0"/>
              </a:rPr>
              <a:t>Non-</a:t>
            </a:r>
            <a:r>
              <a:rPr lang="it-IT" dirty="0" err="1">
                <a:latin typeface="Aptos SemiBold" panose="020B0004020202020204" pitchFamily="34" charset="0"/>
              </a:rPr>
              <a:t>symmetric</a:t>
            </a:r>
            <a:r>
              <a:rPr lang="it-IT" dirty="0">
                <a:latin typeface="Aptos SemiBold" panose="020B0004020202020204" pitchFamily="34" charset="0"/>
              </a:rPr>
              <a:t> channel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2E709B4D-C76E-2207-7DF9-1055924BA28F}"/>
              </a:ext>
            </a:extLst>
          </p:cNvPr>
          <p:cNvSpPr/>
          <p:nvPr/>
        </p:nvSpPr>
        <p:spPr>
          <a:xfrm>
            <a:off x="5450176" y="3429000"/>
            <a:ext cx="158117" cy="17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F3E1EA54-5A31-B9AA-CE3E-1A5357EED9E6}"/>
              </a:ext>
            </a:extLst>
          </p:cNvPr>
          <p:cNvCxnSpPr>
            <a:cxnSpLocks/>
          </p:cNvCxnSpPr>
          <p:nvPr/>
        </p:nvCxnSpPr>
        <p:spPr>
          <a:xfrm flipH="1">
            <a:off x="1060655" y="3519747"/>
            <a:ext cx="438952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e 57">
            <a:extLst>
              <a:ext uri="{FF2B5EF4-FFF2-40B4-BE49-F238E27FC236}">
                <a16:creationId xmlns:a16="http://schemas.microsoft.com/office/drawing/2014/main" id="{0C86BB55-BA77-926D-4A85-70313C0BCB56}"/>
              </a:ext>
            </a:extLst>
          </p:cNvPr>
          <p:cNvSpPr/>
          <p:nvPr/>
        </p:nvSpPr>
        <p:spPr>
          <a:xfrm>
            <a:off x="10973228" y="3352800"/>
            <a:ext cx="158117" cy="17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FB8E06A4-A62A-1B92-7B26-332EC75C6458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6543432" y="3429000"/>
            <a:ext cx="4429796" cy="114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diagramma, linea, Diagramma, Parallelo&#10;&#10;Descrizione generata automaticamente">
            <a:extLst>
              <a:ext uri="{FF2B5EF4-FFF2-40B4-BE49-F238E27FC236}">
                <a16:creationId xmlns:a16="http://schemas.microsoft.com/office/drawing/2014/main" id="{5562A04C-1701-EFA0-0124-306E5210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4" y="472059"/>
            <a:ext cx="4481007" cy="2073267"/>
          </a:xfrm>
          <a:prstGeom prst="rect">
            <a:avLst/>
          </a:prstGeom>
        </p:spPr>
      </p:pic>
      <p:pic>
        <p:nvPicPr>
          <p:cNvPr id="7" name="Immagine 6" descr="Immagine che contiene diagramma, linea, Diagramma, Parallelo&#10;&#10;Descrizione generata automaticamente">
            <a:extLst>
              <a:ext uri="{FF2B5EF4-FFF2-40B4-BE49-F238E27FC236}">
                <a16:creationId xmlns:a16="http://schemas.microsoft.com/office/drawing/2014/main" id="{489FDA20-FFD5-6E59-89E5-718148171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32" y="445342"/>
            <a:ext cx="4508855" cy="20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  <p:bldP spid="50" grpId="0"/>
      <p:bldP spid="51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11CC10D7-6A8C-A73C-EB96-4EE2B1AAE539}"/>
              </a:ext>
            </a:extLst>
          </p:cNvPr>
          <p:cNvCxnSpPr>
            <a:cxnSpLocks/>
          </p:cNvCxnSpPr>
          <p:nvPr/>
        </p:nvCxnSpPr>
        <p:spPr>
          <a:xfrm>
            <a:off x="6853450" y="4555133"/>
            <a:ext cx="46672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5857CCC7-7895-BF87-AE92-11E1C86BF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73BA2BB-9113-B5F9-EA79-692BC9D7F0FD}"/>
              </a:ext>
            </a:extLst>
          </p:cNvPr>
          <p:cNvSpPr txBox="1"/>
          <p:nvPr/>
        </p:nvSpPr>
        <p:spPr>
          <a:xfrm>
            <a:off x="2966402" y="52092"/>
            <a:ext cx="6607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Asymptotic Homogenization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340D817-22BE-7B60-4D7B-D613A94DF124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3" name="Esagono 2">
              <a:extLst>
                <a:ext uri="{FF2B5EF4-FFF2-40B4-BE49-F238E27FC236}">
                  <a16:creationId xmlns:a16="http://schemas.microsoft.com/office/drawing/2014/main" id="{D35536FF-80AE-CF88-424A-B36ADD077414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Esagono 3">
              <a:extLst>
                <a:ext uri="{FF2B5EF4-FFF2-40B4-BE49-F238E27FC236}">
                  <a16:creationId xmlns:a16="http://schemas.microsoft.com/office/drawing/2014/main" id="{533A25B2-3300-E616-8756-8291EA6A7589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Esagono 4">
              <a:extLst>
                <a:ext uri="{FF2B5EF4-FFF2-40B4-BE49-F238E27FC236}">
                  <a16:creationId xmlns:a16="http://schemas.microsoft.com/office/drawing/2014/main" id="{A5444577-690A-FF3D-CE44-3E90452F146D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3BA4FCBB-78BD-EDE4-2019-3FD1A2E18F26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BF0EDD40-C280-C22B-6381-27B858811D87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6D334A4E-440D-482E-A180-2CB0052C4CBE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4E92738D-285C-CB61-4864-9DC6A07FEF14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5031E051-0F90-4B06-1684-E73E22FC0968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548FC557-D53A-F274-113C-24824BE2DC7F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C05CD45A-5D84-2E88-9E4C-F29EE88C1D98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642DDBC4-6AE5-25C0-ABA7-ACB9E873EEE9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A34748BF-0F8D-0EDA-DD8F-434CF5155AC7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8FC4F024-60E9-8702-5CF7-42ED634FA74F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34D62485-CA1D-1EEE-0D4D-D3CF35DF82F7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DA18E83-7C37-5A84-35C5-F32F27D8E1C7}"/>
              </a:ext>
            </a:extLst>
          </p:cNvPr>
          <p:cNvSpPr txBox="1"/>
          <p:nvPr/>
        </p:nvSpPr>
        <p:spPr>
          <a:xfrm>
            <a:off x="8585897" y="1204838"/>
            <a:ext cx="225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ptos SemiBold" panose="020B0004020202020204" pitchFamily="34" charset="0"/>
              </a:rPr>
              <a:t>Separation</a:t>
            </a:r>
            <a:r>
              <a:rPr lang="it-IT" dirty="0">
                <a:latin typeface="Aptos SemiBold" panose="020B0004020202020204" pitchFamily="34" charset="0"/>
              </a:rPr>
              <a:t> of </a:t>
            </a:r>
            <a:r>
              <a:rPr lang="it-IT" dirty="0" err="1">
                <a:latin typeface="Aptos SemiBold" panose="020B0004020202020204" pitchFamily="34" charset="0"/>
              </a:rPr>
              <a:t>scales</a:t>
            </a:r>
            <a:endParaRPr lang="it-IT" dirty="0">
              <a:latin typeface="Aptos SemiBold" panose="020B00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254CC5-3C89-BE34-142E-23586DD521C8}"/>
              </a:ext>
            </a:extLst>
          </p:cNvPr>
          <p:cNvSpPr txBox="1"/>
          <p:nvPr/>
        </p:nvSpPr>
        <p:spPr>
          <a:xfrm>
            <a:off x="9098531" y="411835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 SemiBold" panose="020B0004020202020204" pitchFamily="34" charset="0"/>
              </a:rPr>
              <a:t>Virtual </a:t>
            </a:r>
            <a:r>
              <a:rPr lang="it-IT" dirty="0" err="1">
                <a:latin typeface="Aptos SemiBold" panose="020B0004020202020204" pitchFamily="34" charset="0"/>
              </a:rPr>
              <a:t>plane</a:t>
            </a:r>
            <a:endParaRPr lang="it-IT" dirty="0">
              <a:latin typeface="Aptos SemiBold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24493E4-42BA-3BE0-15A2-B267162ADE43}"/>
                  </a:ext>
                </a:extLst>
              </p:cNvPr>
              <p:cNvSpPr txBox="1"/>
              <p:nvPr/>
            </p:nvSpPr>
            <p:spPr>
              <a:xfrm>
                <a:off x="9395670" y="2663903"/>
                <a:ext cx="64043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24493E4-42BA-3BE0-15A2-B267162AD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70" y="2663903"/>
                <a:ext cx="640432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B58FCB3D-96E1-303E-2FC1-4BFD2F2756F2}"/>
              </a:ext>
            </a:extLst>
          </p:cNvPr>
          <p:cNvSpPr/>
          <p:nvPr/>
        </p:nvSpPr>
        <p:spPr>
          <a:xfrm>
            <a:off x="9257748" y="2493360"/>
            <a:ext cx="979714" cy="93260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62C11BF3-D89E-C11B-3FF6-C8285D7B587B}"/>
              </a:ext>
            </a:extLst>
          </p:cNvPr>
          <p:cNvSpPr/>
          <p:nvPr/>
        </p:nvSpPr>
        <p:spPr>
          <a:xfrm>
            <a:off x="9476971" y="1633056"/>
            <a:ext cx="484632" cy="64231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6FD11B0A-3BA8-69E8-AE93-6B1A73DF2736}"/>
              </a:ext>
            </a:extLst>
          </p:cNvPr>
          <p:cNvSpPr/>
          <p:nvPr/>
        </p:nvSpPr>
        <p:spPr>
          <a:xfrm>
            <a:off x="9599367" y="4583965"/>
            <a:ext cx="484632" cy="64231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1E53B46-7F63-5390-6839-9A654060F525}"/>
              </a:ext>
            </a:extLst>
          </p:cNvPr>
          <p:cNvSpPr txBox="1"/>
          <p:nvPr/>
        </p:nvSpPr>
        <p:spPr>
          <a:xfrm>
            <a:off x="8137006" y="5377763"/>
            <a:ext cx="323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ptos SemiBold" panose="020B0004020202020204" pitchFamily="34" charset="0"/>
              </a:rPr>
              <a:t>Effective</a:t>
            </a:r>
            <a:r>
              <a:rPr lang="it-IT" dirty="0">
                <a:latin typeface="Aptos SemiBold" panose="020B0004020202020204" pitchFamily="34" charset="0"/>
              </a:rPr>
              <a:t> </a:t>
            </a:r>
            <a:r>
              <a:rPr lang="it-IT" dirty="0" err="1">
                <a:latin typeface="Aptos SemiBold" panose="020B0004020202020204" pitchFamily="34" charset="0"/>
              </a:rPr>
              <a:t>boundary</a:t>
            </a:r>
            <a:r>
              <a:rPr lang="it-IT" dirty="0">
                <a:latin typeface="Aptos SemiBold" panose="020B0004020202020204" pitchFamily="34" charset="0"/>
              </a:rPr>
              <a:t> </a:t>
            </a:r>
            <a:r>
              <a:rPr lang="it-IT" dirty="0" err="1">
                <a:latin typeface="Aptos SemiBold" panose="020B0004020202020204" pitchFamily="34" charset="0"/>
              </a:rPr>
              <a:t>conditions</a:t>
            </a:r>
            <a:endParaRPr lang="it-IT" dirty="0">
              <a:latin typeface="Aptos SemiBold" panose="020B0004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D3C654F-41F2-3465-7F2B-898EDCB9D45A}"/>
              </a:ext>
            </a:extLst>
          </p:cNvPr>
          <p:cNvSpPr/>
          <p:nvPr/>
        </p:nvSpPr>
        <p:spPr>
          <a:xfrm>
            <a:off x="8137006" y="5377763"/>
            <a:ext cx="3230821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in alto arrotondati 27">
            <a:extLst>
              <a:ext uri="{FF2B5EF4-FFF2-40B4-BE49-F238E27FC236}">
                <a16:creationId xmlns:a16="http://schemas.microsoft.com/office/drawing/2014/main" id="{295B294A-E38A-BDC3-D471-91939CFC7A29}"/>
              </a:ext>
            </a:extLst>
          </p:cNvPr>
          <p:cNvSpPr/>
          <p:nvPr/>
        </p:nvSpPr>
        <p:spPr>
          <a:xfrm>
            <a:off x="598266" y="1564286"/>
            <a:ext cx="6343200" cy="32472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0BEFB4D-8387-4AFF-18A3-B57382DA117A}"/>
              </a:ext>
            </a:extLst>
          </p:cNvPr>
          <p:cNvSpPr/>
          <p:nvPr/>
        </p:nvSpPr>
        <p:spPr>
          <a:xfrm>
            <a:off x="593267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F24E62B-CDDD-D604-054A-62D07133DA6B}"/>
              </a:ext>
            </a:extLst>
          </p:cNvPr>
          <p:cNvSpPr/>
          <p:nvPr/>
        </p:nvSpPr>
        <p:spPr>
          <a:xfrm>
            <a:off x="6531634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D478872-BD67-FE90-1262-A01ED08E5E1F}"/>
              </a:ext>
            </a:extLst>
          </p:cNvPr>
          <p:cNvSpPr/>
          <p:nvPr/>
        </p:nvSpPr>
        <p:spPr>
          <a:xfrm>
            <a:off x="1080369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42EBDC5-89DC-D6CD-FC73-802B82BB8D6D}"/>
              </a:ext>
            </a:extLst>
          </p:cNvPr>
          <p:cNvSpPr/>
          <p:nvPr/>
        </p:nvSpPr>
        <p:spPr>
          <a:xfrm>
            <a:off x="1575939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0EF26E78-7ADB-12A1-4AF0-4087A0571C50}"/>
              </a:ext>
            </a:extLst>
          </p:cNvPr>
          <p:cNvSpPr/>
          <p:nvPr/>
        </p:nvSpPr>
        <p:spPr>
          <a:xfrm>
            <a:off x="2071508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403B90E-0385-81CD-3F75-07583693AA75}"/>
              </a:ext>
            </a:extLst>
          </p:cNvPr>
          <p:cNvSpPr/>
          <p:nvPr/>
        </p:nvSpPr>
        <p:spPr>
          <a:xfrm>
            <a:off x="2567078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6DE6E744-7C5C-FE12-2441-7C56F97F08FA}"/>
              </a:ext>
            </a:extLst>
          </p:cNvPr>
          <p:cNvSpPr/>
          <p:nvPr/>
        </p:nvSpPr>
        <p:spPr>
          <a:xfrm>
            <a:off x="3062647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274B1D4A-5BE0-A330-71DB-76DFD392181E}"/>
              </a:ext>
            </a:extLst>
          </p:cNvPr>
          <p:cNvSpPr/>
          <p:nvPr/>
        </p:nvSpPr>
        <p:spPr>
          <a:xfrm>
            <a:off x="3558217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E2C11D18-6DBC-4AE9-97E9-3168E3CBAA8E}"/>
              </a:ext>
            </a:extLst>
          </p:cNvPr>
          <p:cNvSpPr/>
          <p:nvPr/>
        </p:nvSpPr>
        <p:spPr>
          <a:xfrm>
            <a:off x="4053786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66C08DE-BEB8-874B-069D-BDBC8434A1A6}"/>
              </a:ext>
            </a:extLst>
          </p:cNvPr>
          <p:cNvSpPr/>
          <p:nvPr/>
        </p:nvSpPr>
        <p:spPr>
          <a:xfrm>
            <a:off x="4549356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D90F8B28-95D0-5D7A-4B8A-E6817E8041E8}"/>
              </a:ext>
            </a:extLst>
          </p:cNvPr>
          <p:cNvSpPr/>
          <p:nvPr/>
        </p:nvSpPr>
        <p:spPr>
          <a:xfrm>
            <a:off x="5044925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0580B89E-B5CF-C8FE-7D82-9D8BBB4CBF83}"/>
              </a:ext>
            </a:extLst>
          </p:cNvPr>
          <p:cNvSpPr/>
          <p:nvPr/>
        </p:nvSpPr>
        <p:spPr>
          <a:xfrm>
            <a:off x="6036064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C1E5FE7A-CE09-559A-1A1A-6C334B479A58}"/>
              </a:ext>
            </a:extLst>
          </p:cNvPr>
          <p:cNvSpPr/>
          <p:nvPr/>
        </p:nvSpPr>
        <p:spPr>
          <a:xfrm>
            <a:off x="5540495" y="4564658"/>
            <a:ext cx="234127" cy="240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9A3B7FFA-EB65-70E5-EDEF-7FA20A6354BB}"/>
              </a:ext>
            </a:extLst>
          </p:cNvPr>
          <p:cNvCxnSpPr>
            <a:cxnSpLocks/>
          </p:cNvCxnSpPr>
          <p:nvPr/>
        </p:nvCxnSpPr>
        <p:spPr>
          <a:xfrm flipV="1">
            <a:off x="594325" y="3891066"/>
            <a:ext cx="0" cy="673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B8B18156-5DCD-285F-4838-DC405765CFDE}"/>
                  </a:ext>
                </a:extLst>
              </p:cNvPr>
              <p:cNvSpPr txBox="1"/>
              <p:nvPr/>
            </p:nvSpPr>
            <p:spPr>
              <a:xfrm>
                <a:off x="420911" y="4456936"/>
                <a:ext cx="1370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B8B18156-5DCD-285F-4838-DC405765C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1" y="4456936"/>
                <a:ext cx="137025" cy="215444"/>
              </a:xfrm>
              <a:prstGeom prst="rect">
                <a:avLst/>
              </a:prstGeom>
              <a:blipFill>
                <a:blip r:embed="rId5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B080DB1D-173A-C9B8-CCDF-1984469E7D33}"/>
                  </a:ext>
                </a:extLst>
              </p:cNvPr>
              <p:cNvSpPr txBox="1"/>
              <p:nvPr/>
            </p:nvSpPr>
            <p:spPr>
              <a:xfrm>
                <a:off x="382182" y="3783344"/>
                <a:ext cx="140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B080DB1D-173A-C9B8-CCDF-1984469E7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2" y="3783344"/>
                <a:ext cx="140936" cy="215444"/>
              </a:xfrm>
              <a:prstGeom prst="rect">
                <a:avLst/>
              </a:prstGeom>
              <a:blipFill>
                <a:blip r:embed="rId6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425C976-E78F-33BD-C679-3DFAEB0F6F12}"/>
              </a:ext>
            </a:extLst>
          </p:cNvPr>
          <p:cNvCxnSpPr>
            <a:cxnSpLocks/>
          </p:cNvCxnSpPr>
          <p:nvPr/>
        </p:nvCxnSpPr>
        <p:spPr>
          <a:xfrm>
            <a:off x="595686" y="4555133"/>
            <a:ext cx="63468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tangolo con angoli in alto arrotondati 62">
            <a:extLst>
              <a:ext uri="{FF2B5EF4-FFF2-40B4-BE49-F238E27FC236}">
                <a16:creationId xmlns:a16="http://schemas.microsoft.com/office/drawing/2014/main" id="{9612B45A-AF6D-2E05-6FB7-9AD27A78A013}"/>
              </a:ext>
            </a:extLst>
          </p:cNvPr>
          <p:cNvSpPr/>
          <p:nvPr/>
        </p:nvSpPr>
        <p:spPr>
          <a:xfrm rot="10800000">
            <a:off x="592086" y="4805362"/>
            <a:ext cx="6346800" cy="57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3263FA48-9BD7-7048-177E-DF1C8998D0EC}"/>
                  </a:ext>
                </a:extLst>
              </p:cNvPr>
              <p:cNvSpPr txBox="1"/>
              <p:nvPr/>
            </p:nvSpPr>
            <p:spPr>
              <a:xfrm>
                <a:off x="7310482" y="4555133"/>
                <a:ext cx="138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3263FA48-9BD7-7048-177E-DF1C8998D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82" y="4555133"/>
                <a:ext cx="138499" cy="215444"/>
              </a:xfrm>
              <a:prstGeom prst="rect">
                <a:avLst/>
              </a:prstGeom>
              <a:blipFill>
                <a:blip r:embed="rId7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BCFB3B0-36E3-FB66-C9FB-FEB2A6CE4D16}"/>
              </a:ext>
            </a:extLst>
          </p:cNvPr>
          <p:cNvSpPr txBox="1"/>
          <p:nvPr/>
        </p:nvSpPr>
        <p:spPr>
          <a:xfrm>
            <a:off x="4783483" y="1653410"/>
            <a:ext cx="1969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>
                <a:latin typeface="Aptos SemiBold" panose="020B0004020202020204" pitchFamily="34" charset="0"/>
              </a:rPr>
              <a:t>Macroscopic</a:t>
            </a:r>
            <a:r>
              <a:rPr lang="it-IT" sz="1600" i="1" dirty="0">
                <a:latin typeface="Aptos SemiBold" panose="020B0004020202020204" pitchFamily="34" charset="0"/>
              </a:rPr>
              <a:t> </a:t>
            </a:r>
            <a:r>
              <a:rPr lang="it-IT" sz="1600" i="1" dirty="0" err="1">
                <a:latin typeface="Aptos SemiBold" panose="020B0004020202020204" pitchFamily="34" charset="0"/>
              </a:rPr>
              <a:t>region</a:t>
            </a:r>
            <a:endParaRPr lang="it-IT" sz="1600" i="1" dirty="0">
              <a:latin typeface="Aptos SemiBold" panose="020B0004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11B136F-FEB7-FDC6-250E-D9FBBA6D9E02}"/>
              </a:ext>
            </a:extLst>
          </p:cNvPr>
          <p:cNvSpPr txBox="1"/>
          <p:nvPr/>
        </p:nvSpPr>
        <p:spPr>
          <a:xfrm>
            <a:off x="679860" y="4922285"/>
            <a:ext cx="179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>
                <a:latin typeface="Aptos SemiBold" panose="020B0004020202020204" pitchFamily="34" charset="0"/>
              </a:rPr>
              <a:t>Microscopic</a:t>
            </a:r>
            <a:r>
              <a:rPr lang="it-IT" sz="1600" i="1" dirty="0">
                <a:latin typeface="Aptos SemiBold" panose="020B0004020202020204" pitchFamily="34" charset="0"/>
              </a:rPr>
              <a:t> </a:t>
            </a:r>
            <a:r>
              <a:rPr lang="it-IT" sz="1600" i="1" dirty="0" err="1">
                <a:latin typeface="Aptos SemiBold" panose="020B0004020202020204" pitchFamily="34" charset="0"/>
              </a:rPr>
              <a:t>layer</a:t>
            </a:r>
            <a:endParaRPr lang="it-IT" sz="1600" i="1" dirty="0">
              <a:latin typeface="Aptos SemiBold" panose="020B0004020202020204" pitchFamily="34" charset="0"/>
            </a:endParaRPr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A3B65080-0122-A034-2671-4F9184D545E9}"/>
              </a:ext>
            </a:extLst>
          </p:cNvPr>
          <p:cNvGrpSpPr/>
          <p:nvPr/>
        </p:nvGrpSpPr>
        <p:grpSpPr>
          <a:xfrm>
            <a:off x="2688165" y="2651825"/>
            <a:ext cx="2454834" cy="643381"/>
            <a:chOff x="4291385" y="2055710"/>
            <a:chExt cx="2454834" cy="643381"/>
          </a:xfrm>
        </p:grpSpPr>
        <p:sp>
          <p:nvSpPr>
            <p:cNvPr id="69" name="Freccia a gallone 68">
              <a:extLst>
                <a:ext uri="{FF2B5EF4-FFF2-40B4-BE49-F238E27FC236}">
                  <a16:creationId xmlns:a16="http://schemas.microsoft.com/office/drawing/2014/main" id="{4BCDABCD-9F09-40FA-5F33-EF9F909C5C7A}"/>
                </a:ext>
              </a:extLst>
            </p:cNvPr>
            <p:cNvSpPr/>
            <p:nvPr/>
          </p:nvSpPr>
          <p:spPr>
            <a:xfrm>
              <a:off x="4291385" y="2065235"/>
              <a:ext cx="838200" cy="633856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70" name="Freccia a gallone 69">
              <a:extLst>
                <a:ext uri="{FF2B5EF4-FFF2-40B4-BE49-F238E27FC236}">
                  <a16:creationId xmlns:a16="http://schemas.microsoft.com/office/drawing/2014/main" id="{BEDABE31-640C-7B98-CF98-25C2A209BBA0}"/>
                </a:ext>
              </a:extLst>
            </p:cNvPr>
            <p:cNvSpPr/>
            <p:nvPr/>
          </p:nvSpPr>
          <p:spPr>
            <a:xfrm>
              <a:off x="5088991" y="2055710"/>
              <a:ext cx="838200" cy="633856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71" name="Freccia a gallone 70">
              <a:extLst>
                <a:ext uri="{FF2B5EF4-FFF2-40B4-BE49-F238E27FC236}">
                  <a16:creationId xmlns:a16="http://schemas.microsoft.com/office/drawing/2014/main" id="{227011E8-92BD-DBED-9F09-70DF5A94C0D2}"/>
                </a:ext>
              </a:extLst>
            </p:cNvPr>
            <p:cNvSpPr/>
            <p:nvPr/>
          </p:nvSpPr>
          <p:spPr>
            <a:xfrm>
              <a:off x="5908019" y="2055710"/>
              <a:ext cx="838200" cy="633856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9077F9F-8ED2-1911-8852-EDFA89F2F24F}"/>
              </a:ext>
            </a:extLst>
          </p:cNvPr>
          <p:cNvSpPr txBox="1"/>
          <p:nvPr/>
        </p:nvSpPr>
        <p:spPr>
          <a:xfrm>
            <a:off x="3420286" y="2303746"/>
            <a:ext cx="990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Bulk flow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C5B70F55-C0F2-1265-D017-6AF75A8BA0A7}"/>
              </a:ext>
            </a:extLst>
          </p:cNvPr>
          <p:cNvSpPr txBox="1"/>
          <p:nvPr/>
        </p:nvSpPr>
        <p:spPr>
          <a:xfrm>
            <a:off x="7219326" y="309863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ptos SemiBold" panose="020B0004020202020204" pitchFamily="34" charset="0"/>
              </a:rPr>
              <a:t>Virtual </a:t>
            </a:r>
            <a:r>
              <a:rPr lang="it-IT" dirty="0" err="1">
                <a:solidFill>
                  <a:srgbClr val="FF0000"/>
                </a:solidFill>
                <a:latin typeface="Aptos SemiBold" panose="020B0004020202020204" pitchFamily="34" charset="0"/>
              </a:rPr>
              <a:t>plane</a:t>
            </a:r>
            <a:endParaRPr lang="it-IT" dirty="0">
              <a:solidFill>
                <a:srgbClr val="FF0000"/>
              </a:solidFill>
              <a:latin typeface="Aptos SemiBold" panose="020B0004020202020204" pitchFamily="34" charset="0"/>
            </a:endParaRPr>
          </a:p>
        </p:txBody>
      </p: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C8C8EE84-2FA9-3797-BC79-46E53099F3BD}"/>
              </a:ext>
            </a:extLst>
          </p:cNvPr>
          <p:cNvCxnSpPr>
            <a:cxnSpLocks/>
          </p:cNvCxnSpPr>
          <p:nvPr/>
        </p:nvCxnSpPr>
        <p:spPr>
          <a:xfrm flipH="1">
            <a:off x="6501336" y="3477486"/>
            <a:ext cx="1196981" cy="932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BD3B7533-D05C-D454-7D5E-3A3462358823}"/>
              </a:ext>
            </a:extLst>
          </p:cNvPr>
          <p:cNvSpPr/>
          <p:nvPr/>
        </p:nvSpPr>
        <p:spPr>
          <a:xfrm>
            <a:off x="7232772" y="3098630"/>
            <a:ext cx="1472858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1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/>
      <p:bldP spid="27" grpId="0" animBg="1"/>
      <p:bldP spid="66" grpId="0"/>
      <p:bldP spid="67" grpId="0"/>
      <p:bldP spid="73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12D212D-8CD3-3611-C388-977B57948640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5" name="Esagono 4">
              <a:extLst>
                <a:ext uri="{FF2B5EF4-FFF2-40B4-BE49-F238E27FC236}">
                  <a16:creationId xmlns:a16="http://schemas.microsoft.com/office/drawing/2014/main" id="{6E742E82-4DBC-EFD6-47DD-1611B6197DA2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EA8D174A-6F51-75AF-B308-D75F4AAAFEF3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DEF03E21-7EDB-E1E7-7F77-F3423E819491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F14AFB14-1C67-C92E-2411-92ACCE6748A3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08745A6F-B0CA-3E0C-C6C1-B7F243E93347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BA37F903-08FC-4043-7A58-153D4C70C9F2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838A963A-4F33-B19B-C1E7-94241F6A46A8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ABEC460C-DCBD-C4EC-4B98-747835494C3E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CF7B3D21-C477-BE58-D8F9-A64ED9460034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3D3C9589-4160-3443-B541-44A3B4F9B029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46AE3281-9D75-31DF-4676-C295B6AE49EC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D6B32301-A501-A3D4-3983-2BC2F1705806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6E1DAE64-AE09-4EBB-8AFC-D784E2C88C86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F499B7C6-ADFA-2AC4-3928-2BCBCD90FE6B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EE86F4-9BC0-A118-4DE1-3CAC006CA159}"/>
              </a:ext>
            </a:extLst>
          </p:cNvPr>
          <p:cNvSpPr txBox="1"/>
          <p:nvPr/>
        </p:nvSpPr>
        <p:spPr>
          <a:xfrm>
            <a:off x="2966402" y="52092"/>
            <a:ext cx="6607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Asymptotic Homogenization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102833-A4BA-9E17-3C8C-63BFA57F76AF}"/>
              </a:ext>
            </a:extLst>
          </p:cNvPr>
          <p:cNvSpPr txBox="1"/>
          <p:nvPr/>
        </p:nvSpPr>
        <p:spPr>
          <a:xfrm>
            <a:off x="737528" y="914136"/>
            <a:ext cx="7474482" cy="2471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Aptos SemiBold" panose="020B0004020202020204" pitchFamily="34" charset="0"/>
              </a:rPr>
              <a:t>Governing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equations</a:t>
            </a:r>
            <a:r>
              <a:rPr lang="it-IT" sz="2000" dirty="0">
                <a:latin typeface="Aptos SemiBold" panose="020B0004020202020204" pitchFamily="34" charset="0"/>
              </a:rPr>
              <a:t> (</a:t>
            </a:r>
            <a:r>
              <a:rPr lang="it-IT" sz="2000" dirty="0" err="1">
                <a:latin typeface="Aptos SemiBold" panose="020B0004020202020204" pitchFamily="34" charset="0"/>
              </a:rPr>
              <a:t>Navier</a:t>
            </a:r>
            <a:r>
              <a:rPr lang="it-IT" sz="2000" dirty="0">
                <a:latin typeface="Aptos SemiBold" panose="020B0004020202020204" pitchFamily="34" charset="0"/>
              </a:rPr>
              <a:t>-Stokes)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Aptos SemiBold" panose="020B0004020202020204" pitchFamily="34" charset="0"/>
              </a:rPr>
              <a:t>Definition of appropriate </a:t>
            </a:r>
            <a:r>
              <a:rPr lang="it-IT" sz="2000" dirty="0" err="1">
                <a:latin typeface="Aptos SemiBold" panose="020B0004020202020204" pitchFamily="34" charset="0"/>
              </a:rPr>
              <a:t>scales</a:t>
            </a:r>
            <a:r>
              <a:rPr lang="it-IT" sz="2000" dirty="0">
                <a:latin typeface="Aptos SemiBold" panose="020B0004020202020204" pitchFamily="34" charset="0"/>
              </a:rPr>
              <a:t> for the </a:t>
            </a:r>
            <a:r>
              <a:rPr lang="it-IT" sz="2000" dirty="0" err="1">
                <a:latin typeface="Aptos SemiBold" panose="020B0004020202020204" pitchFamily="34" charset="0"/>
              </a:rPr>
              <a:t>two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regions</a:t>
            </a:r>
            <a:endParaRPr lang="it-IT" sz="2000" dirty="0">
              <a:latin typeface="Aptos SemiBold" panose="020B00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Aptos SemiBold" panose="020B0004020202020204" pitchFamily="34" charset="0"/>
              </a:rPr>
              <a:t>Normalization</a:t>
            </a:r>
            <a:r>
              <a:rPr lang="it-IT" sz="2000" dirty="0">
                <a:latin typeface="Aptos SemiBold" panose="020B0004020202020204" pitchFamily="34" charset="0"/>
              </a:rPr>
              <a:t> of </a:t>
            </a:r>
            <a:r>
              <a:rPr lang="it-IT" sz="2000" dirty="0" err="1">
                <a:latin typeface="Aptos SemiBold" panose="020B0004020202020204" pitchFamily="34" charset="0"/>
              </a:rPr>
              <a:t>all</a:t>
            </a:r>
            <a:r>
              <a:rPr lang="it-IT" sz="2000" dirty="0">
                <a:latin typeface="Aptos SemiBold" panose="020B0004020202020204" pitchFamily="34" charset="0"/>
              </a:rPr>
              <a:t> the </a:t>
            </a:r>
            <a:r>
              <a:rPr lang="it-IT" sz="2000" dirty="0" err="1">
                <a:latin typeface="Aptos SemiBold" panose="020B0004020202020204" pitchFamily="34" charset="0"/>
              </a:rPr>
              <a:t>parameters</a:t>
            </a:r>
            <a:endParaRPr lang="it-IT" sz="2000" dirty="0">
              <a:latin typeface="Aptos SemiBold" panose="020B00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Aptos SemiBold" panose="020B0004020202020204" pitchFamily="34" charset="0"/>
              </a:rPr>
              <a:t>Dimensionless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governing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equations</a:t>
            </a:r>
            <a:r>
              <a:rPr lang="it-IT" sz="2000" dirty="0">
                <a:latin typeface="Aptos SemiBold" panose="020B0004020202020204" pitchFamily="34" charset="0"/>
              </a:rPr>
              <a:t> and </a:t>
            </a:r>
            <a:r>
              <a:rPr lang="it-IT" sz="2000" dirty="0" err="1">
                <a:latin typeface="Aptos SemiBold" panose="020B0004020202020204" pitchFamily="34" charset="0"/>
              </a:rPr>
              <a:t>boundary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conditions</a:t>
            </a:r>
            <a:r>
              <a:rPr lang="it-IT" sz="2000" dirty="0">
                <a:latin typeface="Aptos SemiBold" panose="020B0004020202020204" pitchFamily="34" charset="0"/>
              </a:rPr>
              <a:t>: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E2D6755-6F3D-BC29-B866-AC0D435AEACD}"/>
              </a:ext>
            </a:extLst>
          </p:cNvPr>
          <p:cNvSpPr txBox="1"/>
          <p:nvPr/>
        </p:nvSpPr>
        <p:spPr>
          <a:xfrm>
            <a:off x="1063708" y="3446409"/>
            <a:ext cx="545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no-slip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solid</a:t>
            </a:r>
            <a:r>
              <a:rPr lang="it-IT" dirty="0"/>
              <a:t> </a:t>
            </a:r>
            <a:r>
              <a:rPr lang="it-IT" dirty="0" err="1"/>
              <a:t>wall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continuity</a:t>
            </a:r>
            <a:r>
              <a:rPr lang="it-IT" dirty="0"/>
              <a:t> of the </a:t>
            </a:r>
            <a:r>
              <a:rPr lang="it-IT" dirty="0" err="1"/>
              <a:t>velocity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plane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continuity</a:t>
            </a:r>
            <a:r>
              <a:rPr lang="it-IT" dirty="0"/>
              <a:t> of the </a:t>
            </a:r>
            <a:r>
              <a:rPr lang="it-IT" dirty="0" err="1"/>
              <a:t>traction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plane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B62AFDD-2423-C81D-DB8A-6C21E85FD35D}"/>
              </a:ext>
            </a:extLst>
          </p:cNvPr>
          <p:cNvSpPr txBox="1"/>
          <p:nvPr/>
        </p:nvSpPr>
        <p:spPr>
          <a:xfrm>
            <a:off x="737528" y="4274917"/>
            <a:ext cx="38655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Aptos SemiBold" panose="020B0004020202020204" pitchFamily="34" charset="0"/>
              </a:rPr>
              <a:t>Asymptotic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analysis</a:t>
            </a:r>
            <a:endParaRPr lang="it-IT" sz="2000" dirty="0">
              <a:latin typeface="Aptos SemiBold" panose="020B00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Aptos SemiBold" panose="020B0004020202020204" pitchFamily="34" charset="0"/>
              </a:rPr>
              <a:t>General </a:t>
            </a:r>
            <a:r>
              <a:rPr lang="it-IT" sz="2000" dirty="0" err="1">
                <a:latin typeface="Aptos SemiBold" panose="020B0004020202020204" pitchFamily="34" charset="0"/>
              </a:rPr>
              <a:t>solution</a:t>
            </a:r>
            <a:endParaRPr lang="it-IT" sz="2000" dirty="0">
              <a:latin typeface="Aptos SemiBold" panose="020B00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Aptos SemiBold" panose="020B0004020202020204" pitchFamily="34" charset="0"/>
              </a:rPr>
              <a:t>Effective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boundary</a:t>
            </a:r>
            <a:r>
              <a:rPr lang="it-IT" sz="2000" dirty="0">
                <a:latin typeface="Aptos SemiBold" panose="020B0004020202020204" pitchFamily="34" charset="0"/>
              </a:rPr>
              <a:t> </a:t>
            </a:r>
            <a:r>
              <a:rPr lang="it-IT" sz="2000" dirty="0" err="1">
                <a:latin typeface="Aptos SemiBold" panose="020B0004020202020204" pitchFamily="34" charset="0"/>
              </a:rPr>
              <a:t>conditions</a:t>
            </a:r>
            <a:endParaRPr lang="it-IT" sz="2000" dirty="0">
              <a:latin typeface="Aptos SemiBold" panose="020B0004020202020204" pitchFamily="34" charset="0"/>
            </a:endParaRPr>
          </a:p>
          <a:p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4A07B33-2CC9-558A-4EEE-1945BFB401A5}"/>
              </a:ext>
            </a:extLst>
          </p:cNvPr>
          <p:cNvCxnSpPr>
            <a:cxnSpLocks/>
          </p:cNvCxnSpPr>
          <p:nvPr/>
        </p:nvCxnSpPr>
        <p:spPr>
          <a:xfrm flipV="1">
            <a:off x="4750822" y="5723099"/>
            <a:ext cx="771302" cy="23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1440FC2-1D01-F337-B5EB-4519AD4D345D}"/>
              </a:ext>
            </a:extLst>
          </p:cNvPr>
          <p:cNvCxnSpPr>
            <a:cxnSpLocks/>
          </p:cNvCxnSpPr>
          <p:nvPr/>
        </p:nvCxnSpPr>
        <p:spPr>
          <a:xfrm>
            <a:off x="4750822" y="5981634"/>
            <a:ext cx="771302" cy="248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7F97ACD2-412A-B102-6441-7C074958527A}"/>
                  </a:ext>
                </a:extLst>
              </p:cNvPr>
              <p:cNvSpPr txBox="1"/>
              <p:nvPr/>
            </p:nvSpPr>
            <p:spPr>
              <a:xfrm>
                <a:off x="5723076" y="5414494"/>
                <a:ext cx="226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7F97ACD2-412A-B102-6441-7C0749585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76" y="5414494"/>
                <a:ext cx="226472" cy="369332"/>
              </a:xfrm>
              <a:prstGeom prst="rect">
                <a:avLst/>
              </a:prstGeom>
              <a:blipFill>
                <a:blip r:embed="rId3"/>
                <a:stretch>
                  <a:fillRect l="-35135" r="-32432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51EAB00-1095-73ED-51F2-1DBDC2F2C6B8}"/>
                  </a:ext>
                </a:extLst>
              </p:cNvPr>
              <p:cNvSpPr txBox="1"/>
              <p:nvPr/>
            </p:nvSpPr>
            <p:spPr>
              <a:xfrm>
                <a:off x="5660110" y="6101787"/>
                <a:ext cx="57887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51EAB00-1095-73ED-51F2-1DBDC2F2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0" y="6101787"/>
                <a:ext cx="578876" cy="381258"/>
              </a:xfrm>
              <a:prstGeom prst="rect">
                <a:avLst/>
              </a:prstGeom>
              <a:blipFill>
                <a:blip r:embed="rId4"/>
                <a:stretch>
                  <a:fillRect l="-13684" t="-4839" r="-8421" b="-80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FAEFE3A-000B-B8DC-5B83-CA4994DAC0AA}"/>
              </a:ext>
            </a:extLst>
          </p:cNvPr>
          <p:cNvSpPr txBox="1"/>
          <p:nvPr/>
        </p:nvSpPr>
        <p:spPr>
          <a:xfrm>
            <a:off x="7055031" y="5382912"/>
            <a:ext cx="24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ptos SemiBold" panose="020B0004020202020204" pitchFamily="34" charset="0"/>
              </a:rPr>
              <a:t>Navier</a:t>
            </a:r>
            <a:r>
              <a:rPr lang="it-IT" dirty="0">
                <a:latin typeface="Aptos SemiBold" panose="020B0004020202020204" pitchFamily="34" charset="0"/>
              </a:rPr>
              <a:t>-slip </a:t>
            </a:r>
            <a:r>
              <a:rPr lang="it-IT" dirty="0" err="1">
                <a:latin typeface="Aptos SemiBold" panose="020B0004020202020204" pitchFamily="34" charset="0"/>
              </a:rPr>
              <a:t>coefficient</a:t>
            </a:r>
            <a:endParaRPr lang="it-IT" dirty="0">
              <a:latin typeface="Aptos SemiBold" panose="020B00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A695E83-7E1C-5C4D-9135-2E43BF1598D6}"/>
              </a:ext>
            </a:extLst>
          </p:cNvPr>
          <p:cNvSpPr txBox="1"/>
          <p:nvPr/>
        </p:nvSpPr>
        <p:spPr>
          <a:xfrm>
            <a:off x="7038283" y="6071667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 SemiBold" panose="020B0004020202020204" pitchFamily="34" charset="0"/>
              </a:rPr>
              <a:t>Interface </a:t>
            </a:r>
            <a:r>
              <a:rPr lang="it-IT" dirty="0" err="1">
                <a:latin typeface="Aptos SemiBold" panose="020B0004020202020204" pitchFamily="34" charset="0"/>
              </a:rPr>
              <a:t>permeability</a:t>
            </a:r>
            <a:r>
              <a:rPr lang="it-IT" dirty="0">
                <a:latin typeface="Aptos SemiBold" panose="020B0004020202020204" pitchFamily="34" charset="0"/>
              </a:rPr>
              <a:t> </a:t>
            </a:r>
            <a:r>
              <a:rPr lang="it-IT" dirty="0" err="1">
                <a:latin typeface="Aptos SemiBold" panose="020B0004020202020204" pitchFamily="34" charset="0"/>
              </a:rPr>
              <a:t>coefficient</a:t>
            </a:r>
            <a:endParaRPr lang="it-IT" dirty="0"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4CA40355-1950-1588-FE2D-4F04F14D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52BBFE3E-C089-C4E3-50BF-34AC0AF8781A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A62F16FC-85A7-144F-745D-202D495B7F6C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sagono 6">
              <a:extLst>
                <a:ext uri="{FF2B5EF4-FFF2-40B4-BE49-F238E27FC236}">
                  <a16:creationId xmlns:a16="http://schemas.microsoft.com/office/drawing/2014/main" id="{CDBB8855-B192-79D0-D59F-7B3DBA2F8F8E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9459ECC9-3539-7CF9-06A9-3BD8E96FEABC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E1DEB87B-8A53-EE4E-6CE8-1C83E05F8BA0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sagono 9">
              <a:extLst>
                <a:ext uri="{FF2B5EF4-FFF2-40B4-BE49-F238E27FC236}">
                  <a16:creationId xmlns:a16="http://schemas.microsoft.com/office/drawing/2014/main" id="{36BC5487-1C93-2FD1-754F-028AFCBBFBE3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02B95E26-75E2-1329-330F-449D8E5FE34D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Esagono 11">
              <a:extLst>
                <a:ext uri="{FF2B5EF4-FFF2-40B4-BE49-F238E27FC236}">
                  <a16:creationId xmlns:a16="http://schemas.microsoft.com/office/drawing/2014/main" id="{B8429191-5CBD-42A3-4419-547A9424AEA1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553CAA8E-2348-2AAA-8C9B-630E51C053F9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076945C0-241E-40C0-43BC-640D9DCBE91A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4E11B887-4371-AFFE-9CD2-ABE1C3D186DC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id="{551248C3-8FAB-1C58-D984-7352DC433C64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9341BD9A-6689-915C-951D-3BF1DB3FB63D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id="{BD50A2BD-C63D-F3C4-02CD-E8D45EC3AEE4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60E48390-4FB8-9C34-AB40-4D57999786D5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2C634D-D719-2E0F-05CE-7829D3077818}"/>
              </a:ext>
            </a:extLst>
          </p:cNvPr>
          <p:cNvSpPr txBox="1"/>
          <p:nvPr/>
        </p:nvSpPr>
        <p:spPr>
          <a:xfrm>
            <a:off x="3119352" y="32383"/>
            <a:ext cx="5953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F4DBCA94-E7AB-A38E-2B5F-E03985F808E7}"/>
              </a:ext>
            </a:extLst>
          </p:cNvPr>
          <p:cNvGrpSpPr/>
          <p:nvPr/>
        </p:nvGrpSpPr>
        <p:grpSpPr>
          <a:xfrm>
            <a:off x="770999" y="1465826"/>
            <a:ext cx="5247503" cy="4804948"/>
            <a:chOff x="791087" y="1426162"/>
            <a:chExt cx="5247503" cy="480494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AE3291C-2352-C9A1-DCEA-99598DD063A8}"/>
                </a:ext>
              </a:extLst>
            </p:cNvPr>
            <p:cNvGrpSpPr/>
            <p:nvPr/>
          </p:nvGrpSpPr>
          <p:grpSpPr>
            <a:xfrm>
              <a:off x="791087" y="1884784"/>
              <a:ext cx="5247503" cy="4346326"/>
              <a:chOff x="3232749" y="819902"/>
              <a:chExt cx="5247503" cy="4346326"/>
            </a:xfrm>
          </p:grpSpPr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0CF0A8FC-D1F9-B1DD-3645-39B668534E23}"/>
                  </a:ext>
                </a:extLst>
              </p:cNvPr>
              <p:cNvSpPr/>
              <p:nvPr/>
            </p:nvSpPr>
            <p:spPr>
              <a:xfrm>
                <a:off x="3232749" y="1617121"/>
                <a:ext cx="1164490" cy="4370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E8E8BF35-8C4F-7B73-F4D7-F062543F0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4993" y="1278228"/>
                <a:ext cx="180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1C3CB57E-7F9D-C251-8E1A-2B78CCCF6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4993" y="1278228"/>
                <a:ext cx="0" cy="360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46F40976-A3C6-E8A9-FE0C-0DF2D8CFD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4993" y="1270608"/>
                <a:ext cx="0" cy="360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1480DBD7-DB4C-AE84-2ED2-6487AEDC7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4993" y="4870608"/>
                <a:ext cx="720000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47DCACC7-A287-4DFC-A2F2-CDED5B751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4993" y="4870608"/>
                <a:ext cx="720000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id="{A24A9C6F-0704-0CFF-04B5-75B65ABC8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3686" y="4870608"/>
                <a:ext cx="0" cy="28800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5A874ABF-242E-B7B9-BE00-FA1324B9A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4993" y="4862988"/>
                <a:ext cx="0" cy="28800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200B972B-59EF-F3E2-9AF7-6FE54C603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993" y="5149536"/>
                <a:ext cx="37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E5B19B93-3265-BA69-1389-04BE94C556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4860" y="4870608"/>
                <a:ext cx="180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id="{3D1837EE-9ED4-D697-C610-B37E39E80D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4043" y="1255720"/>
                <a:ext cx="11307" cy="36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sm"/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7C38E785-0BB4-C274-DBC9-002376E4D8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3229" y="1755621"/>
                <a:ext cx="288000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4BE83F35-3DDC-B16A-37F0-C096E21C7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3229" y="1915641"/>
                <a:ext cx="28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E3F66F98-1DBB-72A9-A5E5-35EADA1685C0}"/>
                  </a:ext>
                </a:extLst>
              </p:cNvPr>
              <p:cNvSpPr txBox="1"/>
              <p:nvPr/>
            </p:nvSpPr>
            <p:spPr>
              <a:xfrm>
                <a:off x="3728989" y="1617121"/>
                <a:ext cx="646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no-slip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7B788D6B-8D35-0FFD-704A-5692C52D5BE3}"/>
                  </a:ext>
                </a:extLst>
              </p:cNvPr>
              <p:cNvSpPr txBox="1"/>
              <p:nvPr/>
            </p:nvSpPr>
            <p:spPr>
              <a:xfrm>
                <a:off x="3840397" y="1777141"/>
                <a:ext cx="4235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slip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asellaDiTesto 36">
                    <a:extLst>
                      <a:ext uri="{FF2B5EF4-FFF2-40B4-BE49-F238E27FC236}">
                        <a16:creationId xmlns:a16="http://schemas.microsoft.com/office/drawing/2014/main" id="{5AAF94B1-1E1D-F891-2E88-42ADF3BCADA3}"/>
                      </a:ext>
                    </a:extLst>
                  </p:cNvPr>
                  <p:cNvSpPr txBox="1"/>
                  <p:nvPr/>
                </p:nvSpPr>
                <p:spPr>
                  <a:xfrm>
                    <a:off x="4256039" y="2415540"/>
                    <a:ext cx="45717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200" i="1" smtClean="0"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1200" i="1" smtClean="0"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oMath>
                      </m:oMathPara>
                    </a14:m>
                    <a:endParaRPr lang="it-IT" sz="1200" dirty="0">
                      <a:effectLst/>
                      <a:highlight>
                        <a:srgbClr val="FFFFFF"/>
                      </a:highlight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br>
                      <a:rPr lang="it-IT" b="0" i="0" dirty="0">
                        <a:solidFill>
                          <a:srgbClr val="495365"/>
                        </a:solidFill>
                        <a:effectLst/>
                        <a:highlight>
                          <a:srgbClr val="FFFFFF"/>
                        </a:highlight>
                        <a:latin typeface="Lato" panose="020F0502020204030203" pitchFamily="34" charset="0"/>
                      </a:rPr>
                    </a:br>
                    <a:endParaRPr lang="it-IT" dirty="0"/>
                  </a:p>
                </p:txBody>
              </p:sp>
            </mc:Choice>
            <mc:Fallback xmlns="">
              <p:sp>
                <p:nvSpPr>
                  <p:cNvPr id="37" name="CasellaDiTesto 36">
                    <a:extLst>
                      <a:ext uri="{FF2B5EF4-FFF2-40B4-BE49-F238E27FC236}">
                        <a16:creationId xmlns:a16="http://schemas.microsoft.com/office/drawing/2014/main" id="{5AAF94B1-1E1D-F891-2E88-42ADF3BCAD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039" y="2415540"/>
                    <a:ext cx="457176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BEEBEBA0-2721-5606-5632-3A57BF571D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3686" y="4502988"/>
                <a:ext cx="0" cy="36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D6AAB9F9-72DB-F225-5DC2-56061E6570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1686" y="4502988"/>
                <a:ext cx="0" cy="36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A206BA34-36A0-2B0B-89B2-2D06F58EE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7373" y="4510608"/>
                <a:ext cx="37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4C31F6D8-4F5E-9E72-B460-8185F8475CE0}"/>
                      </a:ext>
                    </a:extLst>
                  </p:cNvPr>
                  <p:cNvSpPr txBox="1"/>
                  <p:nvPr/>
                </p:nvSpPr>
                <p:spPr>
                  <a:xfrm>
                    <a:off x="5701467" y="4318322"/>
                    <a:ext cx="1904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it-IT" sz="1200" dirty="0"/>
                  </a:p>
                </p:txBody>
              </p:sp>
            </mc:Choice>
            <mc:Fallback xmlns=""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4C31F6D8-4F5E-9E72-B460-8185F8475C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1467" y="4318322"/>
                    <a:ext cx="190497" cy="1846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Connettore 2 41">
                <a:extLst>
                  <a:ext uri="{FF2B5EF4-FFF2-40B4-BE49-F238E27FC236}">
                    <a16:creationId xmlns:a16="http://schemas.microsoft.com/office/drawing/2014/main" id="{EC04702F-FA28-3480-FBF5-8094ECDE8E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1467" y="4878228"/>
                <a:ext cx="0" cy="2880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CasellaDiTesto 42">
                    <a:extLst>
                      <a:ext uri="{FF2B5EF4-FFF2-40B4-BE49-F238E27FC236}">
                        <a16:creationId xmlns:a16="http://schemas.microsoft.com/office/drawing/2014/main" id="{CF567D9E-BA0C-61B2-87BB-12CBCDACA0A9}"/>
                      </a:ext>
                    </a:extLst>
                  </p:cNvPr>
                  <p:cNvSpPr txBox="1"/>
                  <p:nvPr/>
                </p:nvSpPr>
                <p:spPr>
                  <a:xfrm>
                    <a:off x="5737295" y="4873264"/>
                    <a:ext cx="12670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it-IT" sz="1200" dirty="0"/>
                  </a:p>
                </p:txBody>
              </p:sp>
            </mc:Choice>
            <mc:Fallback xmlns="">
              <p:sp>
                <p:nvSpPr>
                  <p:cNvPr id="43" name="CasellaDiTesto 42">
                    <a:extLst>
                      <a:ext uri="{FF2B5EF4-FFF2-40B4-BE49-F238E27FC236}">
                        <a16:creationId xmlns:a16="http://schemas.microsoft.com/office/drawing/2014/main" id="{CF567D9E-BA0C-61B2-87BB-12CBCDACA0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7295" y="4873264"/>
                    <a:ext cx="126701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r="-285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03D3CF2C-4F3D-6C3E-3EAA-E3124C2CF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4993" y="1103560"/>
                <a:ext cx="18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sellaDiTesto 44">
                    <a:extLst>
                      <a:ext uri="{FF2B5EF4-FFF2-40B4-BE49-F238E27FC236}">
                        <a16:creationId xmlns:a16="http://schemas.microsoft.com/office/drawing/2014/main" id="{D1A1E4D2-BF9C-40E6-DEEA-EA17182A5F81}"/>
                      </a:ext>
                    </a:extLst>
                  </p:cNvPr>
                  <p:cNvSpPr txBox="1"/>
                  <p:nvPr/>
                </p:nvSpPr>
                <p:spPr>
                  <a:xfrm>
                    <a:off x="5752481" y="819902"/>
                    <a:ext cx="8502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it-IT" sz="1200" dirty="0"/>
                  </a:p>
                </p:txBody>
              </p:sp>
            </mc:Choice>
            <mc:Fallback xmlns="">
              <p:sp>
                <p:nvSpPr>
                  <p:cNvPr id="45" name="CasellaDiTesto 44">
                    <a:extLst>
                      <a:ext uri="{FF2B5EF4-FFF2-40B4-BE49-F238E27FC236}">
                        <a16:creationId xmlns:a16="http://schemas.microsoft.com/office/drawing/2014/main" id="{D1A1E4D2-BF9C-40E6-DEEA-EA17182A5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2481" y="819902"/>
                    <a:ext cx="8502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0000" r="-4285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49B60555-5EDE-A428-FDA1-696C3B0587E1}"/>
                  </a:ext>
                </a:extLst>
              </p:cNvPr>
              <p:cNvSpPr txBox="1"/>
              <p:nvPr/>
            </p:nvSpPr>
            <p:spPr>
              <a:xfrm>
                <a:off x="7052553" y="1707969"/>
                <a:ext cx="1427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/>
                  <a:t>periodic boundary </a:t>
                </a:r>
              </a:p>
              <a:p>
                <a:pPr algn="ctr"/>
                <a:r>
                  <a:rPr lang="it-IT" sz="1200" dirty="0"/>
                  <a:t>conditions</a:t>
                </a:r>
              </a:p>
            </p:txBody>
          </p:sp>
          <p:cxnSp>
            <p:nvCxnSpPr>
              <p:cNvPr id="47" name="Connettore 2 46">
                <a:extLst>
                  <a:ext uri="{FF2B5EF4-FFF2-40B4-BE49-F238E27FC236}">
                    <a16:creationId xmlns:a16="http://schemas.microsoft.com/office/drawing/2014/main" id="{FD040B7A-864A-1974-0E66-787ADB623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00735" y="2169634"/>
                <a:ext cx="2765667" cy="5409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>
                <a:extLst>
                  <a:ext uri="{FF2B5EF4-FFF2-40B4-BE49-F238E27FC236}">
                    <a16:creationId xmlns:a16="http://schemas.microsoft.com/office/drawing/2014/main" id="{E139BFF6-26C5-939C-04D9-ACD59CAEC11A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H="1">
                <a:off x="6769927" y="2169634"/>
                <a:ext cx="996476" cy="7803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7015026E-5C6C-7E11-7036-A597B398447C}"/>
                </a:ext>
              </a:extLst>
            </p:cNvPr>
            <p:cNvGrpSpPr/>
            <p:nvPr/>
          </p:nvGrpSpPr>
          <p:grpSpPr>
            <a:xfrm>
              <a:off x="2174761" y="1426162"/>
              <a:ext cx="2356564" cy="369332"/>
              <a:chOff x="1931437" y="1040597"/>
              <a:chExt cx="2368970" cy="369332"/>
            </a:xfrm>
          </p:grpSpPr>
          <p:sp>
            <p:nvSpPr>
              <p:cNvPr id="50" name="Rettangolo con angoli arrotondati 49">
                <a:extLst>
                  <a:ext uri="{FF2B5EF4-FFF2-40B4-BE49-F238E27FC236}">
                    <a16:creationId xmlns:a16="http://schemas.microsoft.com/office/drawing/2014/main" id="{AC78D169-C75E-D204-446F-9C0F4CB48CF9}"/>
                  </a:ext>
                </a:extLst>
              </p:cNvPr>
              <p:cNvSpPr/>
              <p:nvPr/>
            </p:nvSpPr>
            <p:spPr>
              <a:xfrm>
                <a:off x="1931437" y="1071773"/>
                <a:ext cx="2320998" cy="2868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EC105CF-031C-8CB7-254E-BA213C1F207F}"/>
                  </a:ext>
                </a:extLst>
              </p:cNvPr>
              <p:cNvSpPr txBox="1"/>
              <p:nvPr/>
            </p:nvSpPr>
            <p:spPr>
              <a:xfrm>
                <a:off x="1939692" y="1040597"/>
                <a:ext cx="2360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Aptos SemiBold" panose="020B0004020202020204" pitchFamily="34" charset="0"/>
                  </a:rPr>
                  <a:t>Sketch of the domain</a:t>
                </a:r>
              </a:p>
            </p:txBody>
          </p:sp>
        </p:grpSp>
      </p:grp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D725231-CDCE-6C3E-726D-56EF1D0C4A6E}"/>
              </a:ext>
            </a:extLst>
          </p:cNvPr>
          <p:cNvSpPr txBox="1"/>
          <p:nvPr/>
        </p:nvSpPr>
        <p:spPr>
          <a:xfrm>
            <a:off x="224762" y="835503"/>
            <a:ext cx="64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adopted</a:t>
            </a:r>
            <a:r>
              <a:rPr lang="it-IT" dirty="0"/>
              <a:t> </a:t>
            </a:r>
            <a:r>
              <a:rPr lang="it-IT" b="1" i="1" dirty="0"/>
              <a:t>Star-CCM+ </a:t>
            </a:r>
            <a:r>
              <a:rPr lang="it-IT" dirty="0" err="1"/>
              <a:t>as</a:t>
            </a:r>
            <a:r>
              <a:rPr lang="it-IT" dirty="0"/>
              <a:t> CFD software for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.</a:t>
            </a:r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296B8640-F274-AAE3-F578-0A0839A52842}"/>
              </a:ext>
            </a:extLst>
          </p:cNvPr>
          <p:cNvGrpSpPr/>
          <p:nvPr/>
        </p:nvGrpSpPr>
        <p:grpSpPr>
          <a:xfrm>
            <a:off x="6404739" y="1451650"/>
            <a:ext cx="4402860" cy="4527350"/>
            <a:chOff x="6404739" y="1451650"/>
            <a:chExt cx="4402860" cy="4527350"/>
          </a:xfrm>
        </p:grpSpPr>
        <p:pic>
          <p:nvPicPr>
            <p:cNvPr id="59" name="Immagine 58" descr="Immagine che contiene schermata, schizzo, arte, Rettangolo&#10;&#10;Descrizione generata automaticamente">
              <a:extLst>
                <a:ext uri="{FF2B5EF4-FFF2-40B4-BE49-F238E27FC236}">
                  <a16:creationId xmlns:a16="http://schemas.microsoft.com/office/drawing/2014/main" id="{A8081A8A-B2F7-63D7-7A00-F9C2D0D3B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245" y="2250240"/>
              <a:ext cx="4133906" cy="1662715"/>
            </a:xfrm>
            <a:prstGeom prst="rect">
              <a:avLst/>
            </a:prstGeom>
          </p:spPr>
        </p:pic>
        <p:pic>
          <p:nvPicPr>
            <p:cNvPr id="60" name="Immagine 59" descr="Immagine che contiene schermata, computer, testo, design&#10;&#10;Descrizione generata automaticamente">
              <a:extLst>
                <a:ext uri="{FF2B5EF4-FFF2-40B4-BE49-F238E27FC236}">
                  <a16:creationId xmlns:a16="http://schemas.microsoft.com/office/drawing/2014/main" id="{F8D649BA-E7C1-F466-C0C1-02EDF1553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39" y="4407887"/>
              <a:ext cx="4402860" cy="1571113"/>
            </a:xfrm>
            <a:prstGeom prst="rect">
              <a:avLst/>
            </a:prstGeom>
          </p:spPr>
        </p:pic>
        <p:sp>
          <p:nvSpPr>
            <p:cNvPr id="62" name="Rettangolo con angoli arrotondati 61">
              <a:extLst>
                <a:ext uri="{FF2B5EF4-FFF2-40B4-BE49-F238E27FC236}">
                  <a16:creationId xmlns:a16="http://schemas.microsoft.com/office/drawing/2014/main" id="{73754D69-823B-AA88-1FB4-4104BE147080}"/>
                </a:ext>
              </a:extLst>
            </p:cNvPr>
            <p:cNvSpPr/>
            <p:nvPr/>
          </p:nvSpPr>
          <p:spPr>
            <a:xfrm>
              <a:off x="7335841" y="1487972"/>
              <a:ext cx="2499548" cy="28684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84AD6213-2F75-C2D7-0294-31554BD9944D}"/>
                </a:ext>
              </a:extLst>
            </p:cNvPr>
            <p:cNvSpPr txBox="1"/>
            <p:nvPr/>
          </p:nvSpPr>
          <p:spPr>
            <a:xfrm>
              <a:off x="7314455" y="1451650"/>
              <a:ext cx="2542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Aptos SemiBold" panose="020B0004020202020204" pitchFamily="34" charset="0"/>
                </a:rPr>
                <a:t>Mesh and </a:t>
              </a:r>
              <a:r>
                <a:rPr lang="it-IT" dirty="0" err="1">
                  <a:latin typeface="Aptos SemiBold" panose="020B0004020202020204" pitchFamily="34" charset="0"/>
                </a:rPr>
                <a:t>Velocity</a:t>
              </a:r>
              <a:r>
                <a:rPr lang="it-IT" dirty="0">
                  <a:latin typeface="Aptos SemiBold" panose="020B0004020202020204" pitchFamily="34" charset="0"/>
                </a:rPr>
                <a:t>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3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4C0C4FF0-45E4-170F-7194-C3084EE3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9" y="6371713"/>
            <a:ext cx="2871417" cy="393880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D691CD2F-5740-5DCF-93F1-48D24DE079C7}"/>
              </a:ext>
            </a:extLst>
          </p:cNvPr>
          <p:cNvGrpSpPr/>
          <p:nvPr/>
        </p:nvGrpSpPr>
        <p:grpSpPr>
          <a:xfrm>
            <a:off x="11415851" y="-596900"/>
            <a:ext cx="2246673" cy="8051800"/>
            <a:chOff x="10235788" y="-702187"/>
            <a:chExt cx="2246673" cy="805180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3000">
                <a:schemeClr val="accent4">
                  <a:lumMod val="97000"/>
                  <a:lumOff val="3000"/>
                </a:schemeClr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6000000" scaled="0"/>
            <a:tileRect/>
          </a:gradFill>
        </p:grpSpPr>
        <p:sp>
          <p:nvSpPr>
            <p:cNvPr id="35" name="Esagono 34">
              <a:extLst>
                <a:ext uri="{FF2B5EF4-FFF2-40B4-BE49-F238E27FC236}">
                  <a16:creationId xmlns:a16="http://schemas.microsoft.com/office/drawing/2014/main" id="{779336F0-499D-C833-2DC6-C6CE42DD8D63}"/>
                </a:ext>
              </a:extLst>
            </p:cNvPr>
            <p:cNvSpPr/>
            <p:nvPr/>
          </p:nvSpPr>
          <p:spPr>
            <a:xfrm>
              <a:off x="11302590" y="-1143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Esagono 35">
              <a:extLst>
                <a:ext uri="{FF2B5EF4-FFF2-40B4-BE49-F238E27FC236}">
                  <a16:creationId xmlns:a16="http://schemas.microsoft.com/office/drawing/2014/main" id="{06C9673C-6016-BBE1-A0FB-25A402D40516}"/>
                </a:ext>
              </a:extLst>
            </p:cNvPr>
            <p:cNvSpPr/>
            <p:nvPr/>
          </p:nvSpPr>
          <p:spPr>
            <a:xfrm>
              <a:off x="11302590" y="965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sagono 36">
              <a:extLst>
                <a:ext uri="{FF2B5EF4-FFF2-40B4-BE49-F238E27FC236}">
                  <a16:creationId xmlns:a16="http://schemas.microsoft.com/office/drawing/2014/main" id="{B68B14A7-B31B-12BC-5636-4E5AED8A911A}"/>
                </a:ext>
              </a:extLst>
            </p:cNvPr>
            <p:cNvSpPr/>
            <p:nvPr/>
          </p:nvSpPr>
          <p:spPr>
            <a:xfrm>
              <a:off x="11302589" y="2044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Esagono 37">
              <a:extLst>
                <a:ext uri="{FF2B5EF4-FFF2-40B4-BE49-F238E27FC236}">
                  <a16:creationId xmlns:a16="http://schemas.microsoft.com/office/drawing/2014/main" id="{80F6627D-4D4E-88B7-B64C-A8408A932698}"/>
                </a:ext>
              </a:extLst>
            </p:cNvPr>
            <p:cNvSpPr/>
            <p:nvPr/>
          </p:nvSpPr>
          <p:spPr>
            <a:xfrm>
              <a:off x="11302588" y="3124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Esagono 38">
              <a:extLst>
                <a:ext uri="{FF2B5EF4-FFF2-40B4-BE49-F238E27FC236}">
                  <a16:creationId xmlns:a16="http://schemas.microsoft.com/office/drawing/2014/main" id="{FA711013-5682-3E22-8412-CA94F237D2C7}"/>
                </a:ext>
              </a:extLst>
            </p:cNvPr>
            <p:cNvSpPr/>
            <p:nvPr/>
          </p:nvSpPr>
          <p:spPr>
            <a:xfrm>
              <a:off x="11302588" y="42037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sagono 39">
              <a:extLst>
                <a:ext uri="{FF2B5EF4-FFF2-40B4-BE49-F238E27FC236}">
                  <a16:creationId xmlns:a16="http://schemas.microsoft.com/office/drawing/2014/main" id="{5EEF1322-A130-0029-F526-AFD802A7B365}"/>
                </a:ext>
              </a:extLst>
            </p:cNvPr>
            <p:cNvSpPr/>
            <p:nvPr/>
          </p:nvSpPr>
          <p:spPr>
            <a:xfrm>
              <a:off x="11302588" y="52832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1" name="Esagono 40">
              <a:extLst>
                <a:ext uri="{FF2B5EF4-FFF2-40B4-BE49-F238E27FC236}">
                  <a16:creationId xmlns:a16="http://schemas.microsoft.com/office/drawing/2014/main" id="{40D86EB1-0D30-9447-4CFB-49D18BFB5DD3}"/>
                </a:ext>
              </a:extLst>
            </p:cNvPr>
            <p:cNvSpPr/>
            <p:nvPr/>
          </p:nvSpPr>
          <p:spPr>
            <a:xfrm>
              <a:off x="11302588" y="63663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Esagono 41">
              <a:extLst>
                <a:ext uri="{FF2B5EF4-FFF2-40B4-BE49-F238E27FC236}">
                  <a16:creationId xmlns:a16="http://schemas.microsoft.com/office/drawing/2014/main" id="{89E65022-6691-1121-8EDD-D982B47B6F71}"/>
                </a:ext>
              </a:extLst>
            </p:cNvPr>
            <p:cNvSpPr/>
            <p:nvPr/>
          </p:nvSpPr>
          <p:spPr>
            <a:xfrm>
              <a:off x="10235790" y="-702187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sagono 42">
              <a:extLst>
                <a:ext uri="{FF2B5EF4-FFF2-40B4-BE49-F238E27FC236}">
                  <a16:creationId xmlns:a16="http://schemas.microsoft.com/office/drawing/2014/main" id="{51885868-3921-7E52-5761-D8585B0C59E3}"/>
                </a:ext>
              </a:extLst>
            </p:cNvPr>
            <p:cNvSpPr/>
            <p:nvPr/>
          </p:nvSpPr>
          <p:spPr>
            <a:xfrm>
              <a:off x="10235790" y="377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4" name="Esagono 43">
              <a:extLst>
                <a:ext uri="{FF2B5EF4-FFF2-40B4-BE49-F238E27FC236}">
                  <a16:creationId xmlns:a16="http://schemas.microsoft.com/office/drawing/2014/main" id="{0E788331-F97E-92AA-827F-6234D73F9922}"/>
                </a:ext>
              </a:extLst>
            </p:cNvPr>
            <p:cNvSpPr/>
            <p:nvPr/>
          </p:nvSpPr>
          <p:spPr>
            <a:xfrm>
              <a:off x="10235789" y="1456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Esagono 44">
              <a:extLst>
                <a:ext uri="{FF2B5EF4-FFF2-40B4-BE49-F238E27FC236}">
                  <a16:creationId xmlns:a16="http://schemas.microsoft.com/office/drawing/2014/main" id="{F896BF85-D416-DB61-A532-2BCBE68C9B9C}"/>
                </a:ext>
              </a:extLst>
            </p:cNvPr>
            <p:cNvSpPr/>
            <p:nvPr/>
          </p:nvSpPr>
          <p:spPr>
            <a:xfrm>
              <a:off x="10235788" y="2536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sagono 45">
              <a:extLst>
                <a:ext uri="{FF2B5EF4-FFF2-40B4-BE49-F238E27FC236}">
                  <a16:creationId xmlns:a16="http://schemas.microsoft.com/office/drawing/2014/main" id="{CA18FCF3-1248-3520-BC5A-058065FA4105}"/>
                </a:ext>
              </a:extLst>
            </p:cNvPr>
            <p:cNvSpPr/>
            <p:nvPr/>
          </p:nvSpPr>
          <p:spPr>
            <a:xfrm>
              <a:off x="10235788" y="36158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7" name="Esagono 46">
              <a:extLst>
                <a:ext uri="{FF2B5EF4-FFF2-40B4-BE49-F238E27FC236}">
                  <a16:creationId xmlns:a16="http://schemas.microsoft.com/office/drawing/2014/main" id="{72C331EF-8802-A747-9ED2-B7D0AA518348}"/>
                </a:ext>
              </a:extLst>
            </p:cNvPr>
            <p:cNvSpPr/>
            <p:nvPr/>
          </p:nvSpPr>
          <p:spPr>
            <a:xfrm>
              <a:off x="10235788" y="4695313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8" name="Esagono 47">
              <a:extLst>
                <a:ext uri="{FF2B5EF4-FFF2-40B4-BE49-F238E27FC236}">
                  <a16:creationId xmlns:a16="http://schemas.microsoft.com/office/drawing/2014/main" id="{631D2B98-B7DF-F297-68B2-992F60F5CB15}"/>
                </a:ext>
              </a:extLst>
            </p:cNvPr>
            <p:cNvSpPr/>
            <p:nvPr/>
          </p:nvSpPr>
          <p:spPr>
            <a:xfrm>
              <a:off x="10235788" y="5778500"/>
              <a:ext cx="1179871" cy="98322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091B501-D788-6C5E-CAD7-CE3679674496}"/>
              </a:ext>
            </a:extLst>
          </p:cNvPr>
          <p:cNvSpPr txBox="1"/>
          <p:nvPr/>
        </p:nvSpPr>
        <p:spPr>
          <a:xfrm>
            <a:off x="2865019" y="32383"/>
            <a:ext cx="646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Superhydrophobic surfaces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CC11DF6-B71C-7829-033F-CC7AE4ACCC2C}"/>
              </a:ext>
            </a:extLst>
          </p:cNvPr>
          <p:cNvSpPr txBox="1"/>
          <p:nvPr/>
        </p:nvSpPr>
        <p:spPr>
          <a:xfrm>
            <a:off x="8177307" y="1704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Philip (1972)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D9A418CD-5403-491E-06E7-FD1518D0258A}"/>
                  </a:ext>
                </a:extLst>
              </p:cNvPr>
              <p:cNvSpPr txBox="1"/>
              <p:nvPr/>
            </p:nvSpPr>
            <p:spPr>
              <a:xfrm>
                <a:off x="4101169" y="1169270"/>
                <a:ext cx="3989661" cy="59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D9A418CD-5403-491E-06E7-FD1518D02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169" y="1169270"/>
                <a:ext cx="3989661" cy="593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tangolo 56">
            <a:extLst>
              <a:ext uri="{FF2B5EF4-FFF2-40B4-BE49-F238E27FC236}">
                <a16:creationId xmlns:a16="http://schemas.microsoft.com/office/drawing/2014/main" id="{E5CA8EE0-D45E-0587-DE71-846E62BE3E74}"/>
              </a:ext>
            </a:extLst>
          </p:cNvPr>
          <p:cNvSpPr/>
          <p:nvPr/>
        </p:nvSpPr>
        <p:spPr>
          <a:xfrm>
            <a:off x="4101168" y="1070487"/>
            <a:ext cx="3989661" cy="88444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" name="Immagine 62" descr="Immagine che contiene schermata, linea, spazio&#10;&#10;Descrizione generata automaticamente">
            <a:extLst>
              <a:ext uri="{FF2B5EF4-FFF2-40B4-BE49-F238E27FC236}">
                <a16:creationId xmlns:a16="http://schemas.microsoft.com/office/drawing/2014/main" id="{F70199C3-D976-F59A-0928-097F3818D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41" y="2191382"/>
            <a:ext cx="10133313" cy="41065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4B703C-1014-C3D7-7490-96CE0F6F4161}"/>
              </a:ext>
            </a:extLst>
          </p:cNvPr>
          <p:cNvSpPr txBox="1"/>
          <p:nvPr/>
        </p:nvSpPr>
        <p:spPr>
          <a:xfrm>
            <a:off x="443819" y="1199677"/>
            <a:ext cx="3307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Aptos" panose="020B0004020202020204" pitchFamily="34" charset="0"/>
              </a:rPr>
              <a:t>Laminar flows over </a:t>
            </a:r>
            <a:r>
              <a:rPr lang="it-IT" sz="1600" dirty="0" err="1">
                <a:latin typeface="Aptos" panose="020B0004020202020204" pitchFamily="34" charset="0"/>
              </a:rPr>
              <a:t>longitudinal</a:t>
            </a:r>
            <a:endParaRPr lang="it-IT" sz="1600" dirty="0">
              <a:latin typeface="Aptos" panose="020B0004020202020204" pitchFamily="34" charset="0"/>
            </a:endParaRPr>
          </a:p>
          <a:p>
            <a:r>
              <a:rPr lang="it-IT" sz="1600" dirty="0">
                <a:latin typeface="Aptos" panose="020B0004020202020204" pitchFamily="34" charset="0"/>
              </a:rPr>
              <a:t>       </a:t>
            </a:r>
            <a:r>
              <a:rPr lang="it-IT" sz="1600" dirty="0" err="1">
                <a:latin typeface="Aptos" panose="020B0004020202020204" pitchFamily="34" charset="0"/>
              </a:rPr>
              <a:t>square</a:t>
            </a:r>
            <a:r>
              <a:rPr lang="it-IT" sz="1600" dirty="0">
                <a:latin typeface="Aptos" panose="020B0004020202020204" pitchFamily="34" charset="0"/>
              </a:rPr>
              <a:t> </a:t>
            </a:r>
            <a:r>
              <a:rPr lang="it-IT" sz="1600" dirty="0" err="1">
                <a:latin typeface="Aptos" panose="020B0004020202020204" pitchFamily="34" charset="0"/>
              </a:rPr>
              <a:t>grooves</a:t>
            </a:r>
            <a:endParaRPr lang="it-IT" sz="1600" dirty="0"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tesi_fadda</Template>
  <TotalTime>12</TotalTime>
  <Words>764</Words>
  <Application>Microsoft Office PowerPoint</Application>
  <PresentationFormat>Widescreen</PresentationFormat>
  <Paragraphs>156</Paragraphs>
  <Slides>17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Aptos SemiBold</vt:lpstr>
      <vt:lpstr>Arial</vt:lpstr>
      <vt:lpstr>Cambria Math</vt:lpstr>
      <vt:lpstr>Lato</vt:lpstr>
      <vt:lpstr>Seaford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Remo Fadda</dc:creator>
  <cp:lastModifiedBy>Alessandro Bottaro</cp:lastModifiedBy>
  <cp:revision>3</cp:revision>
  <dcterms:created xsi:type="dcterms:W3CDTF">2024-07-10T09:31:36Z</dcterms:created>
  <dcterms:modified xsi:type="dcterms:W3CDTF">2024-07-10T10:43:51Z</dcterms:modified>
</cp:coreProperties>
</file>