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74" r:id="rId6"/>
    <p:sldId id="259" r:id="rId7"/>
    <p:sldId id="278" r:id="rId8"/>
    <p:sldId id="260" r:id="rId9"/>
    <p:sldId id="275" r:id="rId10"/>
    <p:sldId id="276" r:id="rId11"/>
    <p:sldId id="277" r:id="rId12"/>
    <p:sldId id="279" r:id="rId13"/>
    <p:sldId id="281" r:id="rId14"/>
    <p:sldId id="282" r:id="rId15"/>
    <p:sldId id="283" r:id="rId16"/>
    <p:sldId id="261" r:id="rId17"/>
    <p:sldId id="26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9785C-E00E-CAD0-D0DF-172529749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9367CF-9C0D-C4FB-5D0A-BB617FED1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197FE5-6AB6-E65F-CC95-0790AE7C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0EC79F-D57D-D4F4-3C6B-2AAAF66D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6BF3D2-6191-B5FF-83D0-4765281F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48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BDFFF-C612-AE33-7F7F-30F4D69C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6CDB50-33B8-4FAC-2259-334D94B61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237668-AAB6-B6DF-CB11-5CEF1E87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5746CF-8F17-3152-BC35-C7D42258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16B068-55B5-9E9E-BE07-7494537D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53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A85550-B517-434D-9424-DCC121D40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58C59C-FF7B-BE42-E89B-124E18FA3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A7512F-3186-B544-4038-62AEE8DF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8894B1-8549-CFA8-5EA8-393CFD88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A9E26B-9E9E-7D37-9F6C-0C3DD084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85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BF719-FDEB-AC06-7B45-036294C3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7D3316-F6FE-81C8-A374-D861E2317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CDC995-AC5E-D849-3CAF-C84CEDDB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6619B2-C46B-2208-7214-9B4D8DAB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82B854-B802-589B-1296-9C129A87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92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61096-F2A7-3BFB-48FB-50FC8EAD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F7DDD0-8C63-E1C3-9410-A704876A6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F463AA-8DA6-4A3A-4690-7CD96114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6D4413-F64B-C714-EDF3-CE22F5E5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DC06A5-52BB-B587-F3FD-EDCA12065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60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14F81-1B43-A9F3-8C1C-A4C906F6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6CAB3D-D9AD-C8E1-A4EC-80EF9B65B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607D10-AF88-F620-FE86-57A3CB735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7EB8C3-B814-E386-CDB7-36EA9151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8E4A46-8F7D-7A59-2C1A-15BB9201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AD099-E5DE-6351-52FD-1D1E9F00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49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B8C40-F6F4-EC37-CE44-1BDC18D9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27BF8E-3C85-F464-509F-82B2070C9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952E34-C50E-6A17-5076-4C17C7477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8FC29F-227C-DA8E-D6BF-17761776E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803C01-118D-A496-A0E5-08AA63FB6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25BEFE-97C8-5F8B-0BDA-CA0AAA09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092D03-84E8-1059-92CD-AA089A21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05EA21-5DEE-B22F-2B48-F31A6D8F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54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EB1823-5AAB-B441-8191-DB10E0AC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1108E2-FB43-783B-479D-0AEB969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0A9188-8C2A-A659-73AA-E9600C3F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06178A-F085-57FC-4AF3-A28A3267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26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BFC22F-9CF7-3AA3-3456-747E3861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C052BDF-157D-7AAC-FE3C-1BF7B48D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CA4B67-B4AB-7351-6DFD-4D17B0D2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8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0CC52D-3C58-C36C-0CAD-8E176A3E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6E10C8-12DF-3A74-9D19-86A6A1DD8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66AE28-39B9-3B1A-35F6-031357D22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1300B3-9145-B9C6-8438-9D774242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513585-1012-B0C5-B7E5-1B709BB8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844693-6938-5D58-DF7C-3C421342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83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D73C8-E4F4-7613-8851-C8C555E4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667786-F056-0858-D494-DBFCBFE24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D08C51-7EF2-4F27-2D16-892EB993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966499-5E42-E6A2-F931-C257140B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8DB1B0-186C-1C38-CD4B-04DA960A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1C4172-D646-5A67-83F0-FBA9C05A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3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F81ABD-9AB0-212D-A85A-50629FAF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88473E-2852-EE02-40AA-B8DAC16A7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1340DE-6036-14DF-5BC4-4C4422604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BB6D2-E6ED-420D-8C4B-BF23516F6EB4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587F0-6C4B-566E-2D81-CB9C07BC9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E536A8-3699-8D77-B31D-B7AAF5CC7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6E974C-92C3-4083-A0BF-5B43A9BE21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26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KTH_Royal_Institute_of_Technology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fiction.pixel-online.org/PRTN_contractual_partners.ph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KTH_Royal_Institute_of_Technology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fiction.pixel-online.org/PRTN_contractual_partners.php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KTH_Royal_Institute_of_Technology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hyperlink" Target="https://fiction.pixel-online.org/PRTN_contractual_partners.php" TargetMode="Externa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.pixel-online.org/PRTN_contractual_partners.php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en.wikipedia.org/wiki/KTH_Royal_Institute_of_Technology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D91A6-7739-7443-DD2D-7D331A87C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082" y="1122364"/>
            <a:ext cx="8098971" cy="29177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Numerical investigation of broadband trailing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edge noise through large eddy simulations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CF662C-BFC2-5093-F7A7-D2B4B90754E1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180430F-9D75-E858-FA14-9C68E503F81A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47C764-400F-CA66-4B5B-9D0334748B81}"/>
              </a:ext>
            </a:extLst>
          </p:cNvPr>
          <p:cNvSpPr txBox="1"/>
          <p:nvPr/>
        </p:nvSpPr>
        <p:spPr>
          <a:xfrm>
            <a:off x="2006081" y="4198776"/>
            <a:ext cx="809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Candidate: </a:t>
            </a:r>
          </a:p>
          <a:p>
            <a:r>
              <a:rPr lang="it-IT" dirty="0"/>
              <a:t>Rubens Dellepiane</a:t>
            </a:r>
          </a:p>
          <a:p>
            <a:pPr algn="r"/>
            <a:r>
              <a:rPr lang="it-IT" dirty="0" err="1"/>
              <a:t>Supervisors</a:t>
            </a:r>
            <a:r>
              <a:rPr lang="it-IT" dirty="0"/>
              <a:t>:</a:t>
            </a:r>
          </a:p>
          <a:p>
            <a:pPr algn="r"/>
            <a:r>
              <a:rPr lang="it-IT" dirty="0"/>
              <a:t>Alessandro Bottaro (</a:t>
            </a:r>
            <a:r>
              <a:rPr lang="it-IT" dirty="0" err="1"/>
              <a:t>UniGe</a:t>
            </a:r>
            <a:r>
              <a:rPr lang="it-IT" dirty="0"/>
              <a:t>)</a:t>
            </a:r>
          </a:p>
          <a:p>
            <a:pPr algn="r"/>
            <a:r>
              <a:rPr lang="it-IT" dirty="0" err="1"/>
              <a:t>Ardeshir</a:t>
            </a:r>
            <a:r>
              <a:rPr lang="it-IT" dirty="0"/>
              <a:t> </a:t>
            </a:r>
            <a:r>
              <a:rPr lang="it-IT" dirty="0" err="1"/>
              <a:t>Hanifi</a:t>
            </a:r>
            <a:r>
              <a:rPr lang="it-IT" dirty="0"/>
              <a:t>, </a:t>
            </a:r>
            <a:r>
              <a:rPr lang="it-IT" dirty="0" err="1"/>
              <a:t>Zhenyang</a:t>
            </a:r>
            <a:r>
              <a:rPr lang="it-IT" dirty="0"/>
              <a:t> Yuan (KTH)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March 2024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13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CE1F-DFA9-DB13-B3CF-94B3B6DB6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707C801-5479-0B1B-EC7B-6B28B7A29BBB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6218EC4-EC2A-4942-5083-9E4C71FC4719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C738D0-E09F-F02B-AA5B-E7F5E66CD161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1E3F98-7854-7882-20FF-F8B1EF0ADFED}"/>
              </a:ext>
            </a:extLst>
          </p:cNvPr>
          <p:cNvSpPr txBox="1"/>
          <p:nvPr/>
        </p:nvSpPr>
        <p:spPr>
          <a:xfrm>
            <a:off x="4077476" y="1355371"/>
            <a:ext cx="403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Acoustics</a:t>
            </a:r>
            <a:r>
              <a:rPr lang="it-IT" sz="2400" dirty="0"/>
              <a:t>: </a:t>
            </a:r>
            <a:r>
              <a:rPr lang="it-IT" sz="2400" dirty="0" err="1"/>
              <a:t>spectral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endParaRPr lang="it-IT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A582129-9342-94FD-A6AA-649EDA82AFAA}"/>
              </a:ext>
            </a:extLst>
          </p:cNvPr>
          <p:cNvSpPr/>
          <p:nvPr/>
        </p:nvSpPr>
        <p:spPr>
          <a:xfrm>
            <a:off x="513718" y="1817036"/>
            <a:ext cx="5668832" cy="478903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9BEF91C-E8B7-BD7B-D136-B7955CA45178}"/>
              </a:ext>
            </a:extLst>
          </p:cNvPr>
          <p:cNvSpPr/>
          <p:nvPr/>
        </p:nvSpPr>
        <p:spPr>
          <a:xfrm>
            <a:off x="6064361" y="1817036"/>
            <a:ext cx="5668832" cy="478903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35ACCE-4E55-D341-45CC-E2058A5758E7}"/>
              </a:ext>
            </a:extLst>
          </p:cNvPr>
          <p:cNvSpPr txBox="1"/>
          <p:nvPr/>
        </p:nvSpPr>
        <p:spPr>
          <a:xfrm>
            <a:off x="8231638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6DD712-AEA6-EFE9-4E5E-9B006BC13DC3}"/>
              </a:ext>
            </a:extLst>
          </p:cNvPr>
          <p:cNvSpPr txBox="1"/>
          <p:nvPr/>
        </p:nvSpPr>
        <p:spPr>
          <a:xfrm>
            <a:off x="2680995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No FST</a:t>
            </a:r>
          </a:p>
        </p:txBody>
      </p:sp>
    </p:spTree>
    <p:extLst>
      <p:ext uri="{BB962C8B-B14F-4D97-AF65-F5344CB8AC3E}">
        <p14:creationId xmlns:p14="http://schemas.microsoft.com/office/powerpoint/2010/main" val="191008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12C22-432C-7260-150E-50154B0A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E75C576-0E4E-247E-F733-7B78195DF607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08AD429-629C-2472-5A14-845C1A10539F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BBD223-C739-1C77-9323-50CD7EFD143F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274AF8-BBB5-2A18-B3BD-887A0F1A9DCB}"/>
              </a:ext>
            </a:extLst>
          </p:cNvPr>
          <p:cNvSpPr txBox="1"/>
          <p:nvPr/>
        </p:nvSpPr>
        <p:spPr>
          <a:xfrm>
            <a:off x="4077476" y="1355371"/>
            <a:ext cx="403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Acoustics</a:t>
            </a:r>
            <a:r>
              <a:rPr lang="it-IT" sz="2400" dirty="0"/>
              <a:t>: </a:t>
            </a:r>
            <a:r>
              <a:rPr lang="it-IT" sz="2400" dirty="0" err="1"/>
              <a:t>spectral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endParaRPr lang="it-IT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016181-27FD-4FA7-380C-59DF7D85661C}"/>
              </a:ext>
            </a:extLst>
          </p:cNvPr>
          <p:cNvSpPr/>
          <p:nvPr/>
        </p:nvSpPr>
        <p:spPr>
          <a:xfrm>
            <a:off x="513718" y="1817036"/>
            <a:ext cx="5668832" cy="478903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B3B0EC4-AB3B-BDD0-763F-F5903449B083}"/>
              </a:ext>
            </a:extLst>
          </p:cNvPr>
          <p:cNvSpPr/>
          <p:nvPr/>
        </p:nvSpPr>
        <p:spPr>
          <a:xfrm>
            <a:off x="6064361" y="1817036"/>
            <a:ext cx="5668832" cy="478903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FA975E-A904-8B27-8E84-BF4C45A835BD}"/>
              </a:ext>
            </a:extLst>
          </p:cNvPr>
          <p:cNvSpPr txBox="1"/>
          <p:nvPr/>
        </p:nvSpPr>
        <p:spPr>
          <a:xfrm>
            <a:off x="8231638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F9AC35-E5F6-DE43-C2AD-984F0A92F483}"/>
              </a:ext>
            </a:extLst>
          </p:cNvPr>
          <p:cNvSpPr txBox="1"/>
          <p:nvPr/>
        </p:nvSpPr>
        <p:spPr>
          <a:xfrm>
            <a:off x="2680995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No FST</a:t>
            </a:r>
          </a:p>
        </p:txBody>
      </p:sp>
    </p:spTree>
    <p:extLst>
      <p:ext uri="{BB962C8B-B14F-4D97-AF65-F5344CB8AC3E}">
        <p14:creationId xmlns:p14="http://schemas.microsoft.com/office/powerpoint/2010/main" val="138768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469FE-6342-F627-1802-18327EA77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C8154DE-26B5-B42F-5CE0-D751E1E85C46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1E8E9B-F051-6BB8-6A0A-8A2DE2631FC0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76D45E-39AA-B6CB-BC88-41FF5A3DF596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A2AA3B-3E61-1C22-7193-3CB18C1ED9F6}"/>
              </a:ext>
            </a:extLst>
          </p:cNvPr>
          <p:cNvSpPr txBox="1"/>
          <p:nvPr/>
        </p:nvSpPr>
        <p:spPr>
          <a:xfrm>
            <a:off x="4046374" y="1355371"/>
            <a:ext cx="427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Acoustics</a:t>
            </a:r>
            <a:r>
              <a:rPr lang="it-IT" sz="2400" dirty="0"/>
              <a:t>: scattering </a:t>
            </a:r>
            <a:r>
              <a:rPr lang="it-IT" sz="2400" dirty="0" err="1"/>
              <a:t>condition</a:t>
            </a:r>
            <a:endParaRPr lang="it-IT" sz="2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313710A-5216-86E9-8856-AE90EBB02DF1}"/>
              </a:ext>
            </a:extLst>
          </p:cNvPr>
          <p:cNvSpPr/>
          <p:nvPr/>
        </p:nvSpPr>
        <p:spPr>
          <a:xfrm>
            <a:off x="989045" y="2351314"/>
            <a:ext cx="2939143" cy="348031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FDEEA72-27EE-F3DF-ECC8-9787E12C02A9}"/>
              </a:ext>
            </a:extLst>
          </p:cNvPr>
          <p:cNvSpPr/>
          <p:nvPr/>
        </p:nvSpPr>
        <p:spPr>
          <a:xfrm>
            <a:off x="4253203" y="2351313"/>
            <a:ext cx="3685592" cy="34803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111F56-2F9B-0AD5-A7AF-A5B99BA1753B}"/>
              </a:ext>
            </a:extLst>
          </p:cNvPr>
          <p:cNvSpPr/>
          <p:nvPr/>
        </p:nvSpPr>
        <p:spPr>
          <a:xfrm>
            <a:off x="8217060" y="2351313"/>
            <a:ext cx="3685592" cy="348031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7A1B581-9D13-A86B-28B9-8446F8224C5B}"/>
              </a:ext>
            </a:extLst>
          </p:cNvPr>
          <p:cNvSpPr/>
          <p:nvPr/>
        </p:nvSpPr>
        <p:spPr>
          <a:xfrm>
            <a:off x="7046895" y="2040493"/>
            <a:ext cx="2062065" cy="494523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1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28DF0-A2AA-A966-97CC-55E183B3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8F246C6-9EBE-7E4B-612C-6FA287849AA3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6447BFE-091D-BA17-5882-AEA070E5B438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1A8724-4323-AFE7-26CE-D5B76812154E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2BADFD-DA6E-9A06-763F-85FC12EEAE51}"/>
              </a:ext>
            </a:extLst>
          </p:cNvPr>
          <p:cNvSpPr txBox="1"/>
          <p:nvPr/>
        </p:nvSpPr>
        <p:spPr>
          <a:xfrm>
            <a:off x="4077476" y="1355371"/>
            <a:ext cx="403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Noise</a:t>
            </a:r>
            <a:r>
              <a:rPr lang="it-IT" sz="2400" dirty="0"/>
              <a:t> generation </a:t>
            </a:r>
            <a:r>
              <a:rPr lang="it-IT" sz="2400" dirty="0" err="1"/>
              <a:t>mechanism</a:t>
            </a:r>
            <a:r>
              <a:rPr lang="it-IT" sz="2400" dirty="0"/>
              <a:t> (No FST LES)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B8387CB-734E-F8A1-85C3-DBBAF97BB493}"/>
              </a:ext>
            </a:extLst>
          </p:cNvPr>
          <p:cNvSpPr/>
          <p:nvPr/>
        </p:nvSpPr>
        <p:spPr>
          <a:xfrm>
            <a:off x="735830" y="2402908"/>
            <a:ext cx="10720339" cy="368559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389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8A61E-2139-659C-DBEF-910ED854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F8EC745-51F0-BEB1-6EF5-311069576E5D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7D8D70-CCF0-F167-2C65-9B833390889D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585D51-E7E4-3EB3-69BC-82065975368A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06E467-EB1E-3E6E-AF9F-870887A65A91}"/>
              </a:ext>
            </a:extLst>
          </p:cNvPr>
          <p:cNvSpPr txBox="1"/>
          <p:nvPr/>
        </p:nvSpPr>
        <p:spPr>
          <a:xfrm>
            <a:off x="2503713" y="1225038"/>
            <a:ext cx="718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Coherence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(No FST LES)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96B03F6-B137-7544-CB9D-59857312EB74}"/>
              </a:ext>
            </a:extLst>
          </p:cNvPr>
          <p:cNvSpPr/>
          <p:nvPr/>
        </p:nvSpPr>
        <p:spPr>
          <a:xfrm>
            <a:off x="950435" y="2477025"/>
            <a:ext cx="4969570" cy="407617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EB86C40-D75D-D418-AB4E-452EA90C531A}"/>
              </a:ext>
            </a:extLst>
          </p:cNvPr>
          <p:cNvSpPr/>
          <p:nvPr/>
        </p:nvSpPr>
        <p:spPr>
          <a:xfrm>
            <a:off x="6064361" y="2477025"/>
            <a:ext cx="5177204" cy="4129048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CC71EC-4403-8D80-4394-DBC3CCEF6E58}"/>
              </a:ext>
            </a:extLst>
          </p:cNvPr>
          <p:cNvSpPr txBox="1"/>
          <p:nvPr/>
        </p:nvSpPr>
        <p:spPr>
          <a:xfrm>
            <a:off x="7109765" y="1995736"/>
            <a:ext cx="308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Acoustics-hydrodynamics</a:t>
            </a:r>
            <a:r>
              <a:rPr lang="it-IT" b="1" dirty="0"/>
              <a:t> </a:t>
            </a:r>
            <a:r>
              <a:rPr lang="it-IT" b="1" dirty="0" err="1"/>
              <a:t>coherence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07CFB3-CDEF-47E4-954F-8B90AACCE1ED}"/>
              </a:ext>
            </a:extLst>
          </p:cNvPr>
          <p:cNvSpPr txBox="1"/>
          <p:nvPr/>
        </p:nvSpPr>
        <p:spPr>
          <a:xfrm>
            <a:off x="2578358" y="1989504"/>
            <a:ext cx="186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Coherence</a:t>
            </a:r>
            <a:r>
              <a:rPr lang="it-IT" b="1" dirty="0"/>
              <a:t> </a:t>
            </a:r>
            <a:r>
              <a:rPr lang="it-IT" b="1" dirty="0" err="1"/>
              <a:t>length</a:t>
            </a:r>
            <a:r>
              <a:rPr lang="it-IT" b="1" dirty="0"/>
              <a:t> in </a:t>
            </a:r>
            <a:r>
              <a:rPr lang="it-IT" b="1" dirty="0" err="1"/>
              <a:t>span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54499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29B9B-4A4A-AD55-CCB5-A2800389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1BF2BD3-309E-F623-0FB0-61777685B6EE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C53E642-8986-13FB-8B8E-0D02B15F8E4F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2BABCE-9AB7-3A54-52A7-93EC58362F1B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D849D3-B55A-9419-945B-8E9B5FDAA69F}"/>
              </a:ext>
            </a:extLst>
          </p:cNvPr>
          <p:cNvSpPr txBox="1"/>
          <p:nvPr/>
        </p:nvSpPr>
        <p:spPr>
          <a:xfrm>
            <a:off x="4077476" y="1355371"/>
            <a:ext cx="403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SPOD (FST LES)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51C9E3F-B054-5786-6EAF-AD8F77A22F41}"/>
              </a:ext>
            </a:extLst>
          </p:cNvPr>
          <p:cNvSpPr/>
          <p:nvPr/>
        </p:nvSpPr>
        <p:spPr>
          <a:xfrm>
            <a:off x="186612" y="2402908"/>
            <a:ext cx="3890864" cy="369931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772082-3B07-CC7A-FDE2-988AF059AECF}"/>
              </a:ext>
            </a:extLst>
          </p:cNvPr>
          <p:cNvSpPr/>
          <p:nvPr/>
        </p:nvSpPr>
        <p:spPr>
          <a:xfrm>
            <a:off x="4150567" y="2402907"/>
            <a:ext cx="3890864" cy="3699312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28AFF07-C727-6A06-5FAD-CE1EFAA79A60}"/>
              </a:ext>
            </a:extLst>
          </p:cNvPr>
          <p:cNvSpPr/>
          <p:nvPr/>
        </p:nvSpPr>
        <p:spPr>
          <a:xfrm>
            <a:off x="8114524" y="2402907"/>
            <a:ext cx="3890864" cy="369931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9663E4-5A3D-2BAB-85CB-E3014F5E1DC5}"/>
              </a:ext>
            </a:extLst>
          </p:cNvPr>
          <p:cNvSpPr txBox="1"/>
          <p:nvPr/>
        </p:nvSpPr>
        <p:spPr>
          <a:xfrm>
            <a:off x="793102" y="202474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Energy </a:t>
            </a:r>
            <a:r>
              <a:rPr lang="it-IT" dirty="0" err="1"/>
              <a:t>spectrum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5B9257-926A-5AC3-6F10-278E1FFCE457}"/>
              </a:ext>
            </a:extLst>
          </p:cNvPr>
          <p:cNvSpPr txBox="1"/>
          <p:nvPr/>
        </p:nvSpPr>
        <p:spPr>
          <a:xfrm>
            <a:off x="4789713" y="2006155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1° mode St = 6.25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E7E291-105E-4716-E892-B4378D6840E7}"/>
              </a:ext>
            </a:extLst>
          </p:cNvPr>
          <p:cNvSpPr txBox="1"/>
          <p:nvPr/>
        </p:nvSpPr>
        <p:spPr>
          <a:xfrm>
            <a:off x="8753670" y="2006155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1° mode St = 18.75</a:t>
            </a:r>
          </a:p>
        </p:txBody>
      </p:sp>
    </p:spTree>
    <p:extLst>
      <p:ext uri="{BB962C8B-B14F-4D97-AF65-F5344CB8AC3E}">
        <p14:creationId xmlns:p14="http://schemas.microsoft.com/office/powerpoint/2010/main" val="334325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F820-ACCB-082A-D96C-D59803F0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9F964DF-FF7D-439C-443D-162ED59D4343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092F80-DC6C-CDD4-6960-A74C0C878FA9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F094EFE-5F86-EA79-9A78-C9B90AF38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3694502"/>
            <a:ext cx="9144000" cy="921042"/>
          </a:xfrm>
        </p:spPr>
        <p:txBody>
          <a:bodyPr>
            <a:normAutofit/>
          </a:bodyPr>
          <a:lstStyle/>
          <a:p>
            <a:r>
              <a:rPr lang="it-IT" sz="4000" b="1" dirty="0"/>
              <a:t>Future </a:t>
            </a:r>
            <a:r>
              <a:rPr lang="it-IT" sz="4000" b="1" dirty="0" err="1"/>
              <a:t>developments</a:t>
            </a:r>
            <a:endParaRPr lang="it-IT" sz="40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5D25BF-60A0-6CF2-86F0-8E6703E42EEC}"/>
              </a:ext>
            </a:extLst>
          </p:cNvPr>
          <p:cNvSpPr txBox="1"/>
          <p:nvPr/>
        </p:nvSpPr>
        <p:spPr>
          <a:xfrm>
            <a:off x="2004526" y="2295330"/>
            <a:ext cx="8182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400" dirty="0"/>
              <a:t>High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turbulent</a:t>
            </a:r>
            <a:r>
              <a:rPr lang="it-IT" sz="2400" dirty="0"/>
              <a:t> BL and </a:t>
            </a:r>
            <a:r>
              <a:rPr lang="it-IT" sz="2400" dirty="0" err="1"/>
              <a:t>acoustics</a:t>
            </a:r>
            <a:endParaRPr lang="it-IT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400" dirty="0"/>
              <a:t>FST injections </a:t>
            </a:r>
            <a:r>
              <a:rPr lang="it-IT" sz="2400" dirty="0" err="1"/>
              <a:t>affects</a:t>
            </a:r>
            <a:r>
              <a:rPr lang="it-IT" sz="2400" dirty="0"/>
              <a:t> </a:t>
            </a:r>
            <a:r>
              <a:rPr lang="it-IT" sz="2400" dirty="0" err="1"/>
              <a:t>hydro</a:t>
            </a:r>
            <a:r>
              <a:rPr lang="it-IT" sz="2400" dirty="0"/>
              <a:t> more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acoustics</a:t>
            </a:r>
            <a:endParaRPr lang="it-IT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400" dirty="0" err="1"/>
              <a:t>Acoustics</a:t>
            </a:r>
            <a:r>
              <a:rPr lang="it-IT" sz="2400" dirty="0"/>
              <a:t> are </a:t>
            </a:r>
            <a:r>
              <a:rPr lang="it-IT" sz="2400" dirty="0" err="1"/>
              <a:t>easily</a:t>
            </a:r>
            <a:r>
              <a:rPr lang="it-IT" sz="2400" dirty="0"/>
              <a:t> </a:t>
            </a:r>
            <a:r>
              <a:rPr lang="it-IT" sz="2400" dirty="0" err="1"/>
              <a:t>reconstructed</a:t>
            </a:r>
            <a:r>
              <a:rPr lang="it-IT" sz="2400" dirty="0"/>
              <a:t> with </a:t>
            </a:r>
            <a:r>
              <a:rPr lang="it-IT" sz="2400" dirty="0" err="1"/>
              <a:t>few</a:t>
            </a:r>
            <a:r>
              <a:rPr lang="it-IT" sz="2400" dirty="0"/>
              <a:t> </a:t>
            </a:r>
            <a:r>
              <a:rPr lang="it-IT" sz="2400" dirty="0" err="1"/>
              <a:t>modes</a:t>
            </a:r>
            <a:endParaRPr lang="it-IT" sz="2400" dirty="0"/>
          </a:p>
          <a:p>
            <a:pPr algn="ctr"/>
            <a:endParaRPr lang="it-IT" dirty="0"/>
          </a:p>
        </p:txBody>
      </p:sp>
      <p:sp>
        <p:nvSpPr>
          <p:cNvPr id="3" name="Titolo 6">
            <a:extLst>
              <a:ext uri="{FF2B5EF4-FFF2-40B4-BE49-F238E27FC236}">
                <a16:creationId xmlns:a16="http://schemas.microsoft.com/office/drawing/2014/main" id="{B6EE999D-6B49-81EF-DAC8-C1D34C8A0C65}"/>
              </a:ext>
            </a:extLst>
          </p:cNvPr>
          <p:cNvSpPr txBox="1">
            <a:spLocks/>
          </p:cNvSpPr>
          <p:nvPr/>
        </p:nvSpPr>
        <p:spPr>
          <a:xfrm>
            <a:off x="1676400" y="1274763"/>
            <a:ext cx="9144000" cy="921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 err="1"/>
              <a:t>Conclusions</a:t>
            </a:r>
            <a:endParaRPr lang="it-IT" sz="54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00A6BD-C307-B372-4F92-ACE36F1DF3CC}"/>
              </a:ext>
            </a:extLst>
          </p:cNvPr>
          <p:cNvSpPr txBox="1"/>
          <p:nvPr/>
        </p:nvSpPr>
        <p:spPr>
          <a:xfrm>
            <a:off x="2478833" y="4718601"/>
            <a:ext cx="742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 err="1"/>
              <a:t>Resolvent</a:t>
            </a:r>
            <a:r>
              <a:rPr lang="it-IT" sz="2000" dirty="0"/>
              <a:t> Analysis with Reynolds stresses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/>
              <a:t>More to come</a:t>
            </a:r>
          </a:p>
        </p:txBody>
      </p:sp>
    </p:spTree>
    <p:extLst>
      <p:ext uri="{BB962C8B-B14F-4D97-AF65-F5344CB8AC3E}">
        <p14:creationId xmlns:p14="http://schemas.microsoft.com/office/powerpoint/2010/main" val="302003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8D8FF-FE4B-0A37-2DBD-2D5DC46B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92318D6-BFC4-34D6-08B8-6976BE39CA08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A41A2E9-FBD2-285D-AAE1-ADF2AC5A100A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7843D714-8562-38DD-075A-6F9F9127F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1861"/>
            <a:ext cx="9144000" cy="1007706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Thanks for </a:t>
            </a:r>
            <a:r>
              <a:rPr lang="it-IT" b="1" dirty="0" err="1">
                <a:solidFill>
                  <a:schemeClr val="bg1"/>
                </a:solidFill>
              </a:rPr>
              <a:t>your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attention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2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AFA9C-611A-0EF0-B742-EA2AFEA2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60CD5-4F38-B093-42CC-2D03C9A99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514" y="590520"/>
            <a:ext cx="8098971" cy="16674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Introduction: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project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15D1FCB-D5E8-41D2-AD25-7D28FFEC2D7D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58BBEAE-651F-B56B-BBC6-FCE55DCE73F7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101A2C0-F9E2-FB5D-4A21-F82FCDCEFE12}"/>
              </a:ext>
            </a:extLst>
          </p:cNvPr>
          <p:cNvSpPr/>
          <p:nvPr/>
        </p:nvSpPr>
        <p:spPr>
          <a:xfrm>
            <a:off x="541176" y="2771192"/>
            <a:ext cx="5141167" cy="34962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Noise">
            <a:hlinkClick r:id="" action="ppaction://media"/>
            <a:extLst>
              <a:ext uri="{FF2B5EF4-FFF2-40B4-BE49-F238E27FC236}">
                <a16:creationId xmlns:a16="http://schemas.microsoft.com/office/drawing/2014/main" id="{C16E7395-05DE-D42B-C072-EB562749B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7914" y="3429000"/>
            <a:ext cx="5352910" cy="24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BFB-D14D-B4F2-F847-5884EBB36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9DCEA39-1C5D-1A38-AED4-B94676814F85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666A8F3-340B-DBC2-E6D5-F1E4E51A733C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9B9CF1-214D-807D-4FF5-2AE366BD518B}"/>
              </a:ext>
            </a:extLst>
          </p:cNvPr>
          <p:cNvSpPr txBox="1"/>
          <p:nvPr/>
        </p:nvSpPr>
        <p:spPr>
          <a:xfrm>
            <a:off x="2083837" y="2255586"/>
            <a:ext cx="80243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4400" dirty="0" err="1"/>
              <a:t>Meshing</a:t>
            </a:r>
            <a:r>
              <a:rPr lang="it-IT" sz="4400" dirty="0"/>
              <a:t> </a:t>
            </a:r>
            <a:r>
              <a:rPr lang="it-IT" sz="4400" dirty="0" err="1"/>
              <a:t>process</a:t>
            </a:r>
            <a:endParaRPr lang="it-IT" sz="4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4400" dirty="0"/>
              <a:t>Case set-up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4400" dirty="0" err="1"/>
              <a:t>Results</a:t>
            </a:r>
            <a:r>
              <a:rPr lang="it-IT" sz="4400" dirty="0"/>
              <a:t> </a:t>
            </a:r>
            <a:r>
              <a:rPr lang="it-IT" sz="4400" dirty="0" err="1"/>
              <a:t>analysis</a:t>
            </a:r>
            <a:r>
              <a:rPr lang="it-IT" sz="4400" dirty="0"/>
              <a:t> and post processing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4400" dirty="0" err="1"/>
              <a:t>Conclusions</a:t>
            </a:r>
            <a:endParaRPr lang="it-IT" sz="4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E61C96-7624-3126-212F-E8ABA529A910}"/>
              </a:ext>
            </a:extLst>
          </p:cNvPr>
          <p:cNvSpPr txBox="1"/>
          <p:nvPr/>
        </p:nvSpPr>
        <p:spPr>
          <a:xfrm>
            <a:off x="2313992" y="1124539"/>
            <a:ext cx="7794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Thesis </a:t>
            </a:r>
            <a:r>
              <a:rPr lang="it-IT" sz="5400" b="1" dirty="0" err="1"/>
              <a:t>outline</a:t>
            </a:r>
            <a:endParaRPr lang="it-IT" sz="5400" b="1" dirty="0"/>
          </a:p>
        </p:txBody>
      </p:sp>
    </p:spTree>
    <p:extLst>
      <p:ext uri="{BB962C8B-B14F-4D97-AF65-F5344CB8AC3E}">
        <p14:creationId xmlns:p14="http://schemas.microsoft.com/office/powerpoint/2010/main" val="310911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C017-FE4B-F699-6F07-69C93445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F86C501-2272-A1B8-88F3-CB3E27931B6A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D5243D-9A4E-1C81-ED2C-8ABF66217513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09BFF5-7CC2-FC54-0256-70715595242A}"/>
              </a:ext>
            </a:extLst>
          </p:cNvPr>
          <p:cNvSpPr/>
          <p:nvPr/>
        </p:nvSpPr>
        <p:spPr>
          <a:xfrm>
            <a:off x="982824" y="2323322"/>
            <a:ext cx="10226351" cy="292048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5C980A-4554-CEFF-CCF3-76982CD2643F}"/>
              </a:ext>
            </a:extLst>
          </p:cNvPr>
          <p:cNvSpPr txBox="1"/>
          <p:nvPr/>
        </p:nvSpPr>
        <p:spPr>
          <a:xfrm>
            <a:off x="3460102" y="1268963"/>
            <a:ext cx="5271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No FST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96F5DD-029B-F425-CC5A-8BB4D01CDD56}"/>
              </a:ext>
            </a:extLst>
          </p:cNvPr>
          <p:cNvSpPr txBox="1"/>
          <p:nvPr/>
        </p:nvSpPr>
        <p:spPr>
          <a:xfrm>
            <a:off x="1691950" y="5458408"/>
            <a:ext cx="880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Grid</a:t>
            </a:r>
            <a:r>
              <a:rPr lang="it-IT" sz="2400" dirty="0"/>
              <a:t> points: 3’656’579</a:t>
            </a:r>
          </a:p>
          <a:p>
            <a:pPr algn="ctr"/>
            <a:r>
              <a:rPr lang="it-IT" sz="2400" dirty="0"/>
              <a:t>Degrees of </a:t>
            </a:r>
            <a:r>
              <a:rPr lang="it-IT" sz="2400" dirty="0" err="1"/>
              <a:t>freedom</a:t>
            </a:r>
            <a:r>
              <a:rPr lang="it-IT" sz="2400" dirty="0"/>
              <a:t>: 483’037’555</a:t>
            </a:r>
          </a:p>
        </p:txBody>
      </p:sp>
    </p:spTree>
    <p:extLst>
      <p:ext uri="{BB962C8B-B14F-4D97-AF65-F5344CB8AC3E}">
        <p14:creationId xmlns:p14="http://schemas.microsoft.com/office/powerpoint/2010/main" val="129751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86EC9-9D7A-3B71-88AF-4FD62DBBE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6EAA69B-CB08-F641-3034-E021E4396267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F2AE459-9271-2B23-0D07-790282EB0ED7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7C195E-CAC1-4F5C-32A0-2B265B56F136}"/>
              </a:ext>
            </a:extLst>
          </p:cNvPr>
          <p:cNvSpPr/>
          <p:nvPr/>
        </p:nvSpPr>
        <p:spPr>
          <a:xfrm>
            <a:off x="982824" y="2323322"/>
            <a:ext cx="10226351" cy="292048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E23D3B-F5F5-483B-E90B-C72B0088B0E1}"/>
              </a:ext>
            </a:extLst>
          </p:cNvPr>
          <p:cNvSpPr txBox="1"/>
          <p:nvPr/>
        </p:nvSpPr>
        <p:spPr>
          <a:xfrm>
            <a:off x="3460102" y="1268963"/>
            <a:ext cx="5271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FST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33DBD0-D514-932A-A2B4-803E567A58D9}"/>
              </a:ext>
            </a:extLst>
          </p:cNvPr>
          <p:cNvSpPr txBox="1"/>
          <p:nvPr/>
        </p:nvSpPr>
        <p:spPr>
          <a:xfrm>
            <a:off x="1691950" y="5458408"/>
            <a:ext cx="880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Grid</a:t>
            </a:r>
            <a:r>
              <a:rPr lang="it-IT" sz="2400" dirty="0"/>
              <a:t> points: 3’867’315</a:t>
            </a:r>
          </a:p>
          <a:p>
            <a:pPr algn="ctr"/>
            <a:r>
              <a:rPr lang="it-IT" sz="2400" dirty="0"/>
              <a:t>Degrees of </a:t>
            </a:r>
            <a:r>
              <a:rPr lang="it-IT" sz="2400" dirty="0" err="1"/>
              <a:t>freedom</a:t>
            </a:r>
            <a:r>
              <a:rPr lang="it-IT" sz="2400" dirty="0"/>
              <a:t>: 511’977’480</a:t>
            </a:r>
          </a:p>
        </p:txBody>
      </p:sp>
    </p:spTree>
    <p:extLst>
      <p:ext uri="{BB962C8B-B14F-4D97-AF65-F5344CB8AC3E}">
        <p14:creationId xmlns:p14="http://schemas.microsoft.com/office/powerpoint/2010/main" val="188999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EF4F-D71A-3562-E50D-DA953349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3C344E0-35E4-20F3-0647-44A872C4ADD8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3955A1B-A853-6CC7-9145-9946D551CC2B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E30E0F-BEBB-9185-EBF4-E5F7D9756660}"/>
              </a:ext>
            </a:extLst>
          </p:cNvPr>
          <p:cNvSpPr txBox="1"/>
          <p:nvPr/>
        </p:nvSpPr>
        <p:spPr>
          <a:xfrm>
            <a:off x="2584580" y="1959428"/>
            <a:ext cx="7035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3200" dirty="0"/>
              <a:t>Re = 200’000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3200" dirty="0"/>
              <a:t>Ma = 0.3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3200" dirty="0" err="1"/>
              <a:t>Compressible</a:t>
            </a:r>
            <a:r>
              <a:rPr lang="it-IT" sz="3200" dirty="0"/>
              <a:t> </a:t>
            </a:r>
            <a:r>
              <a:rPr lang="it-IT" sz="3200" dirty="0" err="1"/>
              <a:t>Navier-Stockes</a:t>
            </a:r>
            <a:endParaRPr lang="it-IT" sz="3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EB2BF5-EA49-3319-0B0F-738ED27DC4C5}"/>
              </a:ext>
            </a:extLst>
          </p:cNvPr>
          <p:cNvSpPr txBox="1"/>
          <p:nvPr/>
        </p:nvSpPr>
        <p:spPr>
          <a:xfrm>
            <a:off x="2740089" y="835290"/>
            <a:ext cx="6711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General case set-up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0BC66B-B47E-CCDA-85F4-46938EDCCF5D}"/>
              </a:ext>
            </a:extLst>
          </p:cNvPr>
          <p:cNvSpPr txBox="1"/>
          <p:nvPr/>
        </p:nvSpPr>
        <p:spPr>
          <a:xfrm>
            <a:off x="2740088" y="3824196"/>
            <a:ext cx="6711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For the FST LES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0041BB-D706-0885-D3E6-2E041885E7E3}"/>
              </a:ext>
            </a:extLst>
          </p:cNvPr>
          <p:cNvSpPr txBox="1"/>
          <p:nvPr/>
        </p:nvSpPr>
        <p:spPr>
          <a:xfrm>
            <a:off x="2926701" y="4593637"/>
            <a:ext cx="6338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3200" dirty="0"/>
              <a:t>Tu = 1 %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3200" dirty="0" err="1"/>
              <a:t>Turbulence</a:t>
            </a:r>
            <a:r>
              <a:rPr lang="it-IT" sz="3200" dirty="0"/>
              <a:t> </a:t>
            </a:r>
            <a:r>
              <a:rPr lang="it-IT" sz="3200" dirty="0" err="1"/>
              <a:t>length</a:t>
            </a:r>
            <a:r>
              <a:rPr lang="it-IT" sz="3200" dirty="0"/>
              <a:t> scale = 1 (mm)</a:t>
            </a:r>
          </a:p>
        </p:txBody>
      </p:sp>
    </p:spTree>
    <p:extLst>
      <p:ext uri="{BB962C8B-B14F-4D97-AF65-F5344CB8AC3E}">
        <p14:creationId xmlns:p14="http://schemas.microsoft.com/office/powerpoint/2010/main" val="11938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4DA55-28CF-C612-FA84-9AE9C076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55D768C-28C0-8C78-16F2-A9B05C9378C9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99FA11F-891F-6BE0-D8E3-CFFF9993581A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255D5B-7C90-28B8-0189-1E15D07A8356}"/>
              </a:ext>
            </a:extLst>
          </p:cNvPr>
          <p:cNvSpPr txBox="1"/>
          <p:nvPr/>
        </p:nvSpPr>
        <p:spPr>
          <a:xfrm>
            <a:off x="2740089" y="835290"/>
            <a:ext cx="6711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Q-</a:t>
            </a:r>
            <a:r>
              <a:rPr lang="it-IT" sz="4400" b="1" dirty="0" err="1"/>
              <a:t>criterion</a:t>
            </a:r>
            <a:r>
              <a:rPr lang="it-IT" sz="4400" b="1" dirty="0"/>
              <a:t> </a:t>
            </a:r>
            <a:r>
              <a:rPr lang="it-IT" sz="4400" b="1" dirty="0" err="1"/>
              <a:t>visualization</a:t>
            </a:r>
            <a:r>
              <a:rPr lang="it-IT" sz="4400" b="1" dirty="0"/>
              <a:t> of the FST </a:t>
            </a:r>
          </a:p>
        </p:txBody>
      </p:sp>
      <p:pic>
        <p:nvPicPr>
          <p:cNvPr id="9" name="Video senza titolo - Realizzato con Clipchamp">
            <a:hlinkClick r:id="" action="ppaction://media"/>
            <a:extLst>
              <a:ext uri="{FF2B5EF4-FFF2-40B4-BE49-F238E27FC236}">
                <a16:creationId xmlns:a16="http://schemas.microsoft.com/office/drawing/2014/main" id="{32C88199-1267-EFFB-62F8-51C4E2CED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0840" y="2420418"/>
            <a:ext cx="7290319" cy="41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2265-D0FB-E7E8-4CB9-7588A3D0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12E3A4E-37B5-D23B-36A4-5F087306FEBC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75D85CA-5BF4-7AA3-0B9B-35BAC16729D9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D475E8-0CB7-1358-EF07-922E2C2D0FF7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8AD9FF-78AE-F097-497A-8DE74DAAD9CA}"/>
              </a:ext>
            </a:extLst>
          </p:cNvPr>
          <p:cNvSpPr txBox="1"/>
          <p:nvPr/>
        </p:nvSpPr>
        <p:spPr>
          <a:xfrm>
            <a:off x="4192554" y="1355371"/>
            <a:ext cx="380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Hydrodynamics</a:t>
            </a:r>
            <a:endParaRPr lang="it-IT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4CA9DC-B12D-4717-69A4-2DD8DAA322C9}"/>
              </a:ext>
            </a:extLst>
          </p:cNvPr>
          <p:cNvSpPr/>
          <p:nvPr/>
        </p:nvSpPr>
        <p:spPr>
          <a:xfrm>
            <a:off x="513718" y="1817036"/>
            <a:ext cx="5668832" cy="478903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95C1AE-5C98-4EB8-BE46-720B832793F0}"/>
              </a:ext>
            </a:extLst>
          </p:cNvPr>
          <p:cNvSpPr/>
          <p:nvPr/>
        </p:nvSpPr>
        <p:spPr>
          <a:xfrm>
            <a:off x="6064361" y="1817036"/>
            <a:ext cx="5668832" cy="478903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E2B18B-64BD-1901-C7E3-78E9D0378009}"/>
              </a:ext>
            </a:extLst>
          </p:cNvPr>
          <p:cNvSpPr txBox="1"/>
          <p:nvPr/>
        </p:nvSpPr>
        <p:spPr>
          <a:xfrm>
            <a:off x="2680995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No FST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3295EA-C94E-6BED-ECD9-53F4C23BB55F}"/>
              </a:ext>
            </a:extLst>
          </p:cNvPr>
          <p:cNvSpPr txBox="1"/>
          <p:nvPr/>
        </p:nvSpPr>
        <p:spPr>
          <a:xfrm>
            <a:off x="8231638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FST</a:t>
            </a:r>
          </a:p>
        </p:txBody>
      </p:sp>
    </p:spTree>
    <p:extLst>
      <p:ext uri="{BB962C8B-B14F-4D97-AF65-F5344CB8AC3E}">
        <p14:creationId xmlns:p14="http://schemas.microsoft.com/office/powerpoint/2010/main" val="210711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28E5-11EE-0CAE-3695-AF1ADD9A0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EE4A836-0C3D-9CB4-F144-D9731ABD595C}"/>
              </a:ext>
            </a:extLst>
          </p:cNvPr>
          <p:cNvSpPr/>
          <p:nvPr/>
        </p:nvSpPr>
        <p:spPr>
          <a:xfrm>
            <a:off x="257175" y="304800"/>
            <a:ext cx="955805" cy="12814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77C1643-0224-E3F1-772B-4FCA8E054ABE}"/>
              </a:ext>
            </a:extLst>
          </p:cNvPr>
          <p:cNvSpPr/>
          <p:nvPr/>
        </p:nvSpPr>
        <p:spPr>
          <a:xfrm>
            <a:off x="10979020" y="304800"/>
            <a:ext cx="955805" cy="9921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4169A8-AA9F-D6E1-8D1C-286C69E2FFB6}"/>
              </a:ext>
            </a:extLst>
          </p:cNvPr>
          <p:cNvSpPr txBox="1"/>
          <p:nvPr/>
        </p:nvSpPr>
        <p:spPr>
          <a:xfrm>
            <a:off x="2503713" y="538667"/>
            <a:ext cx="718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Results</a:t>
            </a:r>
            <a:endParaRPr lang="it-IT" sz="5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5D97B9-DFD4-2672-A614-C5D84EFD483F}"/>
              </a:ext>
            </a:extLst>
          </p:cNvPr>
          <p:cNvSpPr txBox="1"/>
          <p:nvPr/>
        </p:nvSpPr>
        <p:spPr>
          <a:xfrm>
            <a:off x="4192554" y="1355371"/>
            <a:ext cx="380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Hydrodynamics</a:t>
            </a:r>
            <a:endParaRPr lang="it-IT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DDC731D-D3BB-CD35-57C9-F157FACAC0A7}"/>
              </a:ext>
            </a:extLst>
          </p:cNvPr>
          <p:cNvSpPr/>
          <p:nvPr/>
        </p:nvSpPr>
        <p:spPr>
          <a:xfrm>
            <a:off x="513718" y="1817036"/>
            <a:ext cx="5668832" cy="478903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C5A2316-3DD1-CEC5-1D16-FE285A5D75E5}"/>
              </a:ext>
            </a:extLst>
          </p:cNvPr>
          <p:cNvSpPr/>
          <p:nvPr/>
        </p:nvSpPr>
        <p:spPr>
          <a:xfrm>
            <a:off x="6064361" y="1817036"/>
            <a:ext cx="5668832" cy="478903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4F7B66-4C80-4872-9204-A1B78FCF20A4}"/>
              </a:ext>
            </a:extLst>
          </p:cNvPr>
          <p:cNvSpPr txBox="1"/>
          <p:nvPr/>
        </p:nvSpPr>
        <p:spPr>
          <a:xfrm>
            <a:off x="2680995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No FST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6ABAD9-0A45-8C95-238C-BA10D6B2649E}"/>
              </a:ext>
            </a:extLst>
          </p:cNvPr>
          <p:cNvSpPr txBox="1"/>
          <p:nvPr/>
        </p:nvSpPr>
        <p:spPr>
          <a:xfrm>
            <a:off x="8231638" y="1631503"/>
            <a:ext cx="1334278" cy="3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FST</a:t>
            </a:r>
          </a:p>
        </p:txBody>
      </p:sp>
    </p:spTree>
    <p:extLst>
      <p:ext uri="{BB962C8B-B14F-4D97-AF65-F5344CB8AC3E}">
        <p14:creationId xmlns:p14="http://schemas.microsoft.com/office/powerpoint/2010/main" val="3991411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213</Words>
  <Application>Microsoft Office PowerPoint</Application>
  <PresentationFormat>Widescreen</PresentationFormat>
  <Paragraphs>65</Paragraphs>
  <Slides>17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di Office</vt:lpstr>
      <vt:lpstr>Numerical investigation of broadband trailing edge noise through large eddy simulations</vt:lpstr>
      <vt:lpstr>Introduction: the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developments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investigation of broadband trailing edge noise through large eddy simulations</dc:title>
  <dc:creator>Rubens Dellepiane</dc:creator>
  <cp:lastModifiedBy>Rubens Dellepiane</cp:lastModifiedBy>
  <cp:revision>3</cp:revision>
  <dcterms:created xsi:type="dcterms:W3CDTF">2024-02-13T07:29:54Z</dcterms:created>
  <dcterms:modified xsi:type="dcterms:W3CDTF">2024-03-19T18:31:50Z</dcterms:modified>
</cp:coreProperties>
</file>