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webextensions/webextension4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60" r:id="rId4"/>
    <p:sldId id="271" r:id="rId5"/>
    <p:sldId id="267" r:id="rId6"/>
    <p:sldId id="274" r:id="rId7"/>
    <p:sldId id="266" r:id="rId8"/>
    <p:sldId id="277" r:id="rId9"/>
    <p:sldId id="279" r:id="rId10"/>
    <p:sldId id="278" r:id="rId11"/>
    <p:sldId id="281" r:id="rId12"/>
    <p:sldId id="282" r:id="rId13"/>
    <p:sldId id="283" r:id="rId14"/>
    <p:sldId id="284" r:id="rId15"/>
    <p:sldId id="259" r:id="rId16"/>
    <p:sldId id="291" r:id="rId17"/>
    <p:sldId id="290" r:id="rId18"/>
    <p:sldId id="273" r:id="rId19"/>
    <p:sldId id="275" r:id="rId20"/>
    <p:sldId id="289" r:id="rId21"/>
    <p:sldId id="268" r:id="rId22"/>
    <p:sldId id="269" r:id="rId23"/>
    <p:sldId id="270" r:id="rId24"/>
    <p:sldId id="286" r:id="rId25"/>
    <p:sldId id="288" r:id="rId26"/>
    <p:sldId id="287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1"/>
    <a:srgbClr val="C00000"/>
    <a:srgbClr val="323232"/>
    <a:srgbClr val="CC3300"/>
    <a:srgbClr val="CC0000"/>
    <a:srgbClr val="EBE5E0"/>
    <a:srgbClr val="004791"/>
    <a:srgbClr val="AFDBFF"/>
    <a:srgbClr val="DE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1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randview Display" panose="020B0502040204020203" pitchFamily="34" charset="0"/>
                <a:ea typeface="+mn-ea"/>
                <a:cs typeface="+mn-cs"/>
              </a:defRPr>
            </a:pPr>
            <a:r>
              <a:rPr lang="en-US" dirty="0"/>
              <a:t>Drag percentage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randview Display" panose="020B050204020402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D95-403D-9CF2-3AC1419F43E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85A-481F-9640-46D8D4A4353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85A-481F-9640-46D8D4A4353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D95-403D-9CF2-3AC1419F43E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85A-481F-9640-46D8D4A4353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D95-403D-9CF2-3AC1419F43EC}"/>
              </c:ext>
            </c:extLst>
          </c:dPt>
          <c:cat>
            <c:strRef>
              <c:f>Sheet1!$A$2:$A$7</c:f>
              <c:strCache>
                <c:ptCount val="6"/>
                <c:pt idx="0">
                  <c:v>Friction drag</c:v>
                </c:pt>
                <c:pt idx="1">
                  <c:v>Drag due to lift</c:v>
                </c:pt>
                <c:pt idx="2">
                  <c:v>Afterbody drag</c:v>
                </c:pt>
                <c:pt idx="3">
                  <c:v>Interference drag</c:v>
                </c:pt>
                <c:pt idx="4">
                  <c:v>Wave drag</c:v>
                </c:pt>
                <c:pt idx="5">
                  <c:v>Parasite drag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50</c:v>
                </c:pt>
                <c:pt idx="1">
                  <c:v>35</c:v>
                </c:pt>
                <c:pt idx="2">
                  <c:v>5</c:v>
                </c:pt>
                <c:pt idx="3">
                  <c:v>3</c:v>
                </c:pt>
                <c:pt idx="4">
                  <c:v>5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95-403D-9CF2-3AC1419F43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randview Display" panose="020B050204020402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Grandview Display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FE5C0-BB3F-46B2-9A29-BC1B5EB70611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C0BE2-3EE0-4156-BCA8-5C29BE26764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529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C0BE2-3EE0-4156-BCA8-5C29BE26764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2165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7DBFB0-A78E-5892-3A4C-0C5A5E803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2949EFA-39F8-F29E-46CB-A44C1BD70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35F15E-48DA-3E83-9D43-DB25604EA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CC49-EB1A-4F94-8E57-F8463C768B4A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A09EB9-448A-A3EA-29B3-4D929F033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A6894D-B1A6-9B2E-2E9A-4C8642104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5AEAF-DB9C-4DFF-9369-10C5B2C5E5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837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105126-9A17-83D6-FDA7-41A656B13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AF1EF8E-A297-A63E-59DB-A729D731D7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C4C325-20EC-8B96-8F71-762D79AAC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CC49-EB1A-4F94-8E57-F8463C768B4A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837856-E9E3-AB4B-FBFE-E2BDFD87F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D7BA40-93C5-8ABB-15E7-1A667B2AD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5AEAF-DB9C-4DFF-9369-10C5B2C5E5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3637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7EC85EF-2642-FB0F-67C2-2B9AF7FFF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DBE4F2F-5017-E57D-A3FA-240D31F0B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2AAD56-E244-267B-4AAD-2CC1CBFD1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CC49-EB1A-4F94-8E57-F8463C768B4A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8D92A4-DB9F-1CAF-D632-4EB2701D3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DBEE69-064D-7F45-F1FD-01BF93846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5AEAF-DB9C-4DFF-9369-10C5B2C5E5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340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13EF79-3025-E9D7-BF26-8154E7885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39B4D-ABDA-7406-8864-3ED3EF854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F117A0-1066-4F21-1250-426522BFE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CC49-EB1A-4F94-8E57-F8463C768B4A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D03C8E-70E5-04AB-204A-5703A101A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1AB785-836D-9A77-00D2-F7CA43715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5AEAF-DB9C-4DFF-9369-10C5B2C5E5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482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63544A-E07B-7136-0A43-6E0A8D8F3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B49435-4FB7-837D-FCA5-ACF8E44AC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3B7749-02D2-37F1-E105-E4F4A539A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CC49-EB1A-4F94-8E57-F8463C768B4A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70F7AA-9CCD-1415-4490-82966D0D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469DCF-2F75-888E-3535-EA8C18E2B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5AEAF-DB9C-4DFF-9369-10C5B2C5E5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5447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E31487-A3A7-8D19-6283-08AF95D37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84025F-9905-F486-24DA-CE084BA92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C5BF3F6-BA13-7A57-FF00-D841A327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7E8A126-260F-7E5A-551F-AE5B4A112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CC49-EB1A-4F94-8E57-F8463C768B4A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137576-54D9-47EE-30FB-D2843AD1B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A9C1E8-F832-C7CB-542D-4D93B448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5AEAF-DB9C-4DFF-9369-10C5B2C5E5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6526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CA265D-528E-0336-E609-6B1B13CEF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21699AD-D70E-A11C-AF6E-2D09A135C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03E3BCE-7C88-5429-AB2A-49E836D59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0C3A759-CDE7-BBD3-562E-566BB6F094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1D85764-E7CA-A3A2-8442-4965BCA3DC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6F66EBB-A0FF-E7B5-3089-3CEF3FE5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CC49-EB1A-4F94-8E57-F8463C768B4A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543B502-0B12-DE9E-9FFD-E3A9A8F85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3943851-3B82-F140-40CA-1F52EE88E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5AEAF-DB9C-4DFF-9369-10C5B2C5E5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0074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E6FEC5-AD56-AD38-C354-39AC4ADC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7254C54-9424-5B3B-56FF-A48882B83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CC49-EB1A-4F94-8E57-F8463C768B4A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15CFF84-DB4D-BAF5-8A18-3C1054CB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2DFB61A-2491-803F-1CDA-4E0C6190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5AEAF-DB9C-4DFF-9369-10C5B2C5E5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679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FA4D76D-E951-AF35-6B35-F91EC5A69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CC49-EB1A-4F94-8E57-F8463C768B4A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D0CB653-2EB0-AD4F-0046-F7A97AA86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4B72AA-776F-6503-2A27-5AE6733D3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5AEAF-DB9C-4DFF-9369-10C5B2C5E5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4427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04DAAD-D29A-A1E8-E770-CCC75D0B3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E19296-92A0-F77B-41DE-D229EE9A4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900E269-7BAC-A65B-B8DD-EA9C19D7A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1C56246-C63E-B004-012A-252E35B5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CC49-EB1A-4F94-8E57-F8463C768B4A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06AF94-1DDC-EFFD-5D90-CBD41B125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3341AAB-540F-17A7-969B-13ECDCE31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5AEAF-DB9C-4DFF-9369-10C5B2C5E5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8802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8BB9C2-6A29-289C-720D-C7400CA1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2B39F15-5908-A119-8D79-5A9B5DEDF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CDCACDC-AEB6-D433-207E-438327B418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4EF93ED-258F-CB09-02AA-D46A8F0DC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CC49-EB1A-4F94-8E57-F8463C768B4A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2ED30BD-574D-AD7D-2011-BF904EA5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BA60352-690A-1D92-77DA-A6C4D83EF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5AEAF-DB9C-4DFF-9369-10C5B2C5E5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690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E218598-9DE8-27D8-2FDC-79E0FAC4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72599F-CDFB-1F92-A933-E422E86B5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7EC1E8-1DAC-22B5-DEEF-9E8AB6CE0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72CC49-EB1A-4F94-8E57-F8463C768B4A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A51345-24FF-4E71-C741-7566ECAB17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BCD793-CCAB-40F8-4B15-77A892687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F5AEAF-DB9C-4DFF-9369-10C5B2C5E5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635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E04914-EC4D-7B0E-4595-009360D19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7" y="2535590"/>
            <a:ext cx="10515600" cy="204411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0061"/>
                </a:solidFill>
                <a:latin typeface="Grandview Display" panose="020B0502040204020203" pitchFamily="34" charset="0"/>
              </a:rPr>
              <a:t>Surface waviness tolerance identification and transition delay of boundary layer flows over swept airfoils using an adjoint-based optimization method</a:t>
            </a:r>
            <a:endParaRPr lang="it-IT" sz="3600" dirty="0">
              <a:solidFill>
                <a:srgbClr val="000061"/>
              </a:solidFill>
              <a:latin typeface="Grandview Display" panose="020B0502040204020203" pitchFamily="34" charset="0"/>
            </a:endParaRPr>
          </a:p>
        </p:txBody>
      </p:sp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274AA1C1-FE6F-CE10-CCC0-80634B80F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057981"/>
              </p:ext>
            </p:extLst>
          </p:nvPr>
        </p:nvGraphicFramePr>
        <p:xfrm>
          <a:off x="2809973" y="4788363"/>
          <a:ext cx="6572053" cy="1096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1033">
                  <a:extLst>
                    <a:ext uri="{9D8B030D-6E8A-4147-A177-3AD203B41FA5}">
                      <a16:colId xmlns:a16="http://schemas.microsoft.com/office/drawing/2014/main" val="3641190490"/>
                    </a:ext>
                  </a:extLst>
                </a:gridCol>
                <a:gridCol w="1821020">
                  <a:extLst>
                    <a:ext uri="{9D8B030D-6E8A-4147-A177-3AD203B41FA5}">
                      <a16:colId xmlns:a16="http://schemas.microsoft.com/office/drawing/2014/main" val="365808956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>
                          <a:solidFill>
                            <a:srgbClr val="000061"/>
                          </a:solidFill>
                          <a:latin typeface="Grandview Display" panose="020B0502040204020203" pitchFamily="34" charset="0"/>
                        </a:rPr>
                        <a:t>Supervisors</a:t>
                      </a:r>
                      <a:r>
                        <a:rPr lang="it-IT" sz="1800" dirty="0">
                          <a:solidFill>
                            <a:srgbClr val="000061"/>
                          </a:solidFill>
                          <a:latin typeface="Grandview Display" panose="020B0502040204020203" pitchFamily="34" charset="0"/>
                        </a:rPr>
                        <a:t>:</a:t>
                      </a:r>
                    </a:p>
                  </a:txBody>
                  <a:tcPr marL="91148" marR="91148" marT="45575" marB="455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>
                          <a:solidFill>
                            <a:srgbClr val="000061"/>
                          </a:solidFill>
                          <a:latin typeface="Grandview Display" panose="020B0502040204020203" pitchFamily="34" charset="0"/>
                        </a:rPr>
                        <a:t>Candidate:</a:t>
                      </a:r>
                    </a:p>
                  </a:txBody>
                  <a:tcPr marL="91148" marR="91148" marT="45575" marB="455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187461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rgbClr val="000061"/>
                          </a:solidFill>
                          <a:latin typeface="Grandview Display" panose="020B0502040204020203" pitchFamily="34" charset="0"/>
                        </a:rPr>
                        <a:t>       Bottaro Alessandro, </a:t>
                      </a:r>
                      <a:r>
                        <a:rPr lang="it-IT" sz="1800" b="0" dirty="0" err="1">
                          <a:solidFill>
                            <a:srgbClr val="000061"/>
                          </a:solidFill>
                          <a:latin typeface="Grandview Display" panose="020B0502040204020203" pitchFamily="34" charset="0"/>
                        </a:rPr>
                        <a:t>Unige</a:t>
                      </a:r>
                      <a:endParaRPr lang="it-IT" sz="1800" dirty="0">
                        <a:solidFill>
                          <a:srgbClr val="000061"/>
                        </a:solidFill>
                        <a:latin typeface="Grandview Display" panose="020B0502040204020203" pitchFamily="34" charset="0"/>
                      </a:endParaRPr>
                    </a:p>
                  </a:txBody>
                  <a:tcPr marL="91148" marR="91148" marT="45575" marB="4557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rgbClr val="000061"/>
                          </a:solidFill>
                          <a:latin typeface="Grandview Display" panose="020B0502040204020203" pitchFamily="34" charset="0"/>
                        </a:rPr>
                        <a:t>       Cozzi Piero</a:t>
                      </a:r>
                      <a:endParaRPr lang="it-IT" sz="1800" dirty="0">
                        <a:solidFill>
                          <a:srgbClr val="000061"/>
                        </a:solidFill>
                        <a:latin typeface="Grandview Display" panose="020B0502040204020203" pitchFamily="34" charset="0"/>
                      </a:endParaRPr>
                    </a:p>
                  </a:txBody>
                  <a:tcPr marL="91148" marR="91148" marT="45575" marB="4557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44058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rgbClr val="000061"/>
                          </a:solidFill>
                          <a:latin typeface="Grandview Display" panose="020B0502040204020203" pitchFamily="34" charset="0"/>
                        </a:rPr>
                        <a:t>       Hanifi Ardeshir, KTH</a:t>
                      </a:r>
                      <a:endParaRPr lang="it-IT" sz="1800" dirty="0">
                        <a:solidFill>
                          <a:srgbClr val="000061"/>
                        </a:solidFill>
                        <a:latin typeface="Grandview Display" panose="020B0502040204020203" pitchFamily="34" charset="0"/>
                      </a:endParaRPr>
                    </a:p>
                  </a:txBody>
                  <a:tcPr marL="91148" marR="91148" marT="45575" marB="455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800" dirty="0">
                        <a:solidFill>
                          <a:srgbClr val="000061"/>
                        </a:solidFill>
                        <a:latin typeface="Grandview Display" panose="020B0502040204020203" pitchFamily="34" charset="0"/>
                      </a:endParaRPr>
                    </a:p>
                  </a:txBody>
                  <a:tcPr marL="91148" marR="91148" marT="45575" marB="455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3100263"/>
                  </a:ext>
                </a:extLst>
              </a:tr>
            </a:tbl>
          </a:graphicData>
        </a:graphic>
      </p:graphicFrame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E1954B0-C77C-D78A-A9EB-948B97D40261}"/>
              </a:ext>
            </a:extLst>
          </p:cNvPr>
          <p:cNvSpPr txBox="1"/>
          <p:nvPr/>
        </p:nvSpPr>
        <p:spPr>
          <a:xfrm>
            <a:off x="5061803" y="2381701"/>
            <a:ext cx="2068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solidFill>
                  <a:srgbClr val="495365"/>
                </a:solidFill>
                <a:latin typeface="Grandview Display" panose="020B0502040204020203" pitchFamily="34" charset="0"/>
              </a:rPr>
              <a:t>Master’s</a:t>
            </a:r>
            <a:r>
              <a:rPr lang="it-IT" sz="1400" dirty="0">
                <a:solidFill>
                  <a:srgbClr val="495365"/>
                </a:solidFill>
                <a:latin typeface="Grandview Display" panose="020B0502040204020203" pitchFamily="34" charset="0"/>
              </a:rPr>
              <a:t> </a:t>
            </a:r>
            <a:r>
              <a:rPr lang="en-US" sz="1400" dirty="0">
                <a:solidFill>
                  <a:srgbClr val="495365"/>
                </a:solidFill>
                <a:latin typeface="Grandview Display" panose="020B0502040204020203" pitchFamily="34" charset="0"/>
              </a:rPr>
              <a:t>thesis</a:t>
            </a:r>
            <a:r>
              <a:rPr lang="it-IT" sz="1400" dirty="0">
                <a:solidFill>
                  <a:srgbClr val="495365"/>
                </a:solidFill>
                <a:latin typeface="Grandview Display" panose="020B0502040204020203" pitchFamily="34" charset="0"/>
              </a:rPr>
              <a:t> </a:t>
            </a:r>
            <a:r>
              <a:rPr lang="it-IT" sz="1400" dirty="0" err="1">
                <a:solidFill>
                  <a:srgbClr val="495365"/>
                </a:solidFill>
                <a:latin typeface="Grandview Display" panose="020B0502040204020203" pitchFamily="34" charset="0"/>
              </a:rPr>
              <a:t>defence</a:t>
            </a:r>
            <a:endParaRPr lang="it-IT" sz="1400" dirty="0">
              <a:solidFill>
                <a:srgbClr val="495365"/>
              </a:solidFill>
              <a:latin typeface="Grandview Display" panose="020B0502040204020203" pitchFamily="34" charset="0"/>
            </a:endParaRPr>
          </a:p>
        </p:txBody>
      </p:sp>
      <p:pic>
        <p:nvPicPr>
          <p:cNvPr id="17" name="Immagine 16" descr="Immagine che contiene schermata, Carattere, testo, nero&#10;&#10;Descrizione generata automaticamente">
            <a:extLst>
              <a:ext uri="{FF2B5EF4-FFF2-40B4-BE49-F238E27FC236}">
                <a16:creationId xmlns:a16="http://schemas.microsoft.com/office/drawing/2014/main" id="{B9A91A8E-92E0-DA46-CE91-2C9F40DA9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156" y="944932"/>
            <a:ext cx="8927688" cy="1183225"/>
          </a:xfrm>
          <a:prstGeom prst="rect">
            <a:avLst/>
          </a:prstGeom>
        </p:spPr>
      </p:pic>
      <p:sp>
        <p:nvSpPr>
          <p:cNvPr id="3" name="Segnaposto data 3">
            <a:extLst>
              <a:ext uri="{FF2B5EF4-FFF2-40B4-BE49-F238E27FC236}">
                <a16:creationId xmlns:a16="http://schemas.microsoft.com/office/drawing/2014/main" id="{FC3272B7-3106-7F45-BB7B-7AD4F426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449544"/>
            <a:ext cx="2743200" cy="365125"/>
          </a:xfrm>
        </p:spPr>
        <p:txBody>
          <a:bodyPr/>
          <a:lstStyle/>
          <a:p>
            <a:pPr algn="ctr"/>
            <a:r>
              <a:rPr lang="it-IT" dirty="0">
                <a:latin typeface="Grandview Display" panose="020B0502040204020203" pitchFamily="34" charset="0"/>
              </a:rPr>
              <a:t>Genoa, 26th March 2024</a:t>
            </a:r>
          </a:p>
        </p:txBody>
      </p:sp>
    </p:spTree>
    <p:extLst>
      <p:ext uri="{BB962C8B-B14F-4D97-AF65-F5344CB8AC3E}">
        <p14:creationId xmlns:p14="http://schemas.microsoft.com/office/powerpoint/2010/main" val="2852140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B03C393-56F4-FE5E-3450-9DC022A7D655}"/>
              </a:ext>
            </a:extLst>
          </p:cNvPr>
          <p:cNvSpPr/>
          <p:nvPr/>
        </p:nvSpPr>
        <p:spPr>
          <a:xfrm>
            <a:off x="0" y="6483600"/>
            <a:ext cx="12192000" cy="235974"/>
          </a:xfrm>
          <a:prstGeom prst="rect">
            <a:avLst/>
          </a:prstGeom>
          <a:solidFill>
            <a:srgbClr val="EBE5E0"/>
          </a:solidFill>
          <a:ln>
            <a:solidFill>
              <a:srgbClr val="EBE5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randview Display" panose="020B0502040204020203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2D84AFA-4E51-EEAE-105E-B5A47828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Grandview Display" panose="020B0502040204020203" pitchFamily="34" charset="0"/>
              </a:rPr>
              <a:t>Results</a:t>
            </a:r>
            <a:r>
              <a:rPr lang="it-IT" dirty="0">
                <a:latin typeface="Grandview Display" panose="020B0502040204020203" pitchFamily="34" charset="0"/>
              </a:rPr>
              <a:t>: </a:t>
            </a:r>
            <a:r>
              <a:rPr lang="it-IT" sz="3500" dirty="0" err="1">
                <a:latin typeface="Grandview Display" panose="020B0502040204020203" pitchFamily="34" charset="0"/>
              </a:rPr>
              <a:t>types</a:t>
            </a:r>
            <a:r>
              <a:rPr lang="it-IT" sz="3500" dirty="0">
                <a:latin typeface="Grandview Display" panose="020B0502040204020203" pitchFamily="34" charset="0"/>
              </a:rPr>
              <a:t> of </a:t>
            </a:r>
            <a:r>
              <a:rPr lang="it-IT" sz="3500" dirty="0" err="1">
                <a:latin typeface="Grandview Display" panose="020B0502040204020203" pitchFamily="34" charset="0"/>
              </a:rPr>
              <a:t>instabilities</a:t>
            </a:r>
            <a:endParaRPr lang="it-IT" sz="3500" dirty="0">
              <a:latin typeface="Grandview Display" panose="020B0502040204020203" pitchFamily="34" charset="0"/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A438A4F-1EA8-008B-B20A-2D951F1E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000"/>
            <a:ext cx="27432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Cozzi Piero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75C49B-E547-0AA3-2CF0-D97C16099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6000"/>
            <a:ext cx="41148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Manufacturing </a:t>
            </a:r>
            <a:r>
              <a:rPr lang="it-IT" dirty="0" err="1">
                <a:latin typeface="Grandview Display" panose="020B0502040204020203" pitchFamily="34" charset="0"/>
              </a:rPr>
              <a:t>tolerances</a:t>
            </a:r>
            <a:r>
              <a:rPr lang="it-IT" dirty="0">
                <a:latin typeface="Grandview Display" panose="020B0502040204020203" pitchFamily="34" charset="0"/>
              </a:rPr>
              <a:t> study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603495-EA19-D855-820E-0C968E39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6000"/>
            <a:ext cx="2743200" cy="365125"/>
          </a:xfrm>
        </p:spPr>
        <p:txBody>
          <a:bodyPr/>
          <a:lstStyle/>
          <a:p>
            <a:fld id="{F5F5AEAF-DB9C-4DFF-9369-10C5B2C5E5E3}" type="slidenum">
              <a:rPr lang="it-IT" smtClean="0">
                <a:latin typeface="Grandview Display" panose="020B0502040204020203" pitchFamily="34" charset="0"/>
              </a:rPr>
              <a:t>10</a:t>
            </a:fld>
            <a:endParaRPr lang="it-IT" dirty="0">
              <a:latin typeface="Grandview Display" panose="020B0502040204020203" pitchFamily="34" charset="0"/>
            </a:endParaRPr>
          </a:p>
        </p:txBody>
      </p:sp>
      <p:pic>
        <p:nvPicPr>
          <p:cNvPr id="8" name="Picture 7" descr="A graph of a function&#10;&#10;Description automatically generated">
            <a:extLst>
              <a:ext uri="{FF2B5EF4-FFF2-40B4-BE49-F238E27FC236}">
                <a16:creationId xmlns:a16="http://schemas.microsoft.com/office/drawing/2014/main" id="{9FDA665E-B7AA-1549-484C-272627EFA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943" y="2631502"/>
            <a:ext cx="4216917" cy="3282703"/>
          </a:xfrm>
          <a:prstGeom prst="rect">
            <a:avLst/>
          </a:prstGeom>
        </p:spPr>
      </p:pic>
      <p:pic>
        <p:nvPicPr>
          <p:cNvPr id="10" name="Picture 9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2D28489-D341-6816-0DAA-02158DA0D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76" y="2709692"/>
            <a:ext cx="4216917" cy="32049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93A50A-FC8D-7E43-19D1-6C61E50D3CB2}"/>
              </a:ext>
            </a:extLst>
          </p:cNvPr>
          <p:cNvSpPr txBox="1"/>
          <p:nvPr/>
        </p:nvSpPr>
        <p:spPr>
          <a:xfrm>
            <a:off x="838200" y="1703939"/>
            <a:ext cx="451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randview Display" panose="020B0502040204020203" pitchFamily="34" charset="0"/>
              </a:rPr>
              <a:t>Flow conditions: Re=15×10</a:t>
            </a:r>
            <a:r>
              <a:rPr lang="en-US" baseline="30000" dirty="0">
                <a:latin typeface="Grandview Display" panose="020B0502040204020203" pitchFamily="34" charset="0"/>
              </a:rPr>
              <a:t>6</a:t>
            </a:r>
            <a:r>
              <a:rPr lang="en-US" dirty="0">
                <a:latin typeface="Grandview Display" panose="020B0502040204020203" pitchFamily="34" charset="0"/>
              </a:rPr>
              <a:t>, Ma=0.5, </a:t>
            </a:r>
            <a:r>
              <a:rPr lang="el-GR" dirty="0">
                <a:latin typeface="Grandview Display" panose="020B0502040204020203" pitchFamily="34" charset="0"/>
              </a:rPr>
              <a:t>Λ</a:t>
            </a:r>
            <a:r>
              <a:rPr lang="it-IT" dirty="0">
                <a:latin typeface="Grandview Display" panose="020B0502040204020203" pitchFamily="34" charset="0"/>
              </a:rPr>
              <a:t>=45°</a:t>
            </a:r>
            <a:endParaRPr lang="en-US" dirty="0">
              <a:latin typeface="Grandview Display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A9B3E5-AA92-D3B4-EC0C-EEE4A8097D40}"/>
              </a:ext>
            </a:extLst>
          </p:cNvPr>
          <p:cNvSpPr txBox="1"/>
          <p:nvPr/>
        </p:nvSpPr>
        <p:spPr>
          <a:xfrm>
            <a:off x="2972900" y="2221033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Grandview Display" panose="020B0502040204020203" pitchFamily="34" charset="0"/>
              </a:rPr>
              <a:t>AoA</a:t>
            </a:r>
            <a:r>
              <a:rPr lang="it-IT" dirty="0">
                <a:latin typeface="Grandview Display" panose="020B0502040204020203" pitchFamily="34" charset="0"/>
              </a:rPr>
              <a:t>=1.25°</a:t>
            </a:r>
            <a:endParaRPr lang="en-US" dirty="0">
              <a:latin typeface="Grandview Display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9D215-FF14-826E-BF31-9B583ACBE02C}"/>
              </a:ext>
            </a:extLst>
          </p:cNvPr>
          <p:cNvSpPr txBox="1"/>
          <p:nvPr/>
        </p:nvSpPr>
        <p:spPr>
          <a:xfrm>
            <a:off x="8050597" y="2221033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Grandview Display" panose="020B0502040204020203" pitchFamily="34" charset="0"/>
              </a:rPr>
              <a:t>AoA</a:t>
            </a:r>
            <a:r>
              <a:rPr lang="it-IT" dirty="0">
                <a:latin typeface="Grandview Display" panose="020B0502040204020203" pitchFamily="34" charset="0"/>
              </a:rPr>
              <a:t>=-1.00°</a:t>
            </a:r>
            <a:endParaRPr lang="en-US" dirty="0">
              <a:latin typeface="Grandview Display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12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B03C393-56F4-FE5E-3450-9DC022A7D655}"/>
              </a:ext>
            </a:extLst>
          </p:cNvPr>
          <p:cNvSpPr/>
          <p:nvPr/>
        </p:nvSpPr>
        <p:spPr>
          <a:xfrm>
            <a:off x="0" y="6483600"/>
            <a:ext cx="12192000" cy="235974"/>
          </a:xfrm>
          <a:prstGeom prst="rect">
            <a:avLst/>
          </a:prstGeom>
          <a:solidFill>
            <a:srgbClr val="EBE5E0"/>
          </a:solidFill>
          <a:ln>
            <a:solidFill>
              <a:srgbClr val="EBE5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randview Display" panose="020B0502040204020203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2D84AFA-4E51-EEAE-105E-B5A47828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Grandview Display" panose="020B0502040204020203" pitchFamily="34" charset="0"/>
              </a:rPr>
              <a:t>Results</a:t>
            </a:r>
            <a:r>
              <a:rPr lang="it-IT" dirty="0">
                <a:latin typeface="Grandview Display" panose="020B0502040204020203" pitchFamily="34" charset="0"/>
              </a:rPr>
              <a:t>: </a:t>
            </a:r>
            <a:r>
              <a:rPr lang="it-IT" sz="3500" dirty="0" err="1">
                <a:latin typeface="Grandview Display" panose="020B0502040204020203" pitchFamily="34" charset="0"/>
              </a:rPr>
              <a:t>largest</a:t>
            </a:r>
            <a:r>
              <a:rPr lang="it-IT" sz="3500" dirty="0">
                <a:latin typeface="Grandview Display" panose="020B0502040204020203" pitchFamily="34" charset="0"/>
              </a:rPr>
              <a:t> </a:t>
            </a:r>
            <a:r>
              <a:rPr lang="it-IT" sz="3500" dirty="0" err="1">
                <a:latin typeface="Grandview Display" panose="020B0502040204020203" pitchFamily="34" charset="0"/>
              </a:rPr>
              <a:t>allowable</a:t>
            </a:r>
            <a:r>
              <a:rPr lang="it-IT" sz="3500" dirty="0">
                <a:latin typeface="Grandview Display" panose="020B0502040204020203" pitchFamily="34" charset="0"/>
              </a:rPr>
              <a:t> </a:t>
            </a:r>
            <a:r>
              <a:rPr lang="it-IT" sz="3500" dirty="0" err="1">
                <a:latin typeface="Grandview Display" panose="020B0502040204020203" pitchFamily="34" charset="0"/>
              </a:rPr>
              <a:t>deformation</a:t>
            </a:r>
            <a:r>
              <a:rPr lang="it-IT" sz="3500" dirty="0">
                <a:latin typeface="Grandview Display" panose="020B0502040204020203" pitchFamily="34" charset="0"/>
              </a:rPr>
              <a:t> </a:t>
            </a:r>
            <a:r>
              <a:rPr lang="it-IT" sz="3500" dirty="0" err="1">
                <a:latin typeface="Grandview Display" panose="020B0502040204020203" pitchFamily="34" charset="0"/>
              </a:rPr>
              <a:t>profiles</a:t>
            </a:r>
            <a:endParaRPr lang="it-IT" sz="3500" dirty="0">
              <a:latin typeface="Grandview Display" panose="020B0502040204020203" pitchFamily="34" charset="0"/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A438A4F-1EA8-008B-B20A-2D951F1E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000"/>
            <a:ext cx="27432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Cozzi Piero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75C49B-E547-0AA3-2CF0-D97C16099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6000"/>
            <a:ext cx="41148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Manufacturing </a:t>
            </a:r>
            <a:r>
              <a:rPr lang="it-IT" dirty="0" err="1">
                <a:latin typeface="Grandview Display" panose="020B0502040204020203" pitchFamily="34" charset="0"/>
              </a:rPr>
              <a:t>tolerances</a:t>
            </a:r>
            <a:r>
              <a:rPr lang="it-IT" dirty="0">
                <a:latin typeface="Grandview Display" panose="020B0502040204020203" pitchFamily="34" charset="0"/>
              </a:rPr>
              <a:t> study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603495-EA19-D855-820E-0C968E39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6000"/>
            <a:ext cx="2743200" cy="365125"/>
          </a:xfrm>
        </p:spPr>
        <p:txBody>
          <a:bodyPr/>
          <a:lstStyle/>
          <a:p>
            <a:fld id="{F5F5AEAF-DB9C-4DFF-9369-10C5B2C5E5E3}" type="slidenum">
              <a:rPr lang="it-IT" smtClean="0">
                <a:latin typeface="Grandview Display" panose="020B0502040204020203" pitchFamily="34" charset="0"/>
              </a:rPr>
              <a:t>11</a:t>
            </a:fld>
            <a:endParaRPr lang="it-IT" dirty="0">
              <a:latin typeface="Grandview Display" panose="020B0502040204020203" pitchFamily="34" charset="0"/>
            </a:endParaRPr>
          </a:p>
        </p:txBody>
      </p:sp>
      <p:pic>
        <p:nvPicPr>
          <p:cNvPr id="20" name="Picture 19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AA686BED-3B15-0AD7-C003-7C24D3B3B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9" y="2102307"/>
            <a:ext cx="6926594" cy="33741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4C60EB-45F3-1978-8F80-EFABE3C9DB2A}"/>
              </a:ext>
            </a:extLst>
          </p:cNvPr>
          <p:cNvSpPr txBox="1"/>
          <p:nvPr/>
        </p:nvSpPr>
        <p:spPr>
          <a:xfrm>
            <a:off x="838200" y="1448301"/>
            <a:ext cx="5618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randview Display" panose="020B0502040204020203" pitchFamily="34" charset="0"/>
              </a:rPr>
              <a:t>Flow conditions: Re=15×10</a:t>
            </a:r>
            <a:r>
              <a:rPr lang="en-US" baseline="30000" dirty="0">
                <a:latin typeface="Grandview Display" panose="020B0502040204020203" pitchFamily="34" charset="0"/>
              </a:rPr>
              <a:t>6</a:t>
            </a:r>
            <a:r>
              <a:rPr lang="en-US" dirty="0">
                <a:latin typeface="Grandview Display" panose="020B0502040204020203" pitchFamily="34" charset="0"/>
              </a:rPr>
              <a:t>, Ma=0.5, </a:t>
            </a:r>
          </a:p>
          <a:p>
            <a:r>
              <a:rPr lang="en-US" dirty="0" err="1">
                <a:latin typeface="Grandview Display" panose="020B0502040204020203" pitchFamily="34" charset="0"/>
              </a:rPr>
              <a:t>AoA</a:t>
            </a:r>
            <a:r>
              <a:rPr lang="en-US" dirty="0">
                <a:latin typeface="Grandview Display" panose="020B0502040204020203" pitchFamily="34" charset="0"/>
              </a:rPr>
              <a:t>=1.25°, </a:t>
            </a:r>
            <a:r>
              <a:rPr lang="el-GR" dirty="0">
                <a:latin typeface="Grandview Display" panose="020B0502040204020203" pitchFamily="34" charset="0"/>
              </a:rPr>
              <a:t>Λ</a:t>
            </a:r>
            <a:r>
              <a:rPr lang="it-IT" dirty="0">
                <a:latin typeface="Grandview Display" panose="020B0502040204020203" pitchFamily="34" charset="0"/>
              </a:rPr>
              <a:t>=45°</a:t>
            </a:r>
            <a:endParaRPr lang="en-US" dirty="0">
              <a:latin typeface="Grandview Display" panose="020B0502040204020203" pitchFamily="34" charset="0"/>
            </a:endParaRPr>
          </a:p>
        </p:txBody>
      </p:sp>
      <p:pic>
        <p:nvPicPr>
          <p:cNvPr id="26" name="Picture 2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45358DDF-490B-CBE2-F703-AF3F25BD9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020" y="1490487"/>
            <a:ext cx="6656454" cy="493702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6B18D0A-E69F-F973-8B3F-8BB1C68F2BB4}"/>
              </a:ext>
            </a:extLst>
          </p:cNvPr>
          <p:cNvSpPr/>
          <p:nvPr/>
        </p:nvSpPr>
        <p:spPr>
          <a:xfrm>
            <a:off x="7834344" y="1519523"/>
            <a:ext cx="1239765" cy="4680000"/>
          </a:xfrm>
          <a:prstGeom prst="rect">
            <a:avLst/>
          </a:prstGeom>
          <a:solidFill>
            <a:srgbClr val="C000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graph of a graph with colored lines&#10;&#10;Description automatically generated">
            <a:extLst>
              <a:ext uri="{FF2B5EF4-FFF2-40B4-BE49-F238E27FC236}">
                <a16:creationId xmlns:a16="http://schemas.microsoft.com/office/drawing/2014/main" id="{690BF70D-4C23-5AE8-C343-72954DD007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81"/>
          <a:stretch/>
        </p:blipFill>
        <p:spPr>
          <a:xfrm>
            <a:off x="8092163" y="2386922"/>
            <a:ext cx="3521369" cy="308497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1BA603E-AB7C-EFDE-C6A5-DDDB31A1EFBF}"/>
              </a:ext>
            </a:extLst>
          </p:cNvPr>
          <p:cNvSpPr/>
          <p:nvPr/>
        </p:nvSpPr>
        <p:spPr>
          <a:xfrm>
            <a:off x="6147156" y="1519523"/>
            <a:ext cx="432000" cy="4680000"/>
          </a:xfrm>
          <a:prstGeom prst="rect">
            <a:avLst/>
          </a:prstGeom>
          <a:solidFill>
            <a:srgbClr val="C000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ED8CDF11-1FE9-A602-D3FB-C79AB34226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611733"/>
              </p:ext>
            </p:extLst>
          </p:nvPr>
        </p:nvGraphicFramePr>
        <p:xfrm>
          <a:off x="1046938" y="3488683"/>
          <a:ext cx="386961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1771">
                  <a:extLst>
                    <a:ext uri="{9D8B030D-6E8A-4147-A177-3AD203B41FA5}">
                      <a16:colId xmlns:a16="http://schemas.microsoft.com/office/drawing/2014/main" val="3454454546"/>
                    </a:ext>
                  </a:extLst>
                </a:gridCol>
                <a:gridCol w="700201">
                  <a:extLst>
                    <a:ext uri="{9D8B030D-6E8A-4147-A177-3AD203B41FA5}">
                      <a16:colId xmlns:a16="http://schemas.microsoft.com/office/drawing/2014/main" val="3256233587"/>
                    </a:ext>
                  </a:extLst>
                </a:gridCol>
                <a:gridCol w="807643">
                  <a:extLst>
                    <a:ext uri="{9D8B030D-6E8A-4147-A177-3AD203B41FA5}">
                      <a16:colId xmlns:a16="http://schemas.microsoft.com/office/drawing/2014/main" val="35841998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C00000"/>
                          </a:solidFill>
                          <a:latin typeface="Grandview Display" panose="020B0502040204020203" pitchFamily="34" charset="0"/>
                        </a:rPr>
                        <a:t>Moving towards APG</a:t>
                      </a:r>
                      <a:endParaRPr lang="en-US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solidFill>
                            <a:srgbClr val="C00000"/>
                          </a:solidFill>
                          <a:effectLst/>
                          <a:latin typeface="Grandview Display" panose="020B0502040204020203" pitchFamily="34" charset="0"/>
                        </a:rPr>
                        <a:t>→</a:t>
                      </a:r>
                      <a:endParaRPr lang="en-US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i="1" dirty="0">
                          <a:solidFill>
                            <a:srgbClr val="C00000"/>
                          </a:solidFill>
                          <a:effectLst/>
                          <a:latin typeface="Grandview Display" panose="020B0502040204020203" pitchFamily="34" charset="0"/>
                        </a:rPr>
                        <a:t>∇</a:t>
                      </a:r>
                      <a:r>
                        <a:rPr lang="en-GB" b="0" i="1" baseline="-25000" dirty="0">
                          <a:solidFill>
                            <a:srgbClr val="C00000"/>
                          </a:solidFill>
                          <a:effectLst/>
                          <a:latin typeface="Grandview Display" panose="020B0502040204020203" pitchFamily="34" charset="0"/>
                        </a:rPr>
                        <a:t>z </a:t>
                      </a:r>
                      <a:r>
                        <a:rPr lang="en-GB" b="0" i="1" dirty="0">
                          <a:solidFill>
                            <a:srgbClr val="C00000"/>
                          </a:solidFill>
                          <a:effectLst/>
                          <a:latin typeface="Grandview Display" panose="020B0502040204020203" pitchFamily="34" charset="0"/>
                        </a:rPr>
                        <a:t>E&gt;0</a:t>
                      </a:r>
                      <a:endParaRPr lang="en-US" b="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2313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61"/>
                          </a:solidFill>
                          <a:latin typeface="Grandview Display" panose="020B0502040204020203" pitchFamily="34" charset="0"/>
                        </a:rPr>
                        <a:t>Moving towards FPG</a:t>
                      </a:r>
                      <a:endParaRPr lang="en-US" b="0" dirty="0">
                        <a:solidFill>
                          <a:srgbClr val="00006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solidFill>
                            <a:srgbClr val="000061"/>
                          </a:solidFill>
                          <a:effectLst/>
                          <a:latin typeface="Grandview Display" panose="020B0502040204020203" pitchFamily="34" charset="0"/>
                        </a:rPr>
                        <a:t>→</a:t>
                      </a:r>
                      <a:endParaRPr lang="en-US" b="0" dirty="0">
                        <a:solidFill>
                          <a:srgbClr val="00006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i="1" dirty="0">
                          <a:solidFill>
                            <a:srgbClr val="000061"/>
                          </a:solidFill>
                          <a:effectLst/>
                          <a:latin typeface="Grandview Display" panose="020B0502040204020203" pitchFamily="34" charset="0"/>
                        </a:rPr>
                        <a:t>∇</a:t>
                      </a:r>
                      <a:r>
                        <a:rPr lang="en-GB" b="0" i="1" baseline="-25000" dirty="0">
                          <a:solidFill>
                            <a:srgbClr val="000061"/>
                          </a:solidFill>
                          <a:effectLst/>
                          <a:latin typeface="Grandview Display" panose="020B0502040204020203" pitchFamily="34" charset="0"/>
                        </a:rPr>
                        <a:t>z </a:t>
                      </a:r>
                      <a:r>
                        <a:rPr lang="en-GB" b="0" i="1" dirty="0">
                          <a:solidFill>
                            <a:srgbClr val="000061"/>
                          </a:solidFill>
                          <a:effectLst/>
                          <a:latin typeface="Grandview Display" panose="020B0502040204020203" pitchFamily="34" charset="0"/>
                        </a:rPr>
                        <a:t>E&lt;0</a:t>
                      </a:r>
                      <a:endParaRPr lang="en-US" b="0" i="1" dirty="0">
                        <a:solidFill>
                          <a:srgbClr val="00006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844556"/>
                  </a:ext>
                </a:extLst>
              </a:tr>
            </a:tbl>
          </a:graphicData>
        </a:graphic>
      </p:graphicFrame>
      <p:pic>
        <p:nvPicPr>
          <p:cNvPr id="37" name="Picture 36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E5C38576-ACD1-23B2-6FB2-2629D5CEA5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118" y="5329873"/>
            <a:ext cx="4764217" cy="124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B03C393-56F4-FE5E-3450-9DC022A7D655}"/>
              </a:ext>
            </a:extLst>
          </p:cNvPr>
          <p:cNvSpPr/>
          <p:nvPr/>
        </p:nvSpPr>
        <p:spPr>
          <a:xfrm>
            <a:off x="0" y="6483600"/>
            <a:ext cx="12192000" cy="235974"/>
          </a:xfrm>
          <a:prstGeom prst="rect">
            <a:avLst/>
          </a:prstGeom>
          <a:solidFill>
            <a:srgbClr val="EBE5E0"/>
          </a:solidFill>
          <a:ln>
            <a:solidFill>
              <a:srgbClr val="EBE5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randview Display" panose="020B0502040204020203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2D84AFA-4E51-EEAE-105E-B5A47828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Grandview Display" panose="020B0502040204020203" pitchFamily="34" charset="0"/>
              </a:rPr>
              <a:t>Results</a:t>
            </a:r>
            <a:r>
              <a:rPr lang="it-IT" dirty="0">
                <a:latin typeface="Grandview Display" panose="020B0502040204020203" pitchFamily="34" charset="0"/>
              </a:rPr>
              <a:t>: </a:t>
            </a:r>
            <a:r>
              <a:rPr lang="it-IT" sz="3500" dirty="0" err="1">
                <a:latin typeface="Grandview Display" panose="020B0502040204020203" pitchFamily="34" charset="0"/>
              </a:rPr>
              <a:t>effect</a:t>
            </a:r>
            <a:r>
              <a:rPr lang="it-IT" sz="3500" dirty="0">
                <a:latin typeface="Grandview Display" panose="020B0502040204020203" pitchFamily="34" charset="0"/>
              </a:rPr>
              <a:t> of Reynolds </a:t>
            </a:r>
            <a:r>
              <a:rPr lang="it-IT" sz="3500" dirty="0" err="1">
                <a:latin typeface="Grandview Display" panose="020B0502040204020203" pitchFamily="34" charset="0"/>
              </a:rPr>
              <a:t>number</a:t>
            </a:r>
            <a:endParaRPr lang="it-IT" sz="3500" dirty="0">
              <a:latin typeface="Grandview Display" panose="020B0502040204020203" pitchFamily="34" charset="0"/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A438A4F-1EA8-008B-B20A-2D951F1E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000"/>
            <a:ext cx="27432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Cozzi Piero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75C49B-E547-0AA3-2CF0-D97C16099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6000"/>
            <a:ext cx="41148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Manufacturing </a:t>
            </a:r>
            <a:r>
              <a:rPr lang="it-IT" dirty="0" err="1">
                <a:latin typeface="Grandview Display" panose="020B0502040204020203" pitchFamily="34" charset="0"/>
              </a:rPr>
              <a:t>tolerances</a:t>
            </a:r>
            <a:r>
              <a:rPr lang="it-IT" dirty="0">
                <a:latin typeface="Grandview Display" panose="020B0502040204020203" pitchFamily="34" charset="0"/>
              </a:rPr>
              <a:t> study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603495-EA19-D855-820E-0C968E39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6000"/>
            <a:ext cx="2743200" cy="365125"/>
          </a:xfrm>
        </p:spPr>
        <p:txBody>
          <a:bodyPr/>
          <a:lstStyle/>
          <a:p>
            <a:fld id="{F5F5AEAF-DB9C-4DFF-9369-10C5B2C5E5E3}" type="slidenum">
              <a:rPr lang="it-IT" smtClean="0">
                <a:latin typeface="Grandview Display" panose="020B0502040204020203" pitchFamily="34" charset="0"/>
              </a:rPr>
              <a:t>12</a:t>
            </a:fld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9599E6-68CE-ADE9-6C21-5C10BC461E51}"/>
              </a:ext>
            </a:extLst>
          </p:cNvPr>
          <p:cNvSpPr txBox="1"/>
          <p:nvPr/>
        </p:nvSpPr>
        <p:spPr>
          <a:xfrm>
            <a:off x="838200" y="1703939"/>
            <a:ext cx="4437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randview Display" panose="020B0502040204020203" pitchFamily="34" charset="0"/>
              </a:rPr>
              <a:t>Flow conditions: </a:t>
            </a:r>
            <a:r>
              <a:rPr lang="en-US" dirty="0" err="1">
                <a:latin typeface="Grandview Display" panose="020B0502040204020203" pitchFamily="34" charset="0"/>
              </a:rPr>
              <a:t>AoA</a:t>
            </a:r>
            <a:r>
              <a:rPr lang="en-US" dirty="0">
                <a:latin typeface="Grandview Display" panose="020B0502040204020203" pitchFamily="34" charset="0"/>
              </a:rPr>
              <a:t>=1.25°, Ma=0.5, </a:t>
            </a:r>
            <a:r>
              <a:rPr lang="el-GR" dirty="0">
                <a:latin typeface="Grandview Display" panose="020B0502040204020203" pitchFamily="34" charset="0"/>
              </a:rPr>
              <a:t>Λ</a:t>
            </a:r>
            <a:r>
              <a:rPr lang="it-IT" dirty="0">
                <a:latin typeface="Grandview Display" panose="020B0502040204020203" pitchFamily="34" charset="0"/>
              </a:rPr>
              <a:t>=45°</a:t>
            </a:r>
            <a:endParaRPr lang="en-US" dirty="0">
              <a:latin typeface="Grandview Display" panose="020B0502040204020203" pitchFamily="34" charset="0"/>
            </a:endParaRPr>
          </a:p>
        </p:txBody>
      </p:sp>
      <p:pic>
        <p:nvPicPr>
          <p:cNvPr id="14" name="Picture 13" descr="A graph with colored lines&#10;&#10;Description automatically generated">
            <a:extLst>
              <a:ext uri="{FF2B5EF4-FFF2-40B4-BE49-F238E27FC236}">
                <a16:creationId xmlns:a16="http://schemas.microsoft.com/office/drawing/2014/main" id="{4C89A937-D47B-97BE-C09C-1EFBCEFD3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378" y="1452178"/>
            <a:ext cx="4339579" cy="2574739"/>
          </a:xfrm>
          <a:prstGeom prst="rect">
            <a:avLst/>
          </a:prstGeom>
        </p:spPr>
      </p:pic>
      <p:pic>
        <p:nvPicPr>
          <p:cNvPr id="16" name="Picture 15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C0FE0571-59EB-8E24-BAD1-5FA7525EA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75" y="2780847"/>
            <a:ext cx="4338333" cy="2574000"/>
          </a:xfrm>
          <a:prstGeom prst="rect">
            <a:avLst/>
          </a:prstGeom>
        </p:spPr>
      </p:pic>
      <p:pic>
        <p:nvPicPr>
          <p:cNvPr id="18" name="Picture 17" descr="A graph of a number of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9470E13A-8AEF-2476-537A-44863C1BC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592" y="3867061"/>
            <a:ext cx="4338333" cy="2574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BB3F782-41AD-1EFA-E984-3A9DD2EA1CCD}"/>
              </a:ext>
            </a:extLst>
          </p:cNvPr>
          <p:cNvSpPr txBox="1"/>
          <p:nvPr/>
        </p:nvSpPr>
        <p:spPr>
          <a:xfrm>
            <a:off x="10758925" y="2488663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Grandview Display" panose="020B0502040204020203" pitchFamily="34" charset="0"/>
              </a:rPr>
              <a:t>Re= 9×10</a:t>
            </a:r>
            <a:r>
              <a:rPr lang="en-US" baseline="30000" dirty="0">
                <a:solidFill>
                  <a:srgbClr val="C00000"/>
                </a:solidFill>
                <a:latin typeface="Grandview Display" panose="020B0502040204020203" pitchFamily="34" charset="0"/>
              </a:rPr>
              <a:t>6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01A0C7-D3DB-7EBE-3062-937DA1621995}"/>
              </a:ext>
            </a:extLst>
          </p:cNvPr>
          <p:cNvSpPr txBox="1"/>
          <p:nvPr/>
        </p:nvSpPr>
        <p:spPr>
          <a:xfrm>
            <a:off x="110277" y="4156312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Grandview Display" panose="020B0502040204020203" pitchFamily="34" charset="0"/>
              </a:rPr>
              <a:t>Re= 12×10</a:t>
            </a:r>
            <a:r>
              <a:rPr lang="en-US" baseline="30000" dirty="0">
                <a:solidFill>
                  <a:srgbClr val="C00000"/>
                </a:solidFill>
                <a:latin typeface="Grandview Display" panose="020B0502040204020203" pitchFamily="34" charset="0"/>
              </a:rPr>
              <a:t>6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D6697E-83C5-C4F6-0CD8-D3CDE3052779}"/>
              </a:ext>
            </a:extLst>
          </p:cNvPr>
          <p:cNvSpPr txBox="1"/>
          <p:nvPr/>
        </p:nvSpPr>
        <p:spPr>
          <a:xfrm>
            <a:off x="10758925" y="5257078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Grandview Display" panose="020B0502040204020203" pitchFamily="34" charset="0"/>
              </a:rPr>
              <a:t>Re= 15×10</a:t>
            </a:r>
            <a:r>
              <a:rPr lang="en-US" baseline="30000" dirty="0">
                <a:solidFill>
                  <a:srgbClr val="C00000"/>
                </a:solidFill>
                <a:latin typeface="Grandview Display" panose="020B0502040204020203" pitchFamily="34" charset="0"/>
              </a:rPr>
              <a:t>6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62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B03C393-56F4-FE5E-3450-9DC022A7D655}"/>
              </a:ext>
            </a:extLst>
          </p:cNvPr>
          <p:cNvSpPr/>
          <p:nvPr/>
        </p:nvSpPr>
        <p:spPr>
          <a:xfrm>
            <a:off x="0" y="6483600"/>
            <a:ext cx="12192000" cy="235974"/>
          </a:xfrm>
          <a:prstGeom prst="rect">
            <a:avLst/>
          </a:prstGeom>
          <a:solidFill>
            <a:srgbClr val="EBE5E0"/>
          </a:solidFill>
          <a:ln>
            <a:solidFill>
              <a:srgbClr val="EBE5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randview Display" panose="020B0502040204020203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2D84AFA-4E51-EEAE-105E-B5A47828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Grandview Display" panose="020B0502040204020203" pitchFamily="34" charset="0"/>
              </a:rPr>
              <a:t>Results</a:t>
            </a:r>
            <a:r>
              <a:rPr lang="it-IT" dirty="0">
                <a:latin typeface="Grandview Display" panose="020B0502040204020203" pitchFamily="34" charset="0"/>
              </a:rPr>
              <a:t>: </a:t>
            </a:r>
            <a:r>
              <a:rPr lang="it-IT" sz="3500" dirty="0" err="1">
                <a:latin typeface="Grandview Display" panose="020B0502040204020203" pitchFamily="34" charset="0"/>
              </a:rPr>
              <a:t>effect</a:t>
            </a:r>
            <a:r>
              <a:rPr lang="it-IT" sz="3500" dirty="0">
                <a:latin typeface="Grandview Display" panose="020B0502040204020203" pitchFamily="34" charset="0"/>
              </a:rPr>
              <a:t> of Mach </a:t>
            </a:r>
            <a:r>
              <a:rPr lang="it-IT" sz="3500" dirty="0" err="1">
                <a:latin typeface="Grandview Display" panose="020B0502040204020203" pitchFamily="34" charset="0"/>
              </a:rPr>
              <a:t>number</a:t>
            </a:r>
            <a:endParaRPr lang="it-IT" sz="3500" dirty="0">
              <a:latin typeface="Grandview Display" panose="020B0502040204020203" pitchFamily="34" charset="0"/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A438A4F-1EA8-008B-B20A-2D951F1E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000"/>
            <a:ext cx="27432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Cozzi Piero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75C49B-E547-0AA3-2CF0-D97C16099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6000"/>
            <a:ext cx="41148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Manufacturing </a:t>
            </a:r>
            <a:r>
              <a:rPr lang="it-IT" dirty="0" err="1">
                <a:latin typeface="Grandview Display" panose="020B0502040204020203" pitchFamily="34" charset="0"/>
              </a:rPr>
              <a:t>tolerances</a:t>
            </a:r>
            <a:r>
              <a:rPr lang="it-IT" dirty="0">
                <a:latin typeface="Grandview Display" panose="020B0502040204020203" pitchFamily="34" charset="0"/>
              </a:rPr>
              <a:t> study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603495-EA19-D855-820E-0C968E39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6000"/>
            <a:ext cx="2743200" cy="365125"/>
          </a:xfrm>
        </p:spPr>
        <p:txBody>
          <a:bodyPr/>
          <a:lstStyle/>
          <a:p>
            <a:fld id="{F5F5AEAF-DB9C-4DFF-9369-10C5B2C5E5E3}" type="slidenum">
              <a:rPr lang="it-IT" smtClean="0">
                <a:latin typeface="Grandview Display" panose="020B0502040204020203" pitchFamily="34" charset="0"/>
              </a:rPr>
              <a:t>13</a:t>
            </a:fld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0C337C-0DFA-25D2-F82B-C39FD999E9CE}"/>
              </a:ext>
            </a:extLst>
          </p:cNvPr>
          <p:cNvSpPr txBox="1"/>
          <p:nvPr/>
        </p:nvSpPr>
        <p:spPr>
          <a:xfrm>
            <a:off x="838200" y="1703939"/>
            <a:ext cx="479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randview Display" panose="020B0502040204020203" pitchFamily="34" charset="0"/>
              </a:rPr>
              <a:t>Flow conditions: Re=15×10</a:t>
            </a:r>
            <a:r>
              <a:rPr lang="en-US" baseline="30000" dirty="0">
                <a:latin typeface="Grandview Display" panose="020B0502040204020203" pitchFamily="34" charset="0"/>
              </a:rPr>
              <a:t>6</a:t>
            </a:r>
            <a:r>
              <a:rPr lang="en-US" dirty="0">
                <a:latin typeface="Grandview Display" panose="020B0502040204020203" pitchFamily="34" charset="0"/>
              </a:rPr>
              <a:t>, </a:t>
            </a:r>
            <a:r>
              <a:rPr lang="en-US" dirty="0" err="1">
                <a:latin typeface="Grandview Display" panose="020B0502040204020203" pitchFamily="34" charset="0"/>
              </a:rPr>
              <a:t>AoA</a:t>
            </a:r>
            <a:r>
              <a:rPr lang="en-US" dirty="0">
                <a:latin typeface="Grandview Display" panose="020B0502040204020203" pitchFamily="34" charset="0"/>
              </a:rPr>
              <a:t>=1.25°, </a:t>
            </a:r>
            <a:r>
              <a:rPr lang="el-GR" dirty="0">
                <a:latin typeface="Grandview Display" panose="020B0502040204020203" pitchFamily="34" charset="0"/>
              </a:rPr>
              <a:t>Λ</a:t>
            </a:r>
            <a:r>
              <a:rPr lang="it-IT" dirty="0">
                <a:latin typeface="Grandview Display" panose="020B0502040204020203" pitchFamily="34" charset="0"/>
              </a:rPr>
              <a:t>=45°</a:t>
            </a:r>
            <a:endParaRPr lang="en-US" dirty="0">
              <a:latin typeface="Grandview Display" panose="020B0502040204020203" pitchFamily="34" charset="0"/>
            </a:endParaRPr>
          </a:p>
        </p:txBody>
      </p:sp>
      <p:pic>
        <p:nvPicPr>
          <p:cNvPr id="10" name="Picture 9" descr="A graph of a function&#10;&#10;Description automatically generated">
            <a:extLst>
              <a:ext uri="{FF2B5EF4-FFF2-40B4-BE49-F238E27FC236}">
                <a16:creationId xmlns:a16="http://schemas.microsoft.com/office/drawing/2014/main" id="{C521E4D9-E636-9D9C-E84F-12BB53B4F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6" y="2582501"/>
            <a:ext cx="5003529" cy="2851972"/>
          </a:xfrm>
          <a:prstGeom prst="rect">
            <a:avLst/>
          </a:prstGeom>
        </p:spPr>
      </p:pic>
      <p:pic>
        <p:nvPicPr>
          <p:cNvPr id="12" name="Picture 11" descr="A graph with a line&#10;&#10;Description automatically generated">
            <a:extLst>
              <a:ext uri="{FF2B5EF4-FFF2-40B4-BE49-F238E27FC236}">
                <a16:creationId xmlns:a16="http://schemas.microsoft.com/office/drawing/2014/main" id="{A4677C0E-EF9A-4656-5DE4-C4A1B1E4D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676" y="2582501"/>
            <a:ext cx="4808124" cy="28519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6C90CE-1609-D23C-266B-C3D22BB388C1}"/>
              </a:ext>
            </a:extLst>
          </p:cNvPr>
          <p:cNvSpPr txBox="1"/>
          <p:nvPr/>
        </p:nvSpPr>
        <p:spPr>
          <a:xfrm>
            <a:off x="8711381" y="2213169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  <a:latin typeface="Grandview Display" panose="020B0502040204020203" pitchFamily="34" charset="0"/>
              </a:rPr>
              <a:t>Δ</a:t>
            </a:r>
            <a:r>
              <a:rPr lang="it-IT" dirty="0">
                <a:solidFill>
                  <a:srgbClr val="C00000"/>
                </a:solidFill>
                <a:latin typeface="Grandview Display" panose="020B0502040204020203" pitchFamily="34" charset="0"/>
              </a:rPr>
              <a:t>N=1.5</a:t>
            </a:r>
            <a:endParaRPr lang="en-US" dirty="0">
              <a:solidFill>
                <a:srgbClr val="C00000"/>
              </a:solidFill>
              <a:latin typeface="Grandview Display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50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B03C393-56F4-FE5E-3450-9DC022A7D655}"/>
              </a:ext>
            </a:extLst>
          </p:cNvPr>
          <p:cNvSpPr/>
          <p:nvPr/>
        </p:nvSpPr>
        <p:spPr>
          <a:xfrm>
            <a:off x="0" y="6483600"/>
            <a:ext cx="12192000" cy="235974"/>
          </a:xfrm>
          <a:prstGeom prst="rect">
            <a:avLst/>
          </a:prstGeom>
          <a:solidFill>
            <a:srgbClr val="EBE5E0"/>
          </a:solidFill>
          <a:ln>
            <a:solidFill>
              <a:srgbClr val="EBE5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randview Display" panose="020B0502040204020203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2D84AFA-4E51-EEAE-105E-B5A47828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Grandview Display" panose="020B0502040204020203" pitchFamily="34" charset="0"/>
              </a:rPr>
              <a:t>Results</a:t>
            </a:r>
            <a:r>
              <a:rPr lang="it-IT" dirty="0">
                <a:latin typeface="Grandview Display" panose="020B0502040204020203" pitchFamily="34" charset="0"/>
              </a:rPr>
              <a:t>: </a:t>
            </a:r>
            <a:r>
              <a:rPr lang="it-IT" sz="3500" dirty="0" err="1">
                <a:latin typeface="Grandview Display" panose="020B0502040204020203" pitchFamily="34" charset="0"/>
              </a:rPr>
              <a:t>effect</a:t>
            </a:r>
            <a:r>
              <a:rPr lang="it-IT" sz="3500" dirty="0">
                <a:latin typeface="Grandview Display" panose="020B0502040204020203" pitchFamily="34" charset="0"/>
              </a:rPr>
              <a:t> of </a:t>
            </a:r>
            <a:r>
              <a:rPr lang="it-IT" sz="3500" dirty="0" err="1">
                <a:latin typeface="Grandview Display" panose="020B0502040204020203" pitchFamily="34" charset="0"/>
              </a:rPr>
              <a:t>AoA</a:t>
            </a:r>
            <a:endParaRPr lang="it-IT" sz="3500" dirty="0">
              <a:latin typeface="Grandview Display" panose="020B0502040204020203" pitchFamily="34" charset="0"/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A438A4F-1EA8-008B-B20A-2D951F1E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000"/>
            <a:ext cx="27432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Cozzi Piero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75C49B-E547-0AA3-2CF0-D97C16099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6000"/>
            <a:ext cx="41148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Manufacturing </a:t>
            </a:r>
            <a:r>
              <a:rPr lang="it-IT" dirty="0" err="1">
                <a:latin typeface="Grandview Display" panose="020B0502040204020203" pitchFamily="34" charset="0"/>
              </a:rPr>
              <a:t>tolerances</a:t>
            </a:r>
            <a:r>
              <a:rPr lang="it-IT" dirty="0">
                <a:latin typeface="Grandview Display" panose="020B0502040204020203" pitchFamily="34" charset="0"/>
              </a:rPr>
              <a:t> study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603495-EA19-D855-820E-0C968E39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6000"/>
            <a:ext cx="2743200" cy="365125"/>
          </a:xfrm>
        </p:spPr>
        <p:txBody>
          <a:bodyPr/>
          <a:lstStyle/>
          <a:p>
            <a:fld id="{F5F5AEAF-DB9C-4DFF-9369-10C5B2C5E5E3}" type="slidenum">
              <a:rPr lang="it-IT" smtClean="0">
                <a:latin typeface="Grandview Display" panose="020B0502040204020203" pitchFamily="34" charset="0"/>
              </a:rPr>
              <a:t>14</a:t>
            </a:fld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280432-A488-16C7-7667-54D30BB5EECE}"/>
              </a:ext>
            </a:extLst>
          </p:cNvPr>
          <p:cNvSpPr txBox="1"/>
          <p:nvPr/>
        </p:nvSpPr>
        <p:spPr>
          <a:xfrm>
            <a:off x="838200" y="1703939"/>
            <a:ext cx="451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randview Display" panose="020B0502040204020203" pitchFamily="34" charset="0"/>
              </a:rPr>
              <a:t>Flow conditions: Re=15×10</a:t>
            </a:r>
            <a:r>
              <a:rPr lang="en-US" baseline="30000" dirty="0">
                <a:latin typeface="Grandview Display" panose="020B0502040204020203" pitchFamily="34" charset="0"/>
              </a:rPr>
              <a:t>6</a:t>
            </a:r>
            <a:r>
              <a:rPr lang="en-US" dirty="0">
                <a:latin typeface="Grandview Display" panose="020B0502040204020203" pitchFamily="34" charset="0"/>
              </a:rPr>
              <a:t>, Ma=0.5, </a:t>
            </a:r>
            <a:r>
              <a:rPr lang="el-GR" dirty="0">
                <a:latin typeface="Grandview Display" panose="020B0502040204020203" pitchFamily="34" charset="0"/>
              </a:rPr>
              <a:t>Λ</a:t>
            </a:r>
            <a:r>
              <a:rPr lang="it-IT" dirty="0">
                <a:latin typeface="Grandview Display" panose="020B0502040204020203" pitchFamily="34" charset="0"/>
              </a:rPr>
              <a:t>=45°</a:t>
            </a:r>
            <a:endParaRPr lang="en-US" dirty="0">
              <a:latin typeface="Grandview Display" panose="020B0502040204020203" pitchFamily="34" charset="0"/>
            </a:endParaRPr>
          </a:p>
        </p:txBody>
      </p:sp>
      <p:pic>
        <p:nvPicPr>
          <p:cNvPr id="10" name="Picture 9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3E7359F6-615A-0D1A-3528-5C46EDDB7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03143"/>
            <a:ext cx="4890476" cy="3094055"/>
          </a:xfrm>
          <a:prstGeom prst="rect">
            <a:avLst/>
          </a:prstGeom>
        </p:spPr>
      </p:pic>
      <p:pic>
        <p:nvPicPr>
          <p:cNvPr id="12" name="Picture 11" descr="A graph of a number of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F6DC5058-412F-D8B5-2F7F-6C8AB8BED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443" y="2508537"/>
            <a:ext cx="4716357" cy="308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8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corona, Carattere, Elementi grafici&#10;&#10;Descrizione generata automaticamente">
            <a:extLst>
              <a:ext uri="{FF2B5EF4-FFF2-40B4-BE49-F238E27FC236}">
                <a16:creationId xmlns:a16="http://schemas.microsoft.com/office/drawing/2014/main" id="{A99EF37F-BD87-B689-9325-2F22FF3D6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164" y="2343910"/>
            <a:ext cx="4169672" cy="21701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421212-E83A-3DB0-257A-DEDF66FE0BCF}"/>
              </a:ext>
            </a:extLst>
          </p:cNvPr>
          <p:cNvSpPr txBox="1"/>
          <p:nvPr/>
        </p:nvSpPr>
        <p:spPr>
          <a:xfrm>
            <a:off x="3077396" y="5180202"/>
            <a:ext cx="6037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i="1" u="none" strike="noStrike" baseline="0" dirty="0">
                <a:solidFill>
                  <a:schemeClr val="bg1"/>
                </a:solidFill>
                <a:latin typeface="Grandview Display" panose="020B0502040204020203" pitchFamily="34" charset="0"/>
              </a:rPr>
              <a:t>“Perfection is not attainable, </a:t>
            </a:r>
          </a:p>
          <a:p>
            <a:pPr algn="ctr"/>
            <a:r>
              <a:rPr lang="en-GB" b="0" i="1" u="none" strike="noStrike" baseline="0" dirty="0">
                <a:solidFill>
                  <a:schemeClr val="bg1"/>
                </a:solidFill>
                <a:latin typeface="Grandview Display" panose="020B0502040204020203" pitchFamily="34" charset="0"/>
              </a:rPr>
              <a:t>but if we chase perfection we can catch </a:t>
            </a:r>
            <a:r>
              <a:rPr lang="en-US" b="0" i="1" u="none" strike="noStrike" baseline="0" dirty="0">
                <a:solidFill>
                  <a:schemeClr val="bg1"/>
                </a:solidFill>
                <a:latin typeface="Grandview Display" panose="020B0502040204020203" pitchFamily="34" charset="0"/>
              </a:rPr>
              <a:t>excellence.”</a:t>
            </a:r>
            <a:endParaRPr lang="en-US" dirty="0">
              <a:solidFill>
                <a:schemeClr val="bg1"/>
              </a:solidFill>
              <a:latin typeface="Grandview Display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582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5F32AF-6896-321E-AA9A-B1821D30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716" y="4534002"/>
            <a:ext cx="10515600" cy="1325563"/>
          </a:xfrm>
        </p:spPr>
        <p:txBody>
          <a:bodyPr/>
          <a:lstStyle/>
          <a:p>
            <a:r>
              <a:rPr lang="en-GB" dirty="0">
                <a:latin typeface="Grandview Display" panose="020B0502040204020203" pitchFamily="34" charset="0"/>
              </a:rPr>
              <a:t>Additional slides</a:t>
            </a:r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D3AA61-2801-CDAA-2558-BC0ADB53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000"/>
            <a:ext cx="27432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Cozzi Piero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2A3F37-4209-6F97-61A9-A70A90EBF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1200" y="6426000"/>
            <a:ext cx="2743200" cy="365125"/>
          </a:xfrm>
        </p:spPr>
        <p:txBody>
          <a:bodyPr/>
          <a:lstStyle/>
          <a:p>
            <a:fld id="{F5F5AEAF-DB9C-4DFF-9369-10C5B2C5E5E3}" type="slidenum">
              <a:rPr lang="it-IT">
                <a:latin typeface="Grandview Display" panose="020B0502040204020203" pitchFamily="34" charset="0"/>
              </a:rPr>
              <a:t>16</a:t>
            </a:fld>
            <a:endParaRPr lang="it-IT" dirty="0">
              <a:latin typeface="Grandview Display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42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5F32AF-6896-321E-AA9A-B1821D30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716" y="4534002"/>
            <a:ext cx="10515600" cy="1325563"/>
          </a:xfrm>
        </p:spPr>
        <p:txBody>
          <a:bodyPr/>
          <a:lstStyle/>
          <a:p>
            <a:r>
              <a:rPr lang="en-GB" dirty="0">
                <a:latin typeface="Grandview Display" panose="020B0502040204020203" pitchFamily="34" charset="0"/>
              </a:rPr>
              <a:t>Methodology &amp; Transformation 2.5D</a:t>
            </a:r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D3AA61-2801-CDAA-2558-BC0ADB53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000"/>
            <a:ext cx="27432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Cozzi Piero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2A3F37-4209-6F97-61A9-A70A90EBF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1200" y="6426000"/>
            <a:ext cx="2743200" cy="365125"/>
          </a:xfrm>
        </p:spPr>
        <p:txBody>
          <a:bodyPr/>
          <a:lstStyle/>
          <a:p>
            <a:fld id="{F5F5AEAF-DB9C-4DFF-9369-10C5B2C5E5E3}" type="slidenum">
              <a:rPr lang="it-IT">
                <a:latin typeface="Grandview Display" panose="020B0502040204020203" pitchFamily="34" charset="0"/>
              </a:rPr>
              <a:t>17</a:t>
            </a:fld>
            <a:endParaRPr lang="it-IT" dirty="0">
              <a:latin typeface="Grandview Display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580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B03C393-56F4-FE5E-3450-9DC022A7D655}"/>
              </a:ext>
            </a:extLst>
          </p:cNvPr>
          <p:cNvSpPr/>
          <p:nvPr/>
        </p:nvSpPr>
        <p:spPr>
          <a:xfrm>
            <a:off x="0" y="6483600"/>
            <a:ext cx="12192000" cy="235974"/>
          </a:xfrm>
          <a:prstGeom prst="rect">
            <a:avLst/>
          </a:prstGeom>
          <a:solidFill>
            <a:srgbClr val="EBE5E0"/>
          </a:solidFill>
          <a:ln>
            <a:solidFill>
              <a:srgbClr val="EBE5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randview Display" panose="020B0502040204020203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2D84AFA-4E51-EEAE-105E-B5A47828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Grandview Display" panose="020B0502040204020203" pitchFamily="34" charset="0"/>
              </a:rPr>
              <a:t>Methodology</a:t>
            </a:r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A438A4F-1EA8-008B-B20A-2D951F1E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000"/>
            <a:ext cx="27432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Cozzi Piero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75C49B-E547-0AA3-2CF0-D97C16099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6000"/>
            <a:ext cx="4114800" cy="365125"/>
          </a:xfrm>
        </p:spPr>
        <p:txBody>
          <a:bodyPr/>
          <a:lstStyle/>
          <a:p>
            <a:r>
              <a:rPr lang="en-GB" dirty="0">
                <a:latin typeface="Grandview Display" panose="020B0502040204020203" pitchFamily="34" charset="0"/>
              </a:rPr>
              <a:t>Methodology &amp; Transformation 2.5D</a:t>
            </a:r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603495-EA19-D855-820E-0C968E39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6000"/>
            <a:ext cx="2743200" cy="365125"/>
          </a:xfrm>
        </p:spPr>
        <p:txBody>
          <a:bodyPr/>
          <a:lstStyle/>
          <a:p>
            <a:fld id="{F5F5AEAF-DB9C-4DFF-9369-10C5B2C5E5E3}" type="slidenum">
              <a:rPr lang="it-IT" smtClean="0">
                <a:latin typeface="Grandview Display" panose="020B0502040204020203" pitchFamily="34" charset="0"/>
              </a:rPr>
              <a:t>18</a:t>
            </a:fld>
            <a:endParaRPr lang="it-IT" dirty="0">
              <a:latin typeface="Grandview Display" panose="020B0502040204020203" pitchFamily="34" charset="0"/>
            </a:endParaRPr>
          </a:p>
        </p:txBody>
      </p:sp>
      <p:pic>
        <p:nvPicPr>
          <p:cNvPr id="15" name="Content Placeholder 10" descr="A diagram of a computer program&#10;&#10;Description automatically generated">
            <a:extLst>
              <a:ext uri="{FF2B5EF4-FFF2-40B4-BE49-F238E27FC236}">
                <a16:creationId xmlns:a16="http://schemas.microsoft.com/office/drawing/2014/main" id="{60861EC4-1676-3FE7-F08A-268FC45F3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47" y="1421534"/>
            <a:ext cx="7601207" cy="2783404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936161-3941-ABF0-7A21-AA314A575D4D}"/>
              </a:ext>
            </a:extLst>
          </p:cNvPr>
          <p:cNvSpPr txBox="1"/>
          <p:nvPr/>
        </p:nvSpPr>
        <p:spPr>
          <a:xfrm>
            <a:off x="838200" y="4305614"/>
            <a:ext cx="657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61"/>
                </a:solidFill>
                <a:latin typeface="Grandview Display" panose="020B0502040204020203" pitchFamily="34" charset="0"/>
              </a:rPr>
              <a:t>Numerical codes used: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9AA08-3AF4-7FFA-43C9-59EA18A56CC2}"/>
              </a:ext>
            </a:extLst>
          </p:cNvPr>
          <p:cNvSpPr txBox="1"/>
          <p:nvPr/>
        </p:nvSpPr>
        <p:spPr>
          <a:xfrm>
            <a:off x="6032050" y="3094061"/>
            <a:ext cx="70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1" dirty="0">
                <a:effectLst/>
                <a:latin typeface="Grandview Display" panose="020B0502040204020203" pitchFamily="34" charset="0"/>
              </a:rPr>
              <a:t>∇</a:t>
            </a:r>
            <a:r>
              <a:rPr lang="en-GB" i="1" baseline="-25000" dirty="0">
                <a:latin typeface="Grandview Display" panose="020B0502040204020203" pitchFamily="34" charset="0"/>
              </a:rPr>
              <a:t>Pe</a:t>
            </a:r>
            <a:r>
              <a:rPr lang="en-GB" b="0" i="1" baseline="-25000" dirty="0">
                <a:effectLst/>
                <a:latin typeface="Grandview Display" panose="020B0502040204020203" pitchFamily="34" charset="0"/>
              </a:rPr>
              <a:t> </a:t>
            </a:r>
            <a:r>
              <a:rPr lang="en-GB" b="0" i="1" dirty="0">
                <a:effectLst/>
                <a:latin typeface="Grandview Display" panose="020B0502040204020203" pitchFamily="34" charset="0"/>
              </a:rPr>
              <a:t>E</a:t>
            </a:r>
            <a:endParaRPr lang="en-US" dirty="0"/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C983283-216B-8215-8B5A-C1E160AA3585}"/>
              </a:ext>
            </a:extLst>
          </p:cNvPr>
          <p:cNvGraphicFramePr>
            <a:graphicFrameLocks noGrp="1"/>
          </p:cNvGraphicFramePr>
          <p:nvPr/>
        </p:nvGraphicFramePr>
        <p:xfrm>
          <a:off x="3581400" y="4841737"/>
          <a:ext cx="5518502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478">
                  <a:extLst>
                    <a:ext uri="{9D8B030D-6E8A-4147-A177-3AD203B41FA5}">
                      <a16:colId xmlns:a16="http://schemas.microsoft.com/office/drawing/2014/main" val="2099823563"/>
                    </a:ext>
                  </a:extLst>
                </a:gridCol>
                <a:gridCol w="754772">
                  <a:extLst>
                    <a:ext uri="{9D8B030D-6E8A-4147-A177-3AD203B41FA5}">
                      <a16:colId xmlns:a16="http://schemas.microsoft.com/office/drawing/2014/main" val="2438569870"/>
                    </a:ext>
                  </a:extLst>
                </a:gridCol>
                <a:gridCol w="2610252">
                  <a:extLst>
                    <a:ext uri="{9D8B030D-6E8A-4147-A177-3AD203B41FA5}">
                      <a16:colId xmlns:a16="http://schemas.microsoft.com/office/drawing/2014/main" val="37603503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Grandview Display" panose="020B0502040204020203" pitchFamily="34" charset="0"/>
                        </a:rPr>
                        <a:t>Mesh generation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Grandview Display" panose="020B0502040204020203" pitchFamily="34" charset="0"/>
                          <a:ea typeface="+mn-ea"/>
                          <a:cs typeface="+mn-cs"/>
                        </a:rPr>
                        <a:t>→</a:t>
                      </a:r>
                      <a:endParaRPr lang="en-US" b="0" dirty="0">
                        <a:solidFill>
                          <a:schemeClr val="tx1"/>
                        </a:solidFill>
                        <a:latin typeface="Grandview Display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Grandview Display" panose="020B0502040204020203" pitchFamily="34" charset="0"/>
                        </a:rPr>
                        <a:t>Construct2D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5839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Grandview Display" panose="020B0502040204020203" pitchFamily="34" charset="0"/>
                        </a:rPr>
                        <a:t>Flow solver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Grandview Display" panose="020B0502040204020203" pitchFamily="34" charset="0"/>
                          <a:ea typeface="+mn-ea"/>
                          <a:cs typeface="+mn-cs"/>
                        </a:rPr>
                        <a:t>→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>
                          <a:solidFill>
                            <a:schemeClr val="tx1"/>
                          </a:solidFill>
                          <a:latin typeface="Grandview Display" panose="020B0502040204020203" pitchFamily="34" charset="0"/>
                        </a:rPr>
                        <a:t>ADflow</a:t>
                      </a:r>
                      <a:endParaRPr lang="en-US" b="0" dirty="0">
                        <a:solidFill>
                          <a:schemeClr val="tx1"/>
                        </a:solidFill>
                        <a:latin typeface="Grandview Display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7610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Grandview Display" panose="020B0502040204020203" pitchFamily="34" charset="0"/>
                        </a:rPr>
                        <a:t>BL solver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Grandview Display" panose="020B0502040204020203" pitchFamily="34" charset="0"/>
                          <a:ea typeface="+mn-ea"/>
                          <a:cs typeface="+mn-cs"/>
                        </a:rPr>
                        <a:t>→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Grandview Display" panose="020B0502040204020203" pitchFamily="34" charset="0"/>
                        </a:rPr>
                        <a:t>BL3D code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970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Grandview Display" panose="020B0502040204020203" pitchFamily="34" charset="0"/>
                        </a:rPr>
                        <a:t>PSE solver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Grandview Display" panose="020B0502040204020203" pitchFamily="34" charset="0"/>
                          <a:ea typeface="+mn-ea"/>
                          <a:cs typeface="+mn-cs"/>
                        </a:rPr>
                        <a:t>→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Grandview Display" panose="020B0502040204020203" pitchFamily="34" charset="0"/>
                        </a:rPr>
                        <a:t>NOLOT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960496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95AF49F-2393-9746-0C30-8023AA6A1847}"/>
              </a:ext>
            </a:extLst>
          </p:cNvPr>
          <p:cNvSpPr txBox="1"/>
          <p:nvPr/>
        </p:nvSpPr>
        <p:spPr>
          <a:xfrm>
            <a:off x="6146740" y="1926722"/>
            <a:ext cx="407484" cy="369332"/>
          </a:xfrm>
          <a:prstGeom prst="rect">
            <a:avLst/>
          </a:prstGeom>
          <a:solidFill>
            <a:srgbClr val="C00000">
              <a:alpha val="30196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Grandview Display" panose="020B0502040204020203" pitchFamily="34" charset="0"/>
              </a:rPr>
              <a:t>C</a:t>
            </a:r>
            <a:r>
              <a:rPr lang="en-US" baseline="-25000" dirty="0">
                <a:latin typeface="Grandview Display" panose="020B0502040204020203" pitchFamily="34" charset="0"/>
              </a:rPr>
              <a:t>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C2D211-3786-ACB0-1434-611FC8DD7B43}"/>
              </a:ext>
            </a:extLst>
          </p:cNvPr>
          <p:cNvSpPr txBox="1"/>
          <p:nvPr/>
        </p:nvSpPr>
        <p:spPr>
          <a:xfrm>
            <a:off x="4170460" y="3094061"/>
            <a:ext cx="593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1" dirty="0">
                <a:effectLst/>
                <a:latin typeface="Grandview Display" panose="020B0502040204020203" pitchFamily="34" charset="0"/>
              </a:rPr>
              <a:t>∇</a:t>
            </a:r>
            <a:r>
              <a:rPr lang="en-GB" b="0" i="1" baseline="-25000" dirty="0">
                <a:effectLst/>
                <a:latin typeface="Grandview Display" panose="020B0502040204020203" pitchFamily="34" charset="0"/>
              </a:rPr>
              <a:t>z </a:t>
            </a:r>
            <a:r>
              <a:rPr lang="en-GB" b="0" i="1" dirty="0">
                <a:effectLst/>
                <a:latin typeface="Grandview Display" panose="020B0502040204020203" pitchFamily="34" charset="0"/>
              </a:rPr>
              <a:t>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4D4755-5202-067D-346E-498D041E1A15}"/>
              </a:ext>
            </a:extLst>
          </p:cNvPr>
          <p:cNvSpPr/>
          <p:nvPr/>
        </p:nvSpPr>
        <p:spPr>
          <a:xfrm>
            <a:off x="6128447" y="3094061"/>
            <a:ext cx="521109" cy="369332"/>
          </a:xfrm>
          <a:prstGeom prst="rect">
            <a:avLst/>
          </a:prstGeom>
          <a:solidFill>
            <a:srgbClr val="C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EB15CE-E8E5-7A29-6549-050313B84FA3}"/>
              </a:ext>
            </a:extLst>
          </p:cNvPr>
          <p:cNvSpPr/>
          <p:nvPr/>
        </p:nvSpPr>
        <p:spPr>
          <a:xfrm>
            <a:off x="4206708" y="3094061"/>
            <a:ext cx="521109" cy="369332"/>
          </a:xfrm>
          <a:prstGeom prst="rect">
            <a:avLst/>
          </a:prstGeom>
          <a:solidFill>
            <a:srgbClr val="C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4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  <p:bldP spid="3" grpId="0" animBg="1"/>
      <p:bldP spid="8" grpId="0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B03C393-56F4-FE5E-3450-9DC022A7D655}"/>
              </a:ext>
            </a:extLst>
          </p:cNvPr>
          <p:cNvSpPr/>
          <p:nvPr/>
        </p:nvSpPr>
        <p:spPr>
          <a:xfrm>
            <a:off x="0" y="6483600"/>
            <a:ext cx="12192000" cy="235974"/>
          </a:xfrm>
          <a:prstGeom prst="rect">
            <a:avLst/>
          </a:prstGeom>
          <a:solidFill>
            <a:srgbClr val="EBE5E0"/>
          </a:solidFill>
          <a:ln>
            <a:solidFill>
              <a:srgbClr val="EBE5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randview Display" panose="020B0502040204020203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2D84AFA-4E51-EEAE-105E-B5A47828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Grandview Display" panose="020B0502040204020203" pitchFamily="34" charset="0"/>
              </a:rPr>
              <a:t>Transformation</a:t>
            </a:r>
            <a:r>
              <a:rPr lang="it-IT" dirty="0">
                <a:latin typeface="Grandview Display" panose="020B0502040204020203" pitchFamily="34" charset="0"/>
              </a:rPr>
              <a:t> 2.5D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A438A4F-1EA8-008B-B20A-2D951F1E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000"/>
            <a:ext cx="27432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Cozzi Piero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75C49B-E547-0AA3-2CF0-D97C16099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6000"/>
            <a:ext cx="4114800" cy="365125"/>
          </a:xfrm>
        </p:spPr>
        <p:txBody>
          <a:bodyPr/>
          <a:lstStyle/>
          <a:p>
            <a:r>
              <a:rPr lang="en-GB" dirty="0">
                <a:latin typeface="Grandview Display" panose="020B0502040204020203" pitchFamily="34" charset="0"/>
              </a:rPr>
              <a:t>Methodology &amp; Transformation 2.5D</a:t>
            </a:r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603495-EA19-D855-820E-0C968E39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6000"/>
            <a:ext cx="2743200" cy="365125"/>
          </a:xfrm>
        </p:spPr>
        <p:txBody>
          <a:bodyPr/>
          <a:lstStyle/>
          <a:p>
            <a:fld id="{F5F5AEAF-DB9C-4DFF-9369-10C5B2C5E5E3}" type="slidenum">
              <a:rPr lang="it-IT" smtClean="0">
                <a:latin typeface="Grandview Display" panose="020B0502040204020203" pitchFamily="34" charset="0"/>
              </a:rPr>
              <a:t>19</a:t>
            </a:fld>
            <a:endParaRPr lang="it-IT" dirty="0">
              <a:latin typeface="Grandview Display" panose="020B0502040204020203" pitchFamily="34" charset="0"/>
            </a:endParaRPr>
          </a:p>
        </p:txBody>
      </p:sp>
      <p:pic>
        <p:nvPicPr>
          <p:cNvPr id="23" name="Picture 22" descr="A graph of a graph showing a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EE41D487-54AE-4EF0-4D6E-3154530AB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3" y="2930294"/>
            <a:ext cx="8106172" cy="2180848"/>
          </a:xfrm>
          <a:prstGeom prst="rect">
            <a:avLst/>
          </a:prstGeom>
        </p:spPr>
      </p:pic>
      <p:pic>
        <p:nvPicPr>
          <p:cNvPr id="21" name="Picture 20" descr="A graph of a function&#10;&#10;Description automatically generated">
            <a:extLst>
              <a:ext uri="{FF2B5EF4-FFF2-40B4-BE49-F238E27FC236}">
                <a16:creationId xmlns:a16="http://schemas.microsoft.com/office/drawing/2014/main" id="{736F12C6-D0BC-1257-1945-CB2FA193A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3" y="2927406"/>
            <a:ext cx="8106172" cy="21808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077A3C2-1AF3-AD98-AA3C-8AAA6FEDE680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61337"/>
          <a:stretch/>
        </p:blipFill>
        <p:spPr>
          <a:xfrm>
            <a:off x="2358347" y="1689570"/>
            <a:ext cx="1437369" cy="8255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5989C34-5EC9-A8FB-DEC3-234E878BC081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b="30786"/>
          <a:stretch/>
        </p:blipFill>
        <p:spPr>
          <a:xfrm>
            <a:off x="1347178" y="5257515"/>
            <a:ext cx="5382843" cy="7597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4E5F2E5-86BA-DDF1-E0B1-31E989DE9F6A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t="55153"/>
          <a:stretch/>
        </p:blipFill>
        <p:spPr>
          <a:xfrm>
            <a:off x="5197920" y="1813844"/>
            <a:ext cx="4635733" cy="6637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3DE0673-668A-EBD2-33B1-CCB11D3A6087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30766" t="66281" r="31296"/>
          <a:stretch/>
        </p:blipFill>
        <p:spPr>
          <a:xfrm>
            <a:off x="8761558" y="5391452"/>
            <a:ext cx="2042160" cy="370159"/>
          </a:xfrm>
          <a:prstGeom prst="rect">
            <a:avLst/>
          </a:prstGeom>
        </p:spPr>
      </p:pic>
      <p:pic>
        <p:nvPicPr>
          <p:cNvPr id="32" name="Picture 31" descr="A close-up of a sign&#10;&#10;Description automatically generated">
            <a:extLst>
              <a:ext uri="{FF2B5EF4-FFF2-40B4-BE49-F238E27FC236}">
                <a16:creationId xmlns:a16="http://schemas.microsoft.com/office/drawing/2014/main" id="{260EFE79-76A7-9F5A-9661-DE1D58F8CE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875" y="3564601"/>
            <a:ext cx="3371095" cy="60198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9EB4199-C071-9634-2F07-6F0DE7AA8667}"/>
              </a:ext>
            </a:extLst>
          </p:cNvPr>
          <p:cNvSpPr/>
          <p:nvPr/>
        </p:nvSpPr>
        <p:spPr>
          <a:xfrm>
            <a:off x="8761558" y="5299812"/>
            <a:ext cx="2083264" cy="601981"/>
          </a:xfrm>
          <a:prstGeom prst="rect">
            <a:avLst/>
          </a:prstGeom>
          <a:solidFill>
            <a:srgbClr val="C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7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5F32AF-6896-321E-AA9A-B1821D30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716" y="4534002"/>
            <a:ext cx="10515600" cy="1325563"/>
          </a:xfrm>
        </p:spPr>
        <p:txBody>
          <a:bodyPr/>
          <a:lstStyle/>
          <a:p>
            <a:r>
              <a:rPr lang="it-IT" dirty="0" err="1">
                <a:latin typeface="Grandview Display" panose="020B0502040204020203" pitchFamily="34" charset="0"/>
              </a:rPr>
              <a:t>Introduction</a:t>
            </a:r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D3AA61-2801-CDAA-2558-BC0ADB53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000"/>
            <a:ext cx="27432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Cozzi Piero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2A3F37-4209-6F97-61A9-A70A90EBF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1200" y="6426000"/>
            <a:ext cx="2743200" cy="365125"/>
          </a:xfrm>
        </p:spPr>
        <p:txBody>
          <a:bodyPr/>
          <a:lstStyle/>
          <a:p>
            <a:fld id="{F5F5AEAF-DB9C-4DFF-9369-10C5B2C5E5E3}" type="slidenum">
              <a:rPr lang="it-IT">
                <a:latin typeface="Grandview Display" panose="020B0502040204020203" pitchFamily="34" charset="0"/>
              </a:rPr>
              <a:t>2</a:t>
            </a:fld>
            <a:endParaRPr lang="it-IT" dirty="0">
              <a:latin typeface="Grandview Display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666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B03C393-56F4-FE5E-3450-9DC022A7D655}"/>
              </a:ext>
            </a:extLst>
          </p:cNvPr>
          <p:cNvSpPr/>
          <p:nvPr/>
        </p:nvSpPr>
        <p:spPr>
          <a:xfrm>
            <a:off x="0" y="6483600"/>
            <a:ext cx="12192000" cy="235974"/>
          </a:xfrm>
          <a:prstGeom prst="rect">
            <a:avLst/>
          </a:prstGeom>
          <a:solidFill>
            <a:srgbClr val="EBE5E0"/>
          </a:solidFill>
          <a:ln>
            <a:solidFill>
              <a:srgbClr val="EBE5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randview Display" panose="020B0502040204020203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2D84AFA-4E51-EEAE-105E-B5A47828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Grandview Display" panose="020B0502040204020203" pitchFamily="34" charset="0"/>
              </a:rPr>
              <a:t>Gradient</a:t>
            </a:r>
            <a:r>
              <a:rPr lang="it-IT" dirty="0">
                <a:latin typeface="Grandview Display" panose="020B0502040204020203" pitchFamily="34" charset="0"/>
              </a:rPr>
              <a:t> </a:t>
            </a:r>
            <a:r>
              <a:rPr lang="it-IT" dirty="0" err="1">
                <a:latin typeface="Grandview Display" panose="020B0502040204020203" pitchFamily="34" charset="0"/>
              </a:rPr>
              <a:t>Validation</a:t>
            </a:r>
            <a:r>
              <a:rPr lang="it-IT" dirty="0">
                <a:latin typeface="Grandview Display" panose="020B0502040204020203" pitchFamily="34" charset="0"/>
              </a:rPr>
              <a:t>: </a:t>
            </a:r>
            <a:r>
              <a:rPr lang="it-IT" sz="3500" dirty="0" err="1">
                <a:latin typeface="Grandview Display" panose="020B0502040204020203" pitchFamily="34" charset="0"/>
              </a:rPr>
              <a:t>comparison</a:t>
            </a:r>
            <a:endParaRPr lang="it-IT" sz="3500" dirty="0">
              <a:latin typeface="Grandview Display" panose="020B0502040204020203" pitchFamily="34" charset="0"/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A438A4F-1EA8-008B-B20A-2D951F1E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000"/>
            <a:ext cx="27432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Cozzi Piero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75C49B-E547-0AA3-2CF0-D97C16099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6000"/>
            <a:ext cx="41148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Manufacturing </a:t>
            </a:r>
            <a:r>
              <a:rPr lang="it-IT" dirty="0" err="1">
                <a:latin typeface="Grandview Display" panose="020B0502040204020203" pitchFamily="34" charset="0"/>
              </a:rPr>
              <a:t>tolerances</a:t>
            </a:r>
            <a:r>
              <a:rPr lang="it-IT" dirty="0">
                <a:latin typeface="Grandview Display" panose="020B0502040204020203" pitchFamily="34" charset="0"/>
              </a:rPr>
              <a:t> study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603495-EA19-D855-820E-0C968E39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6000"/>
            <a:ext cx="2743200" cy="365125"/>
          </a:xfrm>
        </p:spPr>
        <p:txBody>
          <a:bodyPr/>
          <a:lstStyle/>
          <a:p>
            <a:fld id="{F5F5AEAF-DB9C-4DFF-9369-10C5B2C5E5E3}" type="slidenum">
              <a:rPr lang="it-IT" smtClean="0">
                <a:latin typeface="Grandview Display" panose="020B0502040204020203" pitchFamily="34" charset="0"/>
              </a:rPr>
              <a:t>20</a:t>
            </a:fld>
            <a:endParaRPr lang="it-IT" dirty="0">
              <a:latin typeface="Grandview Display" panose="020B0502040204020203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DCC2657-BD4E-4571-25C9-37E7D7E24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40" y="1554799"/>
            <a:ext cx="5634477" cy="719438"/>
          </a:xfrm>
          <a:prstGeom prst="rect">
            <a:avLst/>
          </a:prstGeom>
        </p:spPr>
      </p:pic>
      <p:pic>
        <p:nvPicPr>
          <p:cNvPr id="19" name="Picture 18" descr="A graph of a function&#10;&#10;Description automatically generated">
            <a:extLst>
              <a:ext uri="{FF2B5EF4-FFF2-40B4-BE49-F238E27FC236}">
                <a16:creationId xmlns:a16="http://schemas.microsoft.com/office/drawing/2014/main" id="{31FA976F-5A97-FC9C-C650-D83CD71BE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46" y="2204507"/>
            <a:ext cx="6484707" cy="3681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05A148-32D2-B0EE-2903-0C32E33695F8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128972" y="1542317"/>
            <a:ext cx="4465187" cy="74419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D102048-AAD9-F8A3-08DF-D84829133AC5}"/>
              </a:ext>
            </a:extLst>
          </p:cNvPr>
          <p:cNvGrpSpPr/>
          <p:nvPr/>
        </p:nvGrpSpPr>
        <p:grpSpPr>
          <a:xfrm>
            <a:off x="203500" y="2872325"/>
            <a:ext cx="11785000" cy="2825991"/>
            <a:chOff x="51107" y="3352885"/>
            <a:chExt cx="11785000" cy="282599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9A8E8B-254A-25EA-DE9A-5B18F4B896F9}"/>
                </a:ext>
              </a:extLst>
            </p:cNvPr>
            <p:cNvGrpSpPr/>
            <p:nvPr/>
          </p:nvGrpSpPr>
          <p:grpSpPr>
            <a:xfrm>
              <a:off x="51107" y="3352885"/>
              <a:ext cx="11785000" cy="2610270"/>
              <a:chOff x="104171" y="3528287"/>
              <a:chExt cx="11785000" cy="2610270"/>
            </a:xfrm>
          </p:grpSpPr>
          <p:pic>
            <p:nvPicPr>
              <p:cNvPr id="22" name="Picture 21" descr="A graph of a curve&#10;&#10;Description automatically generated with medium confidence">
                <a:extLst>
                  <a:ext uri="{FF2B5EF4-FFF2-40B4-BE49-F238E27FC236}">
                    <a16:creationId xmlns:a16="http://schemas.microsoft.com/office/drawing/2014/main" id="{120AA9A7-B088-6DA2-47AD-AA300FD98F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594"/>
              <a:stretch/>
            </p:blipFill>
            <p:spPr>
              <a:xfrm>
                <a:off x="104171" y="3528287"/>
                <a:ext cx="5933263" cy="2565769"/>
              </a:xfrm>
              <a:prstGeom prst="rect">
                <a:avLst/>
              </a:prstGeom>
            </p:spPr>
          </p:pic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6C90666-3456-80EC-1A5B-2EDD3795AE37}"/>
                  </a:ext>
                </a:extLst>
              </p:cNvPr>
              <p:cNvGrpSpPr/>
              <p:nvPr/>
            </p:nvGrpSpPr>
            <p:grpSpPr>
              <a:xfrm>
                <a:off x="5952894" y="3571485"/>
                <a:ext cx="5936277" cy="2567072"/>
                <a:chOff x="5254887" y="3155970"/>
                <a:chExt cx="5936277" cy="2567072"/>
              </a:xfrm>
            </p:grpSpPr>
            <p:pic>
              <p:nvPicPr>
                <p:cNvPr id="21" name="Picture 20" descr="A graph of a curv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8E5E49CF-DB72-5A69-24BB-7494C57687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594"/>
                <a:stretch/>
              </p:blipFill>
              <p:spPr>
                <a:xfrm>
                  <a:off x="5254887" y="3155970"/>
                  <a:ext cx="5936277" cy="2567072"/>
                </a:xfrm>
                <a:prstGeom prst="rect">
                  <a:avLst/>
                </a:prstGeom>
              </p:spPr>
            </p:pic>
            <p:pic>
              <p:nvPicPr>
                <p:cNvPr id="23" name="Picture 22" descr="A graph of a curv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0DCF3B90-1CA1-CE4F-AA8A-8EA35047A6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377" t="96077" r="43250" b="417"/>
                <a:stretch/>
              </p:blipFill>
              <p:spPr>
                <a:xfrm>
                  <a:off x="8223025" y="5394613"/>
                  <a:ext cx="388884" cy="187243"/>
                </a:xfrm>
                <a:prstGeom prst="rect">
                  <a:avLst/>
                </a:prstGeom>
              </p:spPr>
            </p:pic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A3A441B-7CC8-05B5-C0DF-9018C9A40FD4}"/>
                </a:ext>
              </a:extLst>
            </p:cNvPr>
            <p:cNvSpPr txBox="1"/>
            <p:nvPr/>
          </p:nvSpPr>
          <p:spPr>
            <a:xfrm>
              <a:off x="51107" y="5932655"/>
              <a:ext cx="61847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rgbClr val="495365"/>
                  </a:solidFill>
                  <a:latin typeface="Arial" panose="020B0604020202020204" pitchFamily="34" charset="0"/>
                </a:rPr>
                <a:t>Copyright © Mohammad </a:t>
              </a:r>
              <a:r>
                <a:rPr lang="en-GB" sz="1000" dirty="0" err="1">
                  <a:solidFill>
                    <a:srgbClr val="495365"/>
                  </a:solidFill>
                  <a:latin typeface="Arial" panose="020B0604020202020204" pitchFamily="34" charset="0"/>
                </a:rPr>
                <a:t>Moniripiri</a:t>
              </a:r>
              <a:r>
                <a:rPr lang="en-GB" sz="1000" dirty="0">
                  <a:solidFill>
                    <a:srgbClr val="495365"/>
                  </a:solidFill>
                  <a:latin typeface="Arial" panose="020B0604020202020204" pitchFamily="34" charset="0"/>
                </a:rPr>
                <a:t>, Pedro P. C. Brito, André V. G. Cavalieri, Ney R. </a:t>
              </a:r>
              <a:r>
                <a:rPr lang="en-GB" sz="1000" dirty="0" err="1">
                  <a:solidFill>
                    <a:srgbClr val="495365"/>
                  </a:solidFill>
                  <a:latin typeface="Arial" panose="020B0604020202020204" pitchFamily="34" charset="0"/>
                </a:rPr>
                <a:t>Sêcco</a:t>
              </a:r>
              <a:r>
                <a:rPr lang="en-GB" sz="1000" dirty="0">
                  <a:solidFill>
                    <a:srgbClr val="495365"/>
                  </a:solidFill>
                  <a:latin typeface="Arial" panose="020B0604020202020204" pitchFamily="34" charset="0"/>
                </a:rPr>
                <a:t>, Ardeshir Hanifi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0F5E7BC-ED09-ABF2-F762-F84C9C142461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4409455" y="5931448"/>
            <a:ext cx="6530182" cy="4785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7E9B71C-39FE-5DDB-5DA3-77A802644D65}"/>
              </a:ext>
            </a:extLst>
          </p:cNvPr>
          <p:cNvSpPr txBox="1"/>
          <p:nvPr/>
        </p:nvSpPr>
        <p:spPr>
          <a:xfrm>
            <a:off x="1252363" y="6012803"/>
            <a:ext cx="311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Grandview Display" panose="020B0502040204020203" pitchFamily="34" charset="0"/>
              </a:rPr>
              <a:t>Limitation of adjoint method!</a:t>
            </a:r>
          </a:p>
        </p:txBody>
      </p:sp>
    </p:spTree>
    <p:extLst>
      <p:ext uri="{BB962C8B-B14F-4D97-AF65-F5344CB8AC3E}">
        <p14:creationId xmlns:p14="http://schemas.microsoft.com/office/powerpoint/2010/main" val="118969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5F32AF-6896-321E-AA9A-B1821D30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716" y="4534002"/>
            <a:ext cx="10515600" cy="1325563"/>
          </a:xfrm>
        </p:spPr>
        <p:txBody>
          <a:bodyPr/>
          <a:lstStyle/>
          <a:p>
            <a:r>
              <a:rPr lang="en-GB" dirty="0">
                <a:latin typeface="Grandview Display" panose="020B0502040204020203" pitchFamily="34" charset="0"/>
              </a:rPr>
              <a:t>Transition delay study</a:t>
            </a:r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D3AA61-2801-CDAA-2558-BC0ADB53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000"/>
            <a:ext cx="27432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Cozzi Piero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2A3F37-4209-6F97-61A9-A70A90EBF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1200" y="6426000"/>
            <a:ext cx="2743200" cy="365125"/>
          </a:xfrm>
        </p:spPr>
        <p:txBody>
          <a:bodyPr/>
          <a:lstStyle/>
          <a:p>
            <a:fld id="{F5F5AEAF-DB9C-4DFF-9369-10C5B2C5E5E3}" type="slidenum">
              <a:rPr lang="it-IT">
                <a:latin typeface="Grandview Display" panose="020B0502040204020203" pitchFamily="34" charset="0"/>
              </a:rPr>
              <a:t>21</a:t>
            </a:fld>
            <a:endParaRPr lang="it-IT" dirty="0">
              <a:latin typeface="Grandview Display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88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diagram of a flowchart&#10;&#10;Description automatically generated">
            <a:extLst>
              <a:ext uri="{FF2B5EF4-FFF2-40B4-BE49-F238E27FC236}">
                <a16:creationId xmlns:a16="http://schemas.microsoft.com/office/drawing/2014/main" id="{C2C1D588-8881-620F-4E27-CD2BB14D4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50" y="1115679"/>
            <a:ext cx="9123499" cy="5377196"/>
          </a:xfr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B03C393-56F4-FE5E-3450-9DC022A7D655}"/>
              </a:ext>
            </a:extLst>
          </p:cNvPr>
          <p:cNvSpPr/>
          <p:nvPr/>
        </p:nvSpPr>
        <p:spPr>
          <a:xfrm>
            <a:off x="0" y="6483600"/>
            <a:ext cx="12192000" cy="235974"/>
          </a:xfrm>
          <a:prstGeom prst="rect">
            <a:avLst/>
          </a:prstGeom>
          <a:solidFill>
            <a:srgbClr val="EBE5E0"/>
          </a:solidFill>
          <a:ln>
            <a:solidFill>
              <a:srgbClr val="EBE5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randview Display" panose="020B0502040204020203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2D84AFA-4E51-EEAE-105E-B5A47828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0061"/>
                </a:solidFill>
                <a:latin typeface="Grandview Display" panose="020B0502040204020203" pitchFamily="34" charset="0"/>
              </a:rPr>
              <a:t>Workflow: </a:t>
            </a:r>
            <a:r>
              <a:rPr lang="it-IT" sz="3500" dirty="0">
                <a:solidFill>
                  <a:srgbClr val="000061"/>
                </a:solidFill>
                <a:latin typeface="Grandview Display" panose="020B0502040204020203" pitchFamily="34" charset="0"/>
              </a:rPr>
              <a:t>GD </a:t>
            </a:r>
            <a:r>
              <a:rPr lang="it-IT" sz="3500" dirty="0" err="1">
                <a:solidFill>
                  <a:srgbClr val="000061"/>
                </a:solidFill>
                <a:latin typeface="Grandview Display" panose="020B0502040204020203" pitchFamily="34" charset="0"/>
              </a:rPr>
              <a:t>approach</a:t>
            </a:r>
            <a:endParaRPr lang="it-IT" sz="3500" dirty="0">
              <a:solidFill>
                <a:srgbClr val="000061"/>
              </a:solidFill>
              <a:latin typeface="Grandview Display" panose="020B0502040204020203" pitchFamily="34" charset="0"/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A438A4F-1EA8-008B-B20A-2D951F1E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000"/>
            <a:ext cx="27432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Cozzi Piero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75C49B-E547-0AA3-2CF0-D97C16099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6000"/>
            <a:ext cx="4114800" cy="365125"/>
          </a:xfrm>
        </p:spPr>
        <p:txBody>
          <a:bodyPr/>
          <a:lstStyle/>
          <a:p>
            <a:r>
              <a:rPr lang="en-GB" dirty="0">
                <a:latin typeface="Grandview Display" panose="020B0502040204020203" pitchFamily="34" charset="0"/>
              </a:rPr>
              <a:t>Transition delay study</a:t>
            </a:r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603495-EA19-D855-820E-0C968E39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6000"/>
            <a:ext cx="2743200" cy="365125"/>
          </a:xfrm>
        </p:spPr>
        <p:txBody>
          <a:bodyPr/>
          <a:lstStyle/>
          <a:p>
            <a:fld id="{F5F5AEAF-DB9C-4DFF-9369-10C5B2C5E5E3}" type="slidenum">
              <a:rPr lang="it-IT" smtClean="0">
                <a:latin typeface="Grandview Display" panose="020B0502040204020203" pitchFamily="34" charset="0"/>
              </a:rPr>
              <a:t>22</a:t>
            </a:fld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3FDFF9-F89A-F2A3-A02B-A314D39C99E0}"/>
              </a:ext>
            </a:extLst>
          </p:cNvPr>
          <p:cNvSpPr/>
          <p:nvPr/>
        </p:nvSpPr>
        <p:spPr>
          <a:xfrm>
            <a:off x="5167851" y="2791312"/>
            <a:ext cx="1062000" cy="332700"/>
          </a:xfrm>
          <a:prstGeom prst="rect">
            <a:avLst/>
          </a:prstGeom>
          <a:solidFill>
            <a:srgbClr val="C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A05947-4DAD-A57F-B062-B24BD5662AAC}"/>
              </a:ext>
            </a:extLst>
          </p:cNvPr>
          <p:cNvSpPr/>
          <p:nvPr/>
        </p:nvSpPr>
        <p:spPr>
          <a:xfrm>
            <a:off x="5177803" y="3309165"/>
            <a:ext cx="1033200" cy="332700"/>
          </a:xfrm>
          <a:prstGeom prst="rect">
            <a:avLst/>
          </a:prstGeom>
          <a:solidFill>
            <a:srgbClr val="C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95ACEA-C1C8-A249-0034-47F3C29C8258}"/>
              </a:ext>
            </a:extLst>
          </p:cNvPr>
          <p:cNvSpPr/>
          <p:nvPr/>
        </p:nvSpPr>
        <p:spPr>
          <a:xfrm>
            <a:off x="6654870" y="3051288"/>
            <a:ext cx="1376385" cy="332700"/>
          </a:xfrm>
          <a:prstGeom prst="rect">
            <a:avLst/>
          </a:prstGeom>
          <a:solidFill>
            <a:srgbClr val="C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4EDDF3B1-82A8-4ADB-67A4-C9DC5922AC2F}"/>
              </a:ext>
            </a:extLst>
          </p:cNvPr>
          <p:cNvSpPr/>
          <p:nvPr/>
        </p:nvSpPr>
        <p:spPr>
          <a:xfrm>
            <a:off x="2813180" y="2766978"/>
            <a:ext cx="1799162" cy="900000"/>
          </a:xfrm>
          <a:prstGeom prst="diamond">
            <a:avLst/>
          </a:prstGeom>
          <a:solidFill>
            <a:srgbClr val="C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05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B03C393-56F4-FE5E-3450-9DC022A7D655}"/>
              </a:ext>
            </a:extLst>
          </p:cNvPr>
          <p:cNvSpPr/>
          <p:nvPr/>
        </p:nvSpPr>
        <p:spPr>
          <a:xfrm>
            <a:off x="0" y="6483600"/>
            <a:ext cx="12192000" cy="235974"/>
          </a:xfrm>
          <a:prstGeom prst="rect">
            <a:avLst/>
          </a:prstGeom>
          <a:solidFill>
            <a:srgbClr val="EBE5E0"/>
          </a:solidFill>
          <a:ln>
            <a:solidFill>
              <a:srgbClr val="EBE5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randview Display" panose="020B0502040204020203" pitchFamily="34" charset="0"/>
            </a:endParaRPr>
          </a:p>
        </p:txBody>
      </p:sp>
      <p:pic>
        <p:nvPicPr>
          <p:cNvPr id="17" name="Content Placeholder 16" descr="A group of graphs showing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B8178F71-41DE-1CFB-7F79-D50754022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01"/>
          <a:stretch/>
        </p:blipFill>
        <p:spPr>
          <a:xfrm>
            <a:off x="4997169" y="2742077"/>
            <a:ext cx="6813193" cy="1941506"/>
          </a:xfr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A438A4F-1EA8-008B-B20A-2D951F1E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000"/>
            <a:ext cx="27432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Cozzi Piero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75C49B-E547-0AA3-2CF0-D97C16099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6000"/>
            <a:ext cx="4114800" cy="365125"/>
          </a:xfrm>
        </p:spPr>
        <p:txBody>
          <a:bodyPr/>
          <a:lstStyle/>
          <a:p>
            <a:r>
              <a:rPr lang="en-GB" dirty="0">
                <a:latin typeface="Grandview Display" panose="020B0502040204020203" pitchFamily="34" charset="0"/>
              </a:rPr>
              <a:t>Transition delay study</a:t>
            </a:r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603495-EA19-D855-820E-0C968E39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6000"/>
            <a:ext cx="2743200" cy="365125"/>
          </a:xfrm>
        </p:spPr>
        <p:txBody>
          <a:bodyPr/>
          <a:lstStyle/>
          <a:p>
            <a:fld id="{F5F5AEAF-DB9C-4DFF-9369-10C5B2C5E5E3}" type="slidenum">
              <a:rPr lang="it-IT" smtClean="0">
                <a:latin typeface="Grandview Display" panose="020B0502040204020203" pitchFamily="34" charset="0"/>
              </a:rPr>
              <a:t>23</a:t>
            </a:fld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E746CCBE-2688-6113-2E8A-98A8A28F0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dirty="0">
                <a:solidFill>
                  <a:srgbClr val="000061"/>
                </a:solidFill>
                <a:latin typeface="Grandview Display" panose="020B0502040204020203" pitchFamily="34" charset="0"/>
              </a:rPr>
              <a:t>Workflow: </a:t>
            </a:r>
            <a:r>
              <a:rPr lang="it-IT" sz="3500" dirty="0">
                <a:solidFill>
                  <a:srgbClr val="000061"/>
                </a:solidFill>
                <a:latin typeface="Grandview Display" panose="020B0502040204020203" pitchFamily="34" charset="0"/>
              </a:rPr>
              <a:t>GD </a:t>
            </a:r>
            <a:r>
              <a:rPr lang="it-IT" sz="3500" dirty="0" err="1">
                <a:solidFill>
                  <a:srgbClr val="000061"/>
                </a:solidFill>
                <a:latin typeface="Grandview Display" panose="020B0502040204020203" pitchFamily="34" charset="0"/>
              </a:rPr>
              <a:t>approach</a:t>
            </a:r>
            <a:endParaRPr lang="it-IT" sz="3500" dirty="0">
              <a:solidFill>
                <a:srgbClr val="000061"/>
              </a:solidFill>
              <a:latin typeface="Grandview Display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EA2E2B-9869-ED4D-E7A1-1E496A407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93" y="2485814"/>
            <a:ext cx="3154244" cy="601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ACBE52-194D-2F91-409E-CBCA85F568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041" b="1764"/>
          <a:stretch/>
        </p:blipFill>
        <p:spPr>
          <a:xfrm>
            <a:off x="1411715" y="4869288"/>
            <a:ext cx="3585454" cy="601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AB03DA-26FC-50D0-2517-ACCA3F9BCB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2991" y="4898755"/>
            <a:ext cx="4855217" cy="4106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837230-B17C-633B-5480-E000F723015F}"/>
              </a:ext>
            </a:extLst>
          </p:cNvPr>
          <p:cNvSpPr txBox="1"/>
          <p:nvPr/>
        </p:nvSpPr>
        <p:spPr>
          <a:xfrm>
            <a:off x="838199" y="1822292"/>
            <a:ext cx="259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dirty="0">
                <a:solidFill>
                  <a:srgbClr val="000061"/>
                </a:solidFill>
                <a:effectLst/>
                <a:latin typeface="Grandview Display" panose="020B0502040204020203" pitchFamily="34" charset="0"/>
              </a:rPr>
              <a:t>Iteration step algorithm:</a:t>
            </a:r>
            <a:endParaRPr lang="en-US" dirty="0">
              <a:solidFill>
                <a:srgbClr val="000061"/>
              </a:solidFill>
              <a:latin typeface="Grandview Display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B2C75E-A04A-F8ED-6712-37E207C1918A}"/>
              </a:ext>
            </a:extLst>
          </p:cNvPr>
          <p:cNvSpPr txBox="1"/>
          <p:nvPr/>
        </p:nvSpPr>
        <p:spPr>
          <a:xfrm>
            <a:off x="761029" y="4207331"/>
            <a:ext cx="216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dirty="0">
                <a:solidFill>
                  <a:srgbClr val="C00000"/>
                </a:solidFill>
                <a:effectLst/>
                <a:latin typeface="Grandview Display" panose="020B0502040204020203" pitchFamily="34" charset="0"/>
              </a:rPr>
              <a:t>Gradient projection:</a:t>
            </a:r>
            <a:endParaRPr lang="en-US" dirty="0">
              <a:solidFill>
                <a:srgbClr val="C00000"/>
              </a:solidFill>
              <a:latin typeface="Grandview Display" panose="020B0502040204020203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4AD258C-8190-A280-7035-FD8528B0056B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348417" y="2134732"/>
            <a:ext cx="6110695" cy="6012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C15FCE0-E0BB-F2AD-E3EB-1FCCBD69D1DC}"/>
              </a:ext>
            </a:extLst>
          </p:cNvPr>
          <p:cNvSpPr txBox="1"/>
          <p:nvPr/>
        </p:nvSpPr>
        <p:spPr>
          <a:xfrm>
            <a:off x="5699667" y="1742773"/>
            <a:ext cx="3167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61"/>
                </a:solidFill>
                <a:latin typeface="Grandview Display" panose="020B0502040204020203" pitchFamily="34" charset="0"/>
              </a:rPr>
              <a:t>Hicks-</a:t>
            </a:r>
            <a:r>
              <a:rPr lang="en-US" dirty="0" err="1">
                <a:solidFill>
                  <a:srgbClr val="000061"/>
                </a:solidFill>
                <a:latin typeface="Grandview Display" panose="020B0502040204020203" pitchFamily="34" charset="0"/>
              </a:rPr>
              <a:t>Henne</a:t>
            </a:r>
            <a:r>
              <a:rPr lang="en-US" dirty="0">
                <a:solidFill>
                  <a:srgbClr val="000061"/>
                </a:solidFill>
                <a:latin typeface="Grandview Display" panose="020B0502040204020203" pitchFamily="34" charset="0"/>
              </a:rPr>
              <a:t> bump functions: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87EBF-2AF5-C174-BF08-F56E729B52AD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247814" y="5562127"/>
            <a:ext cx="3870353" cy="77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1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3F840-6765-BF35-3F31-E788F058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rgbClr val="000061"/>
                </a:solidFill>
                <a:latin typeface="Grandview Display" panose="020B0502040204020203" pitchFamily="34" charset="0"/>
              </a:rPr>
              <a:t>I</a:t>
            </a:r>
            <a:r>
              <a:rPr lang="it-IT" sz="4400" dirty="0" err="1">
                <a:solidFill>
                  <a:srgbClr val="000061"/>
                </a:solidFill>
                <a:latin typeface="Grandview Display" panose="020B0502040204020203" pitchFamily="34" charset="0"/>
              </a:rPr>
              <a:t>mplementation</a:t>
            </a:r>
            <a:r>
              <a:rPr lang="it-IT" sz="4400" dirty="0">
                <a:solidFill>
                  <a:srgbClr val="000061"/>
                </a:solidFill>
                <a:latin typeface="Grandview Display" panose="020B0502040204020203" pitchFamily="34" charset="0"/>
              </a:rPr>
              <a:t> </a:t>
            </a:r>
            <a:r>
              <a:rPr lang="it-IT" sz="4400" dirty="0" err="1">
                <a:solidFill>
                  <a:srgbClr val="000061"/>
                </a:solidFill>
                <a:latin typeface="Grandview Display" panose="020B0502040204020203" pitchFamily="34" charset="0"/>
              </a:rPr>
              <a:t>issues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A0046-6FE1-6818-F6F8-9824E120D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48215" y="3495680"/>
            <a:ext cx="2103783" cy="365125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dirty="0">
                <a:latin typeface="Grandview Display" panose="020B0502040204020203" pitchFamily="34" charset="0"/>
              </a:rPr>
              <a:t>Abrupt step</a:t>
            </a:r>
          </a:p>
          <a:p>
            <a:pPr marL="0" indent="0">
              <a:buNone/>
            </a:pPr>
            <a:endParaRPr lang="en-US" dirty="0">
              <a:latin typeface="Grandview Display" panose="020B0502040204020203" pitchFamily="34" charset="0"/>
            </a:endParaRPr>
          </a:p>
        </p:txBody>
      </p:sp>
      <p:sp>
        <p:nvSpPr>
          <p:cNvPr id="5" name="Rettangolo 3">
            <a:extLst>
              <a:ext uri="{FF2B5EF4-FFF2-40B4-BE49-F238E27FC236}">
                <a16:creationId xmlns:a16="http://schemas.microsoft.com/office/drawing/2014/main" id="{9E3E049C-CD1F-7962-4E51-680797BA7E55}"/>
              </a:ext>
            </a:extLst>
          </p:cNvPr>
          <p:cNvSpPr/>
          <p:nvPr/>
        </p:nvSpPr>
        <p:spPr>
          <a:xfrm>
            <a:off x="0" y="6483600"/>
            <a:ext cx="12192000" cy="235974"/>
          </a:xfrm>
          <a:prstGeom prst="rect">
            <a:avLst/>
          </a:prstGeom>
          <a:solidFill>
            <a:srgbClr val="EBE5E0"/>
          </a:solidFill>
          <a:ln>
            <a:solidFill>
              <a:srgbClr val="EBE5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randview Display" panose="020B0502040204020203" pitchFamily="34" charset="0"/>
            </a:endParaRPr>
          </a:p>
        </p:txBody>
      </p:sp>
      <p:sp>
        <p:nvSpPr>
          <p:cNvPr id="6" name="Segnaposto data 4">
            <a:extLst>
              <a:ext uri="{FF2B5EF4-FFF2-40B4-BE49-F238E27FC236}">
                <a16:creationId xmlns:a16="http://schemas.microsoft.com/office/drawing/2014/main" id="{C0C40492-C411-A636-3833-ECBC8D9CC0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000"/>
            <a:ext cx="27432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Cozzi Piero</a:t>
            </a:r>
          </a:p>
        </p:txBody>
      </p:sp>
      <p:sp>
        <p:nvSpPr>
          <p:cNvPr id="7" name="Segnaposto piè di pagina 5">
            <a:extLst>
              <a:ext uri="{FF2B5EF4-FFF2-40B4-BE49-F238E27FC236}">
                <a16:creationId xmlns:a16="http://schemas.microsoft.com/office/drawing/2014/main" id="{69DFF8C9-F760-D0B8-4F7A-8C2573A07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6000"/>
            <a:ext cx="4114800" cy="365125"/>
          </a:xfrm>
        </p:spPr>
        <p:txBody>
          <a:bodyPr/>
          <a:lstStyle/>
          <a:p>
            <a:r>
              <a:rPr lang="en-GB" dirty="0">
                <a:latin typeface="Grandview Display" panose="020B0502040204020203" pitchFamily="34" charset="0"/>
              </a:rPr>
              <a:t>Transition delay study</a:t>
            </a:r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8" name="Segnaposto numero diapositiva 6">
            <a:extLst>
              <a:ext uri="{FF2B5EF4-FFF2-40B4-BE49-F238E27FC236}">
                <a16:creationId xmlns:a16="http://schemas.microsoft.com/office/drawing/2014/main" id="{85B6D16F-AEB7-555F-2000-0EC0DCACE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4104" y="6398354"/>
            <a:ext cx="2743200" cy="365125"/>
          </a:xfrm>
        </p:spPr>
        <p:txBody>
          <a:bodyPr/>
          <a:lstStyle/>
          <a:p>
            <a:fld id="{F5F5AEAF-DB9C-4DFF-9369-10C5B2C5E5E3}" type="slidenum">
              <a:rPr lang="it-IT" smtClean="0">
                <a:latin typeface="Grandview Display" panose="020B0502040204020203" pitchFamily="34" charset="0"/>
              </a:rPr>
              <a:t>24</a:t>
            </a:fld>
            <a:endParaRPr lang="it-IT" dirty="0">
              <a:latin typeface="Grandview Display" panose="020B0502040204020203" pitchFamily="34" charset="0"/>
            </a:endParaRPr>
          </a:p>
        </p:txBody>
      </p:sp>
      <p:pic>
        <p:nvPicPr>
          <p:cNvPr id="12" name="Picture 11" descr="A graph of a function&#10;&#10;Description automatically generated">
            <a:extLst>
              <a:ext uri="{FF2B5EF4-FFF2-40B4-BE49-F238E27FC236}">
                <a16:creationId xmlns:a16="http://schemas.microsoft.com/office/drawing/2014/main" id="{C67D2110-05EA-FBE6-7BCB-2FA67FB8D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15422"/>
            <a:ext cx="4267301" cy="2468677"/>
          </a:xfrm>
          <a:prstGeom prst="rect">
            <a:avLst/>
          </a:prstGeom>
        </p:spPr>
      </p:pic>
      <p:pic>
        <p:nvPicPr>
          <p:cNvPr id="14" name="Picture 13" descr="A graph of a function&#10;&#10;Description automatically generated">
            <a:extLst>
              <a:ext uri="{FF2B5EF4-FFF2-40B4-BE49-F238E27FC236}">
                <a16:creationId xmlns:a16="http://schemas.microsoft.com/office/drawing/2014/main" id="{4968959B-20C3-5799-3EEA-69F3B4E25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02" y="3957324"/>
            <a:ext cx="4267301" cy="2468677"/>
          </a:xfrm>
          <a:prstGeom prst="rect">
            <a:avLst/>
          </a:prstGeom>
        </p:spPr>
      </p:pic>
      <p:pic>
        <p:nvPicPr>
          <p:cNvPr id="10" name="Picture 9" descr="A graph of a function&#10;&#10;Description automatically generated">
            <a:extLst>
              <a:ext uri="{FF2B5EF4-FFF2-40B4-BE49-F238E27FC236}">
                <a16:creationId xmlns:a16="http://schemas.microsoft.com/office/drawing/2014/main" id="{B909CD44-41EE-19EB-82B1-8073E4FC3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001" y="3946051"/>
            <a:ext cx="4238997" cy="2452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8CA6C0-8FF5-FF48-0F31-4360123336D3}"/>
              </a:ext>
            </a:extLst>
          </p:cNvPr>
          <p:cNvSpPr txBox="1"/>
          <p:nvPr/>
        </p:nvSpPr>
        <p:spPr>
          <a:xfrm>
            <a:off x="5497519" y="2280428"/>
            <a:ext cx="22637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randview Display" panose="020B0502040204020203" pitchFamily="34" charset="0"/>
              </a:rPr>
              <a:t>Bumps position</a:t>
            </a:r>
          </a:p>
          <a:p>
            <a:endParaRPr lang="en-US" dirty="0"/>
          </a:p>
        </p:txBody>
      </p:sp>
      <p:pic>
        <p:nvPicPr>
          <p:cNvPr id="17" name="Picture 16" descr="A graph of a function&#10;&#10;Description automatically generated">
            <a:extLst>
              <a:ext uri="{FF2B5EF4-FFF2-40B4-BE49-F238E27FC236}">
                <a16:creationId xmlns:a16="http://schemas.microsoft.com/office/drawing/2014/main" id="{03E26C56-DDB3-7BE1-0B7C-7EF4F55637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9" y="1416057"/>
            <a:ext cx="4268198" cy="2469196"/>
          </a:xfrm>
          <a:prstGeom prst="rect">
            <a:avLst/>
          </a:prstGeom>
        </p:spPr>
      </p:pic>
      <p:pic>
        <p:nvPicPr>
          <p:cNvPr id="19" name="Picture 18" descr="A graph of a function&#10;&#10;Description automatically generated">
            <a:extLst>
              <a:ext uri="{FF2B5EF4-FFF2-40B4-BE49-F238E27FC236}">
                <a16:creationId xmlns:a16="http://schemas.microsoft.com/office/drawing/2014/main" id="{4910B01A-BE0F-5158-7B31-BD22913276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9" y="3956804"/>
            <a:ext cx="4268198" cy="246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6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3F840-6765-BF35-3F31-E788F058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0061"/>
                </a:solidFill>
                <a:latin typeface="Grandview Display" panose="020B0502040204020203" pitchFamily="34" charset="0"/>
              </a:rPr>
              <a:t>Preliminary </a:t>
            </a:r>
            <a:r>
              <a:rPr lang="it-IT" dirty="0" err="1">
                <a:solidFill>
                  <a:srgbClr val="000061"/>
                </a:solidFill>
                <a:latin typeface="Grandview Display" panose="020B0502040204020203" pitchFamily="34" charset="0"/>
              </a:rPr>
              <a:t>results</a:t>
            </a:r>
            <a:endParaRPr lang="en-US" dirty="0"/>
          </a:p>
        </p:txBody>
      </p:sp>
      <p:sp>
        <p:nvSpPr>
          <p:cNvPr id="5" name="Rettangolo 3">
            <a:extLst>
              <a:ext uri="{FF2B5EF4-FFF2-40B4-BE49-F238E27FC236}">
                <a16:creationId xmlns:a16="http://schemas.microsoft.com/office/drawing/2014/main" id="{9E3E049C-CD1F-7962-4E51-680797BA7E55}"/>
              </a:ext>
            </a:extLst>
          </p:cNvPr>
          <p:cNvSpPr/>
          <p:nvPr/>
        </p:nvSpPr>
        <p:spPr>
          <a:xfrm>
            <a:off x="0" y="6483600"/>
            <a:ext cx="12192000" cy="235974"/>
          </a:xfrm>
          <a:prstGeom prst="rect">
            <a:avLst/>
          </a:prstGeom>
          <a:solidFill>
            <a:srgbClr val="EBE5E0"/>
          </a:solidFill>
          <a:ln>
            <a:solidFill>
              <a:srgbClr val="EBE5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randview Display" panose="020B0502040204020203" pitchFamily="34" charset="0"/>
            </a:endParaRPr>
          </a:p>
        </p:txBody>
      </p:sp>
      <p:sp>
        <p:nvSpPr>
          <p:cNvPr id="6" name="Segnaposto data 4">
            <a:extLst>
              <a:ext uri="{FF2B5EF4-FFF2-40B4-BE49-F238E27FC236}">
                <a16:creationId xmlns:a16="http://schemas.microsoft.com/office/drawing/2014/main" id="{C0C40492-C411-A636-3833-ECBC8D9CC0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000"/>
            <a:ext cx="27432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Cozzi Piero</a:t>
            </a:r>
          </a:p>
        </p:txBody>
      </p:sp>
      <p:sp>
        <p:nvSpPr>
          <p:cNvPr id="7" name="Segnaposto piè di pagina 5">
            <a:extLst>
              <a:ext uri="{FF2B5EF4-FFF2-40B4-BE49-F238E27FC236}">
                <a16:creationId xmlns:a16="http://schemas.microsoft.com/office/drawing/2014/main" id="{69DFF8C9-F760-D0B8-4F7A-8C2573A07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6000"/>
            <a:ext cx="4114800" cy="365125"/>
          </a:xfrm>
        </p:spPr>
        <p:txBody>
          <a:bodyPr/>
          <a:lstStyle/>
          <a:p>
            <a:r>
              <a:rPr lang="en-GB" dirty="0">
                <a:latin typeface="Grandview Display" panose="020B0502040204020203" pitchFamily="34" charset="0"/>
              </a:rPr>
              <a:t>Transition delay study</a:t>
            </a:r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8" name="Segnaposto numero diapositiva 6">
            <a:extLst>
              <a:ext uri="{FF2B5EF4-FFF2-40B4-BE49-F238E27FC236}">
                <a16:creationId xmlns:a16="http://schemas.microsoft.com/office/drawing/2014/main" id="{85B6D16F-AEB7-555F-2000-0EC0DCACE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6000"/>
            <a:ext cx="2743200" cy="365125"/>
          </a:xfrm>
        </p:spPr>
        <p:txBody>
          <a:bodyPr/>
          <a:lstStyle/>
          <a:p>
            <a:fld id="{F5F5AEAF-DB9C-4DFF-9369-10C5B2C5E5E3}" type="slidenum">
              <a:rPr lang="it-IT" smtClean="0">
                <a:latin typeface="Grandview Display" panose="020B0502040204020203" pitchFamily="34" charset="0"/>
              </a:rPr>
              <a:t>25</a:t>
            </a:fld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0E560D-5E81-E62A-CC00-5F0E27F5E6AC}"/>
              </a:ext>
            </a:extLst>
          </p:cNvPr>
          <p:cNvSpPr txBox="1"/>
          <p:nvPr/>
        </p:nvSpPr>
        <p:spPr>
          <a:xfrm>
            <a:off x="838200" y="1703939"/>
            <a:ext cx="66078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randview Display" panose="020B0502040204020203" pitchFamily="34" charset="0"/>
              </a:rPr>
              <a:t>Flow conditions: Re=9×10</a:t>
            </a:r>
            <a:r>
              <a:rPr lang="en-US" baseline="30000" dirty="0">
                <a:latin typeface="Grandview Display" panose="020B0502040204020203" pitchFamily="34" charset="0"/>
              </a:rPr>
              <a:t>6</a:t>
            </a:r>
            <a:r>
              <a:rPr lang="en-US" dirty="0">
                <a:latin typeface="Grandview Display" panose="020B0502040204020203" pitchFamily="34" charset="0"/>
              </a:rPr>
              <a:t>, Ma=0.5, </a:t>
            </a:r>
            <a:r>
              <a:rPr lang="en-US" dirty="0" err="1">
                <a:latin typeface="Grandview Display" panose="020B0502040204020203" pitchFamily="34" charset="0"/>
              </a:rPr>
              <a:t>AoA</a:t>
            </a:r>
            <a:r>
              <a:rPr lang="en-US" dirty="0">
                <a:latin typeface="Grandview Display" panose="020B0502040204020203" pitchFamily="34" charset="0"/>
              </a:rPr>
              <a:t>=1.25°, </a:t>
            </a:r>
            <a:r>
              <a:rPr lang="el-GR" dirty="0">
                <a:latin typeface="Grandview Display" panose="020B0502040204020203" pitchFamily="34" charset="0"/>
              </a:rPr>
              <a:t>Λ</a:t>
            </a:r>
            <a:r>
              <a:rPr lang="it-IT" dirty="0">
                <a:latin typeface="Grandview Display" panose="020B0502040204020203" pitchFamily="34" charset="0"/>
              </a:rPr>
              <a:t>=45°</a:t>
            </a:r>
          </a:p>
          <a:p>
            <a:endParaRPr lang="it-IT" sz="600" dirty="0">
              <a:latin typeface="Grandview Display" panose="020B0502040204020203" pitchFamily="34" charset="0"/>
            </a:endParaRPr>
          </a:p>
          <a:p>
            <a:r>
              <a:rPr lang="it-IT" dirty="0" err="1">
                <a:solidFill>
                  <a:srgbClr val="C00000"/>
                </a:solidFill>
                <a:latin typeface="Grandview Display" panose="020B0502040204020203" pitchFamily="34" charset="0"/>
              </a:rPr>
              <a:t>Bumps</a:t>
            </a:r>
            <a:r>
              <a:rPr lang="it-IT" dirty="0">
                <a:solidFill>
                  <a:srgbClr val="C00000"/>
                </a:solidFill>
                <a:latin typeface="Grandview Display" panose="020B0502040204020203" pitchFamily="34" charset="0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Grandview Display" panose="020B0502040204020203" pitchFamily="34" charset="0"/>
              </a:rPr>
              <a:t>parameters</a:t>
            </a:r>
            <a:r>
              <a:rPr lang="it-IT" dirty="0">
                <a:solidFill>
                  <a:srgbClr val="C00000"/>
                </a:solidFill>
                <a:latin typeface="Grandview Display" panose="020B0502040204020203" pitchFamily="34" charset="0"/>
              </a:rPr>
              <a:t>: </a:t>
            </a:r>
            <a:r>
              <a:rPr lang="it-IT" i="1" dirty="0">
                <a:solidFill>
                  <a:srgbClr val="C00000"/>
                </a:solidFill>
                <a:latin typeface="Grandview Display" panose="020B0502040204020203" pitchFamily="34" charset="0"/>
              </a:rPr>
              <a:t>h </a:t>
            </a:r>
            <a:r>
              <a:rPr lang="it-IT" dirty="0">
                <a:solidFill>
                  <a:srgbClr val="C00000"/>
                </a:solidFill>
                <a:latin typeface="Grandview Display" panose="020B0502040204020203" pitchFamily="34" charset="0"/>
              </a:rPr>
              <a:t>= </a:t>
            </a:r>
            <a:r>
              <a:rPr lang="en-GB" dirty="0">
                <a:solidFill>
                  <a:srgbClr val="C00000"/>
                </a:solidFill>
                <a:latin typeface="Grandview Display" panose="020B0502040204020203" pitchFamily="34" charset="0"/>
              </a:rPr>
              <a:t>[0.25, 0.36, 0.40] </a:t>
            </a:r>
            <a:r>
              <a:rPr lang="en-GB" i="1" dirty="0">
                <a:solidFill>
                  <a:srgbClr val="C00000"/>
                </a:solidFill>
                <a:latin typeface="Grandview Display" panose="020B0502040204020203" pitchFamily="34" charset="0"/>
              </a:rPr>
              <a:t>and t = </a:t>
            </a:r>
            <a:r>
              <a:rPr lang="en-GB" dirty="0">
                <a:solidFill>
                  <a:srgbClr val="C00000"/>
                </a:solidFill>
                <a:latin typeface="Grandview Display" panose="020B0502040204020203" pitchFamily="34" charset="0"/>
              </a:rPr>
              <a:t>[0.30, 0.35, 0.20]</a:t>
            </a:r>
            <a:endParaRPr lang="en-US" dirty="0">
              <a:solidFill>
                <a:srgbClr val="C00000"/>
              </a:solidFill>
              <a:latin typeface="Grandview Display" panose="020B0502040204020203" pitchFamily="34" charset="0"/>
            </a:endParaRPr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2C9E490E-4342-0926-4FF5-B9B8A68D4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511" y="2614618"/>
            <a:ext cx="4119421" cy="3121200"/>
          </a:xfrm>
          <a:prstGeom prst="rect">
            <a:avLst/>
          </a:prstGeom>
        </p:spPr>
      </p:pic>
      <p:pic>
        <p:nvPicPr>
          <p:cNvPr id="10" name="Picture 9" descr="A graph of a graph with a line&#10;&#10;Description automatically generated with medium confidence">
            <a:extLst>
              <a:ext uri="{FF2B5EF4-FFF2-40B4-BE49-F238E27FC236}">
                <a16:creationId xmlns:a16="http://schemas.microsoft.com/office/drawing/2014/main" id="{08F719E8-D650-628B-F968-EC2714C249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153" y="2614618"/>
            <a:ext cx="3793884" cy="3121200"/>
          </a:xfrm>
          <a:prstGeom prst="rect">
            <a:avLst/>
          </a:prstGeom>
        </p:spPr>
      </p:pic>
      <p:pic>
        <p:nvPicPr>
          <p:cNvPr id="13" name="Picture 12" descr="A graph with a line and numbers&#10;&#10;Description automatically generated">
            <a:extLst>
              <a:ext uri="{FF2B5EF4-FFF2-40B4-BE49-F238E27FC236}">
                <a16:creationId xmlns:a16="http://schemas.microsoft.com/office/drawing/2014/main" id="{8050A697-00B4-A919-3124-E8DD032181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488" y="2738818"/>
            <a:ext cx="3889215" cy="3027600"/>
          </a:xfrm>
          <a:prstGeom prst="rect">
            <a:avLst/>
          </a:prstGeom>
        </p:spPr>
      </p:pic>
      <p:pic>
        <p:nvPicPr>
          <p:cNvPr id="15" name="Picture 14" descr="A graph of a function&#10;&#10;Description automatically generated">
            <a:extLst>
              <a:ext uri="{FF2B5EF4-FFF2-40B4-BE49-F238E27FC236}">
                <a16:creationId xmlns:a16="http://schemas.microsoft.com/office/drawing/2014/main" id="{7CA629BC-C9AE-F286-4886-A7EB639776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" y="2570024"/>
            <a:ext cx="3838268" cy="31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9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3F840-6765-BF35-3F31-E788F058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0061"/>
                </a:solidFill>
                <a:latin typeface="Grandview Display" panose="020B0502040204020203" pitchFamily="34" charset="0"/>
              </a:rPr>
              <a:t>Preliminary </a:t>
            </a:r>
            <a:r>
              <a:rPr lang="it-IT" dirty="0" err="1">
                <a:solidFill>
                  <a:srgbClr val="000061"/>
                </a:solidFill>
                <a:latin typeface="Grandview Display" panose="020B0502040204020203" pitchFamily="34" charset="0"/>
              </a:rPr>
              <a:t>results</a:t>
            </a:r>
            <a:endParaRPr lang="en-US" dirty="0"/>
          </a:p>
        </p:txBody>
      </p:sp>
      <p:sp>
        <p:nvSpPr>
          <p:cNvPr id="5" name="Rettangolo 3">
            <a:extLst>
              <a:ext uri="{FF2B5EF4-FFF2-40B4-BE49-F238E27FC236}">
                <a16:creationId xmlns:a16="http://schemas.microsoft.com/office/drawing/2014/main" id="{9E3E049C-CD1F-7962-4E51-680797BA7E55}"/>
              </a:ext>
            </a:extLst>
          </p:cNvPr>
          <p:cNvSpPr/>
          <p:nvPr/>
        </p:nvSpPr>
        <p:spPr>
          <a:xfrm>
            <a:off x="0" y="6483600"/>
            <a:ext cx="12192000" cy="235974"/>
          </a:xfrm>
          <a:prstGeom prst="rect">
            <a:avLst/>
          </a:prstGeom>
          <a:solidFill>
            <a:srgbClr val="EBE5E0"/>
          </a:solidFill>
          <a:ln>
            <a:solidFill>
              <a:srgbClr val="EBE5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randview Display" panose="020B0502040204020203" pitchFamily="34" charset="0"/>
            </a:endParaRPr>
          </a:p>
        </p:txBody>
      </p:sp>
      <p:sp>
        <p:nvSpPr>
          <p:cNvPr id="6" name="Segnaposto data 4">
            <a:extLst>
              <a:ext uri="{FF2B5EF4-FFF2-40B4-BE49-F238E27FC236}">
                <a16:creationId xmlns:a16="http://schemas.microsoft.com/office/drawing/2014/main" id="{C0C40492-C411-A636-3833-ECBC8D9CC0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000"/>
            <a:ext cx="27432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Cozzi Piero</a:t>
            </a:r>
          </a:p>
        </p:txBody>
      </p:sp>
      <p:sp>
        <p:nvSpPr>
          <p:cNvPr id="7" name="Segnaposto piè di pagina 5">
            <a:extLst>
              <a:ext uri="{FF2B5EF4-FFF2-40B4-BE49-F238E27FC236}">
                <a16:creationId xmlns:a16="http://schemas.microsoft.com/office/drawing/2014/main" id="{69DFF8C9-F760-D0B8-4F7A-8C2573A07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6000"/>
            <a:ext cx="4114800" cy="365125"/>
          </a:xfrm>
        </p:spPr>
        <p:txBody>
          <a:bodyPr/>
          <a:lstStyle/>
          <a:p>
            <a:r>
              <a:rPr lang="en-GB" dirty="0">
                <a:latin typeface="Grandview Display" panose="020B0502040204020203" pitchFamily="34" charset="0"/>
              </a:rPr>
              <a:t>Transition delay study</a:t>
            </a:r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8" name="Segnaposto numero diapositiva 6">
            <a:extLst>
              <a:ext uri="{FF2B5EF4-FFF2-40B4-BE49-F238E27FC236}">
                <a16:creationId xmlns:a16="http://schemas.microsoft.com/office/drawing/2014/main" id="{85B6D16F-AEB7-555F-2000-0EC0DCACE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6000"/>
            <a:ext cx="2743200" cy="365125"/>
          </a:xfrm>
        </p:spPr>
        <p:txBody>
          <a:bodyPr/>
          <a:lstStyle/>
          <a:p>
            <a:fld id="{F5F5AEAF-DB9C-4DFF-9369-10C5B2C5E5E3}" type="slidenum">
              <a:rPr lang="it-IT" smtClean="0">
                <a:latin typeface="Grandview Display" panose="020B0502040204020203" pitchFamily="34" charset="0"/>
              </a:rPr>
              <a:t>26</a:t>
            </a:fld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0E560D-5E81-E62A-CC00-5F0E27F5E6AC}"/>
              </a:ext>
            </a:extLst>
          </p:cNvPr>
          <p:cNvSpPr txBox="1"/>
          <p:nvPr/>
        </p:nvSpPr>
        <p:spPr>
          <a:xfrm>
            <a:off x="838200" y="1703939"/>
            <a:ext cx="66383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randview Display" panose="020B0502040204020203" pitchFamily="34" charset="0"/>
              </a:rPr>
              <a:t>Flow conditions: Re=9×10</a:t>
            </a:r>
            <a:r>
              <a:rPr lang="en-US" baseline="30000" dirty="0">
                <a:latin typeface="Grandview Display" panose="020B0502040204020203" pitchFamily="34" charset="0"/>
              </a:rPr>
              <a:t>6</a:t>
            </a:r>
            <a:r>
              <a:rPr lang="en-US" dirty="0">
                <a:latin typeface="Grandview Display" panose="020B0502040204020203" pitchFamily="34" charset="0"/>
              </a:rPr>
              <a:t>, Ma=0.5, </a:t>
            </a:r>
            <a:r>
              <a:rPr lang="en-US" dirty="0" err="1">
                <a:latin typeface="Grandview Display" panose="020B0502040204020203" pitchFamily="34" charset="0"/>
              </a:rPr>
              <a:t>AoA</a:t>
            </a:r>
            <a:r>
              <a:rPr lang="en-US" dirty="0">
                <a:latin typeface="Grandview Display" panose="020B0502040204020203" pitchFamily="34" charset="0"/>
              </a:rPr>
              <a:t>=1.25°, </a:t>
            </a:r>
            <a:r>
              <a:rPr lang="el-GR" dirty="0">
                <a:latin typeface="Grandview Display" panose="020B0502040204020203" pitchFamily="34" charset="0"/>
              </a:rPr>
              <a:t>Λ</a:t>
            </a:r>
            <a:r>
              <a:rPr lang="it-IT" dirty="0">
                <a:latin typeface="Grandview Display" panose="020B0502040204020203" pitchFamily="34" charset="0"/>
              </a:rPr>
              <a:t>=45°</a:t>
            </a:r>
          </a:p>
          <a:p>
            <a:endParaRPr lang="it-IT" sz="600" dirty="0">
              <a:latin typeface="Grandview Display" panose="020B0502040204020203" pitchFamily="34" charset="0"/>
            </a:endParaRPr>
          </a:p>
          <a:p>
            <a:r>
              <a:rPr lang="it-IT" dirty="0" err="1">
                <a:solidFill>
                  <a:srgbClr val="C00000"/>
                </a:solidFill>
                <a:latin typeface="Grandview Display" panose="020B0502040204020203" pitchFamily="34" charset="0"/>
              </a:rPr>
              <a:t>Bumps</a:t>
            </a:r>
            <a:r>
              <a:rPr lang="it-IT" dirty="0">
                <a:solidFill>
                  <a:srgbClr val="C00000"/>
                </a:solidFill>
                <a:latin typeface="Grandview Display" panose="020B0502040204020203" pitchFamily="34" charset="0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Grandview Display" panose="020B0502040204020203" pitchFamily="34" charset="0"/>
              </a:rPr>
              <a:t>parameters</a:t>
            </a:r>
            <a:r>
              <a:rPr lang="it-IT" dirty="0">
                <a:solidFill>
                  <a:srgbClr val="C00000"/>
                </a:solidFill>
                <a:latin typeface="Grandview Display" panose="020B0502040204020203" pitchFamily="34" charset="0"/>
              </a:rPr>
              <a:t>: </a:t>
            </a:r>
            <a:r>
              <a:rPr lang="en-GB" i="1" dirty="0">
                <a:solidFill>
                  <a:srgbClr val="C00000"/>
                </a:solidFill>
                <a:latin typeface="Grandview Display" panose="020B0502040204020203" pitchFamily="34" charset="0"/>
              </a:rPr>
              <a:t>h</a:t>
            </a:r>
            <a:r>
              <a:rPr lang="en-GB" dirty="0">
                <a:solidFill>
                  <a:srgbClr val="C00000"/>
                </a:solidFill>
                <a:latin typeface="Grandview Display" panose="020B0502040204020203" pitchFamily="34" charset="0"/>
              </a:rPr>
              <a:t> = [0.20, 0.30, 0.50] and </a:t>
            </a:r>
            <a:r>
              <a:rPr lang="en-GB" i="1" dirty="0">
                <a:solidFill>
                  <a:srgbClr val="C00000"/>
                </a:solidFill>
                <a:latin typeface="Grandview Display" panose="020B0502040204020203" pitchFamily="34" charset="0"/>
              </a:rPr>
              <a:t>t</a:t>
            </a:r>
            <a:r>
              <a:rPr lang="en-GB" dirty="0">
                <a:solidFill>
                  <a:srgbClr val="C00000"/>
                </a:solidFill>
                <a:latin typeface="Grandview Display" panose="020B0502040204020203" pitchFamily="34" charset="0"/>
              </a:rPr>
              <a:t> = [0.30, 0.30, 0.15]</a:t>
            </a:r>
            <a:endParaRPr lang="en-US" dirty="0">
              <a:solidFill>
                <a:srgbClr val="C00000"/>
              </a:solidFill>
              <a:latin typeface="Grandview Display" panose="020B0502040204020203" pitchFamily="34" charset="0"/>
            </a:endParaRPr>
          </a:p>
        </p:txBody>
      </p:sp>
      <p:pic>
        <p:nvPicPr>
          <p:cNvPr id="16" name="Picture 15" descr="A graph with a red line&#10;&#10;Description automatically generated">
            <a:extLst>
              <a:ext uri="{FF2B5EF4-FFF2-40B4-BE49-F238E27FC236}">
                <a16:creationId xmlns:a16="http://schemas.microsoft.com/office/drawing/2014/main" id="{FFEF499D-348C-7391-7602-92BF12414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4" y="2491934"/>
            <a:ext cx="3836427" cy="3170079"/>
          </a:xfrm>
          <a:prstGeom prst="rect">
            <a:avLst/>
          </a:prstGeom>
        </p:spPr>
      </p:pic>
      <p:pic>
        <p:nvPicPr>
          <p:cNvPr id="20" name="Picture 19" descr="A graph with a curve and numbers&#10;&#10;Description automatically generated">
            <a:extLst>
              <a:ext uri="{FF2B5EF4-FFF2-40B4-BE49-F238E27FC236}">
                <a16:creationId xmlns:a16="http://schemas.microsoft.com/office/drawing/2014/main" id="{06411003-0AA0-8F46-9EE7-77CDC79DC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49" y="2654260"/>
            <a:ext cx="3889848" cy="3028093"/>
          </a:xfrm>
          <a:prstGeom prst="rect">
            <a:avLst/>
          </a:prstGeom>
        </p:spPr>
      </p:pic>
      <p:pic>
        <p:nvPicPr>
          <p:cNvPr id="22" name="Picture 21" descr="A graph with a red line and blue line&#10;&#10;Description automatically generated">
            <a:extLst>
              <a:ext uri="{FF2B5EF4-FFF2-40B4-BE49-F238E27FC236}">
                <a16:creationId xmlns:a16="http://schemas.microsoft.com/office/drawing/2014/main" id="{9FD5EF73-9A89-A40D-AD7E-230752F8ED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296" y="2491934"/>
            <a:ext cx="4118994" cy="312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B03C393-56F4-FE5E-3450-9DC022A7D655}"/>
              </a:ext>
            </a:extLst>
          </p:cNvPr>
          <p:cNvSpPr/>
          <p:nvPr/>
        </p:nvSpPr>
        <p:spPr>
          <a:xfrm>
            <a:off x="0" y="6483043"/>
            <a:ext cx="12192000" cy="235974"/>
          </a:xfrm>
          <a:prstGeom prst="rect">
            <a:avLst/>
          </a:prstGeom>
          <a:solidFill>
            <a:srgbClr val="EBE5E0"/>
          </a:solidFill>
          <a:ln>
            <a:solidFill>
              <a:srgbClr val="EBE5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randview Display" panose="020B0502040204020203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2D84AFA-4E51-EEAE-105E-B5A47828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latin typeface="Grandview Display" panose="020B0502040204020203" pitchFamily="34" charset="0"/>
              </a:rPr>
              <a:t>Why are boundary layer flows important?</a:t>
            </a:r>
            <a:endParaRPr lang="it-IT" sz="4000" dirty="0">
              <a:solidFill>
                <a:srgbClr val="000061"/>
              </a:solidFill>
              <a:latin typeface="Grandview Display" panose="020B0502040204020203" pitchFamily="34" charset="0"/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A438A4F-1EA8-008B-B20A-2D951F1E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000"/>
            <a:ext cx="27432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Cozzi Piero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75C49B-E547-0AA3-2CF0-D97C16099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6000"/>
            <a:ext cx="4114800" cy="365125"/>
          </a:xfrm>
        </p:spPr>
        <p:txBody>
          <a:bodyPr/>
          <a:lstStyle/>
          <a:p>
            <a:r>
              <a:rPr lang="it-IT" dirty="0" err="1">
                <a:latin typeface="Grandview Display" panose="020B0502040204020203" pitchFamily="34" charset="0"/>
              </a:rPr>
              <a:t>Introduction</a:t>
            </a:r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603495-EA19-D855-820E-0C968E39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6000"/>
            <a:ext cx="2743200" cy="365125"/>
          </a:xfrm>
        </p:spPr>
        <p:txBody>
          <a:bodyPr/>
          <a:lstStyle/>
          <a:p>
            <a:fld id="{F5F5AEAF-DB9C-4DFF-9369-10C5B2C5E5E3}" type="slidenum">
              <a:rPr lang="it-IT" smtClean="0">
                <a:latin typeface="Grandview Display" panose="020B0502040204020203" pitchFamily="34" charset="0"/>
              </a:rPr>
              <a:t>3</a:t>
            </a:fld>
            <a:endParaRPr lang="it-IT" dirty="0">
              <a:latin typeface="Grandview Display" panose="020B0502040204020203" pitchFamily="34" charset="0"/>
            </a:endParaRP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B5E61DB6-3AA1-3C1F-8B83-D8FC88ED55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7830249"/>
              </p:ext>
            </p:extLst>
          </p:nvPr>
        </p:nvGraphicFramePr>
        <p:xfrm>
          <a:off x="6856212" y="1220841"/>
          <a:ext cx="5207409" cy="3790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8CE66DC2-6F81-75B2-1C21-9C1E4B45960A}"/>
              </a:ext>
            </a:extLst>
          </p:cNvPr>
          <p:cNvGrpSpPr/>
          <p:nvPr/>
        </p:nvGrpSpPr>
        <p:grpSpPr>
          <a:xfrm>
            <a:off x="1108326" y="1958790"/>
            <a:ext cx="5747886" cy="3520965"/>
            <a:chOff x="1108326" y="1958790"/>
            <a:chExt cx="5747886" cy="3520965"/>
          </a:xfrm>
        </p:grpSpPr>
        <p:pic>
          <p:nvPicPr>
            <p:cNvPr id="23" name="Picture 22" descr="Close-up of a plane's rivets&#10;&#10;Description automatically generated">
              <a:extLst>
                <a:ext uri="{FF2B5EF4-FFF2-40B4-BE49-F238E27FC236}">
                  <a16:creationId xmlns:a16="http://schemas.microsoft.com/office/drawing/2014/main" id="{C5EEEEBE-4BC5-8CE0-353D-DA2429DC2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26" y="3506424"/>
              <a:ext cx="2623559" cy="1967669"/>
            </a:xfrm>
            <a:prstGeom prst="rect">
              <a:avLst/>
            </a:prstGeom>
          </p:spPr>
        </p:pic>
        <p:pic>
          <p:nvPicPr>
            <p:cNvPr id="21" name="Picture 20" descr="A metal surface with circular holes&#10;&#10;Description automatically generated">
              <a:extLst>
                <a:ext uri="{FF2B5EF4-FFF2-40B4-BE49-F238E27FC236}">
                  <a16:creationId xmlns:a16="http://schemas.microsoft.com/office/drawing/2014/main" id="{87D4BA31-87F3-AC87-64AF-D972AFCDD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079" y="1958790"/>
              <a:ext cx="2777133" cy="1880139"/>
            </a:xfrm>
            <a:prstGeom prst="rect">
              <a:avLst/>
            </a:prstGeom>
          </p:spPr>
        </p:pic>
        <p:pic>
          <p:nvPicPr>
            <p:cNvPr id="17" name="Picture 16" descr="An airplane flying in the sky&#10;&#10;Description automatically generated">
              <a:extLst>
                <a:ext uri="{FF2B5EF4-FFF2-40B4-BE49-F238E27FC236}">
                  <a16:creationId xmlns:a16="http://schemas.microsoft.com/office/drawing/2014/main" id="{D46B7BA1-2BE1-CE2E-E9E7-E5EFD2DF2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26" y="1958790"/>
              <a:ext cx="3017822" cy="2263367"/>
            </a:xfrm>
            <a:prstGeom prst="rect">
              <a:avLst/>
            </a:prstGeom>
          </p:spPr>
        </p:pic>
        <p:pic>
          <p:nvPicPr>
            <p:cNvPr id="19" name="Picture 18" descr="Close-up of a plane's landing gear&#10;&#10;Description automatically generated">
              <a:extLst>
                <a:ext uri="{FF2B5EF4-FFF2-40B4-BE49-F238E27FC236}">
                  <a16:creationId xmlns:a16="http://schemas.microsoft.com/office/drawing/2014/main" id="{263D2DB3-CD8D-0B96-F5A1-5D18E752B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160" y="3803564"/>
              <a:ext cx="3257052" cy="1676191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42900DA-E6AE-F07F-790C-BFA811FA6D31}"/>
              </a:ext>
            </a:extLst>
          </p:cNvPr>
          <p:cNvSpPr txBox="1"/>
          <p:nvPr/>
        </p:nvSpPr>
        <p:spPr>
          <a:xfrm>
            <a:off x="7335172" y="5228236"/>
            <a:ext cx="4249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solidFill>
                  <a:srgbClr val="0D0D0D"/>
                </a:solidFill>
                <a:effectLst/>
                <a:latin typeface="Grandview Display" panose="020B0502040204020203" pitchFamily="34" charset="0"/>
              </a:rPr>
              <a:t>Laminar flow control over wings can reduce drag by a few points, resulting in savings of M$/year</a:t>
            </a:r>
            <a:endParaRPr lang="en-US" dirty="0">
              <a:latin typeface="Grandview Display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14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B03C393-56F4-FE5E-3450-9DC022A7D655}"/>
              </a:ext>
            </a:extLst>
          </p:cNvPr>
          <p:cNvSpPr/>
          <p:nvPr/>
        </p:nvSpPr>
        <p:spPr>
          <a:xfrm>
            <a:off x="0" y="6483600"/>
            <a:ext cx="12192000" cy="235974"/>
          </a:xfrm>
          <a:prstGeom prst="rect">
            <a:avLst/>
          </a:prstGeom>
          <a:solidFill>
            <a:srgbClr val="EBE5E0"/>
          </a:solidFill>
          <a:ln>
            <a:solidFill>
              <a:srgbClr val="EBE5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2D84AFA-4E51-EEAE-105E-B5A47828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00061"/>
                </a:solidFill>
                <a:effectLst/>
                <a:latin typeface="Grandview Display" panose="020B0502040204020203" pitchFamily="34" charset="0"/>
              </a:rPr>
              <a:t>What can we do?</a:t>
            </a:r>
            <a:endParaRPr lang="it-IT" dirty="0">
              <a:solidFill>
                <a:srgbClr val="000061"/>
              </a:solidFill>
              <a:latin typeface="Grandview Display" panose="020B0502040204020203" pitchFamily="34" charset="0"/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A438A4F-1EA8-008B-B20A-2D951F1E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000"/>
            <a:ext cx="27432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Cozzi Piero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75C49B-E547-0AA3-2CF0-D97C16099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6000"/>
            <a:ext cx="4114800" cy="365125"/>
          </a:xfrm>
        </p:spPr>
        <p:txBody>
          <a:bodyPr/>
          <a:lstStyle/>
          <a:p>
            <a:r>
              <a:rPr lang="it-IT" dirty="0" err="1">
                <a:latin typeface="Grandview Display" panose="020B0502040204020203" pitchFamily="34" charset="0"/>
              </a:rPr>
              <a:t>Introduction</a:t>
            </a:r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603495-EA19-D855-820E-0C968E39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6000"/>
            <a:ext cx="2743200" cy="365125"/>
          </a:xfrm>
        </p:spPr>
        <p:txBody>
          <a:bodyPr/>
          <a:lstStyle/>
          <a:p>
            <a:fld id="{F5F5AEAF-DB9C-4DFF-9369-10C5B2C5E5E3}" type="slidenum">
              <a:rPr lang="it-IT" smtClean="0">
                <a:latin typeface="Grandview Display" panose="020B0502040204020203" pitchFamily="34" charset="0"/>
              </a:rPr>
              <a:t>4</a:t>
            </a:fld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6F5B32-751D-8C5A-925B-679F5B9F1341}"/>
              </a:ext>
            </a:extLst>
          </p:cNvPr>
          <p:cNvSpPr txBox="1"/>
          <p:nvPr/>
        </p:nvSpPr>
        <p:spPr>
          <a:xfrm>
            <a:off x="1120878" y="1777326"/>
            <a:ext cx="1865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randview Display" panose="020B0502040204020203" pitchFamily="34" charset="0"/>
              </a:rPr>
              <a:t>A lot!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2F293-5EBE-5265-178B-A98BCE676FBA}"/>
              </a:ext>
            </a:extLst>
          </p:cNvPr>
          <p:cNvSpPr txBox="1"/>
          <p:nvPr/>
        </p:nvSpPr>
        <p:spPr>
          <a:xfrm>
            <a:off x="838200" y="3157899"/>
            <a:ext cx="61058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>
                <a:solidFill>
                  <a:srgbClr val="000061"/>
                </a:solidFill>
                <a:latin typeface="Grandview Display" panose="020B0502040204020203" pitchFamily="34" charset="0"/>
                <a:ea typeface="+mj-ea"/>
                <a:cs typeface="+mj-cs"/>
              </a:rPr>
              <a:t>What do we propose?</a:t>
            </a:r>
            <a:endParaRPr lang="en-US" sz="4400" dirty="0">
              <a:solidFill>
                <a:srgbClr val="000061"/>
              </a:solidFill>
              <a:latin typeface="Grandview Display" panose="020B0502040204020203" pitchFamily="34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184E98-B967-8DFA-8FBE-FC545ABF34D1}"/>
              </a:ext>
            </a:extLst>
          </p:cNvPr>
          <p:cNvSpPr txBox="1"/>
          <p:nvPr/>
        </p:nvSpPr>
        <p:spPr>
          <a:xfrm>
            <a:off x="1120878" y="4043776"/>
            <a:ext cx="6420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 Display" panose="020B0502040204020203" pitchFamily="34" charset="0"/>
              </a:rPr>
              <a:t>Examine manufacturing tolerances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randview Display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Grandview Display" panose="020B0502040204020203" pitchFamily="34" charset="0"/>
              </a:rPr>
              <a:t>Shape optimization for NLF baseline </a:t>
            </a:r>
            <a:r>
              <a:rPr lang="en-GB" sz="2400" dirty="0" err="1">
                <a:latin typeface="Grandview Display" panose="020B0502040204020203" pitchFamily="34" charset="0"/>
              </a:rPr>
              <a:t>airfoil</a:t>
            </a:r>
            <a:endParaRPr lang="en-US" sz="2400" dirty="0">
              <a:latin typeface="Grandview Display" panose="020B0502040204020203" pitchFamily="34" charset="0"/>
            </a:endParaRPr>
          </a:p>
          <a:p>
            <a:endParaRPr lang="en-US" dirty="0">
              <a:latin typeface="Grandview Display" panose="020B0502040204020203" pitchFamily="34" charset="0"/>
            </a:endParaRPr>
          </a:p>
        </p:txBody>
      </p:sp>
      <p:pic>
        <p:nvPicPr>
          <p:cNvPr id="14" name="Picture 13" descr="A circle of words with text&#10;&#10;Description automatically generated">
            <a:extLst>
              <a:ext uri="{FF2B5EF4-FFF2-40B4-BE49-F238E27FC236}">
                <a16:creationId xmlns:a16="http://schemas.microsoft.com/office/drawing/2014/main" id="{95D76310-1416-1928-5B2F-5DF3E2970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930" y="714125"/>
            <a:ext cx="3420338" cy="3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2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5F32AF-6896-321E-AA9A-B1821D30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716" y="4534002"/>
            <a:ext cx="10515600" cy="1325563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Manufacturing </a:t>
            </a:r>
            <a:r>
              <a:rPr lang="it-IT" dirty="0" err="1">
                <a:latin typeface="Grandview Display" panose="020B0502040204020203" pitchFamily="34" charset="0"/>
              </a:rPr>
              <a:t>tolerances</a:t>
            </a:r>
            <a:r>
              <a:rPr lang="it-IT" dirty="0">
                <a:latin typeface="Grandview Display" panose="020B0502040204020203" pitchFamily="34" charset="0"/>
              </a:rPr>
              <a:t> study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D3AA61-2801-CDAA-2558-BC0ADB53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000"/>
            <a:ext cx="27432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Cozzi Piero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2A3F37-4209-6F97-61A9-A70A90EBF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1200" y="6426000"/>
            <a:ext cx="2743200" cy="365125"/>
          </a:xfrm>
        </p:spPr>
        <p:txBody>
          <a:bodyPr/>
          <a:lstStyle/>
          <a:p>
            <a:fld id="{F5F5AEAF-DB9C-4DFF-9369-10C5B2C5E5E3}" type="slidenum">
              <a:rPr lang="it-IT">
                <a:latin typeface="Grandview Display" panose="020B0502040204020203" pitchFamily="34" charset="0"/>
              </a:rPr>
              <a:t>5</a:t>
            </a:fld>
            <a:endParaRPr lang="it-IT" dirty="0">
              <a:latin typeface="Grandview Display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143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B03C393-56F4-FE5E-3450-9DC022A7D655}"/>
              </a:ext>
            </a:extLst>
          </p:cNvPr>
          <p:cNvSpPr/>
          <p:nvPr/>
        </p:nvSpPr>
        <p:spPr>
          <a:xfrm>
            <a:off x="0" y="6483600"/>
            <a:ext cx="12192000" cy="235974"/>
          </a:xfrm>
          <a:prstGeom prst="rect">
            <a:avLst/>
          </a:prstGeom>
          <a:solidFill>
            <a:srgbClr val="EBE5E0"/>
          </a:solidFill>
          <a:ln>
            <a:solidFill>
              <a:srgbClr val="EBE5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randview Display" panose="020B0502040204020203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2D84AFA-4E51-EEAE-105E-B5A47828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Flow case</a:t>
            </a:r>
          </a:p>
        </p:txBody>
      </p:sp>
      <p:pic>
        <p:nvPicPr>
          <p:cNvPr id="27" name="Picture 26" descr="A drawing of an airplane&#10;&#10;Description automatically generated">
            <a:extLst>
              <a:ext uri="{FF2B5EF4-FFF2-40B4-BE49-F238E27FC236}">
                <a16:creationId xmlns:a16="http://schemas.microsoft.com/office/drawing/2014/main" id="{B7CA6F72-BAB6-39C7-AE71-BA17AFA35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429000"/>
            <a:ext cx="2801738" cy="2547034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8504DF9-7402-850D-66B3-AC619DB8DF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8765" y="1834692"/>
            <a:ext cx="6477000" cy="254703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Grandview Display" panose="020B0502040204020203" pitchFamily="34" charset="0"/>
              </a:rPr>
              <a:t>Infinite swept wing problem</a:t>
            </a:r>
          </a:p>
          <a:p>
            <a:r>
              <a:rPr lang="en-US" sz="2400" dirty="0">
                <a:latin typeface="Grandview Display" panose="020B0502040204020203" pitchFamily="34" charset="0"/>
              </a:rPr>
              <a:t>Steady state</a:t>
            </a:r>
          </a:p>
          <a:p>
            <a:r>
              <a:rPr lang="en-US" sz="2400" dirty="0">
                <a:latin typeface="Grandview Display" panose="020B0502040204020203" pitchFamily="34" charset="0"/>
              </a:rPr>
              <a:t>Parametric approach (variable Re, Ma, </a:t>
            </a:r>
            <a:r>
              <a:rPr lang="en-US" sz="2400" dirty="0" err="1">
                <a:latin typeface="Grandview Display" panose="020B0502040204020203" pitchFamily="34" charset="0"/>
              </a:rPr>
              <a:t>AoA</a:t>
            </a:r>
            <a:r>
              <a:rPr lang="en-US" sz="2400" dirty="0">
                <a:latin typeface="Grandview Display" panose="020B0502040204020203" pitchFamily="34" charset="0"/>
              </a:rPr>
              <a:t>)</a:t>
            </a:r>
          </a:p>
          <a:p>
            <a:r>
              <a:rPr lang="en-US" sz="2400" dirty="0">
                <a:latin typeface="Grandview Display" panose="020B0502040204020203" pitchFamily="34" charset="0"/>
              </a:rPr>
              <a:t>NLF airfoils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A438A4F-1EA8-008B-B20A-2D951F1E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000"/>
            <a:ext cx="27432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Cozzi Piero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75C49B-E547-0AA3-2CF0-D97C16099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6000"/>
            <a:ext cx="41148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Flow case &amp; </a:t>
            </a:r>
            <a:r>
              <a:rPr lang="it-IT" dirty="0" err="1">
                <a:latin typeface="Grandview Display" panose="020B0502040204020203" pitchFamily="34" charset="0"/>
              </a:rPr>
              <a:t>Methodology</a:t>
            </a:r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603495-EA19-D855-820E-0C968E39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6000"/>
            <a:ext cx="2743200" cy="365125"/>
          </a:xfrm>
        </p:spPr>
        <p:txBody>
          <a:bodyPr/>
          <a:lstStyle/>
          <a:p>
            <a:fld id="{F5F5AEAF-DB9C-4DFF-9369-10C5B2C5E5E3}" type="slidenum">
              <a:rPr lang="it-IT" smtClean="0">
                <a:latin typeface="Grandview Display" panose="020B0502040204020203" pitchFamily="34" charset="0"/>
              </a:rPr>
              <a:t>6</a:t>
            </a:fld>
            <a:endParaRPr lang="it-IT" dirty="0">
              <a:latin typeface="Grandview Display" panose="020B0502040204020203" pitchFamily="34" charset="0"/>
            </a:endParaRPr>
          </a:p>
        </p:txBody>
      </p:sp>
      <p:pic>
        <p:nvPicPr>
          <p:cNvPr id="31" name="Content Placeholder 30" descr="A diagram of a circle with lines and arrows&#10;&#10;Description automatically generated">
            <a:extLst>
              <a:ext uri="{FF2B5EF4-FFF2-40B4-BE49-F238E27FC236}">
                <a16:creationId xmlns:a16="http://schemas.microsoft.com/office/drawing/2014/main" id="{94E84E76-4780-70C9-FB78-A0471F0017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54" y="2900390"/>
            <a:ext cx="3107346" cy="3090504"/>
          </a:xfr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CE0FF6-5B1F-D513-0779-58CF88425B6B}"/>
              </a:ext>
            </a:extLst>
          </p:cNvPr>
          <p:cNvCxnSpPr/>
          <p:nvPr/>
        </p:nvCxnSpPr>
        <p:spPr>
          <a:xfrm>
            <a:off x="4657127" y="3986154"/>
            <a:ext cx="79641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2C77EF2-AE0F-ECD2-428E-6C8FE8EFA3F9}"/>
              </a:ext>
            </a:extLst>
          </p:cNvPr>
          <p:cNvCxnSpPr/>
          <p:nvPr/>
        </p:nvCxnSpPr>
        <p:spPr>
          <a:xfrm>
            <a:off x="6843252" y="4702517"/>
            <a:ext cx="78251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79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diagram of a flowchart&#10;&#10;Description automatically generated">
            <a:extLst>
              <a:ext uri="{FF2B5EF4-FFF2-40B4-BE49-F238E27FC236}">
                <a16:creationId xmlns:a16="http://schemas.microsoft.com/office/drawing/2014/main" id="{8C935F7C-1753-0EDD-7621-FCA857A0D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59" y="1563455"/>
            <a:ext cx="7693130" cy="4496807"/>
          </a:xfr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B03C393-56F4-FE5E-3450-9DC022A7D655}"/>
              </a:ext>
            </a:extLst>
          </p:cNvPr>
          <p:cNvSpPr/>
          <p:nvPr/>
        </p:nvSpPr>
        <p:spPr>
          <a:xfrm>
            <a:off x="0" y="6483600"/>
            <a:ext cx="12192000" cy="235974"/>
          </a:xfrm>
          <a:prstGeom prst="rect">
            <a:avLst/>
          </a:prstGeom>
          <a:solidFill>
            <a:srgbClr val="EBE5E0"/>
          </a:solidFill>
          <a:ln>
            <a:solidFill>
              <a:srgbClr val="EBE5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randview Display" panose="020B0502040204020203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2D84AFA-4E51-EEAE-105E-B5A47828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Workflow: GA </a:t>
            </a:r>
            <a:r>
              <a:rPr lang="it-IT" dirty="0" err="1">
                <a:latin typeface="Grandview Display" panose="020B0502040204020203" pitchFamily="34" charset="0"/>
              </a:rPr>
              <a:t>approach</a:t>
            </a:r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A438A4F-1EA8-008B-B20A-2D951F1E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000"/>
            <a:ext cx="27432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Cozzi Piero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75C49B-E547-0AA3-2CF0-D97C16099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6000"/>
            <a:ext cx="41148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Manufacturing </a:t>
            </a:r>
            <a:r>
              <a:rPr lang="it-IT" dirty="0" err="1">
                <a:latin typeface="Grandview Display" panose="020B0502040204020203" pitchFamily="34" charset="0"/>
              </a:rPr>
              <a:t>tolerances</a:t>
            </a:r>
            <a:r>
              <a:rPr lang="it-IT" dirty="0">
                <a:latin typeface="Grandview Display" panose="020B0502040204020203" pitchFamily="34" charset="0"/>
              </a:rPr>
              <a:t> study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603495-EA19-D855-820E-0C968E39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6000"/>
            <a:ext cx="2743200" cy="365125"/>
          </a:xfrm>
        </p:spPr>
        <p:txBody>
          <a:bodyPr/>
          <a:lstStyle/>
          <a:p>
            <a:fld id="{F5F5AEAF-DB9C-4DFF-9369-10C5B2C5E5E3}" type="slidenum">
              <a:rPr lang="it-IT" smtClean="0">
                <a:latin typeface="Grandview Display" panose="020B0502040204020203" pitchFamily="34" charset="0"/>
              </a:rPr>
              <a:t>7</a:t>
            </a:fld>
            <a:endParaRPr lang="it-IT" dirty="0">
              <a:latin typeface="Grandview Display" panose="020B05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98018E-F2BA-FC26-C6CA-C1540EE07169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2697426"/>
            <a:ext cx="3048000" cy="6008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1200D8-1A0C-1290-F1C6-72B686731AD1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4763188"/>
            <a:ext cx="3692320" cy="6008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F8F000-389F-3CF3-38FC-C549BF830132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708228" y="5632640"/>
            <a:ext cx="5365699" cy="6008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4532D6-21B3-A573-1FF7-E23DD1D87051}"/>
              </a:ext>
            </a:extLst>
          </p:cNvPr>
          <p:cNvSpPr txBox="1"/>
          <p:nvPr/>
        </p:nvSpPr>
        <p:spPr>
          <a:xfrm>
            <a:off x="8305800" y="2227762"/>
            <a:ext cx="259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dirty="0">
                <a:solidFill>
                  <a:srgbClr val="000061"/>
                </a:solidFill>
                <a:effectLst/>
                <a:latin typeface="Grandview Display" panose="020B0502040204020203" pitchFamily="34" charset="0"/>
              </a:rPr>
              <a:t>Iteration step algorithm:</a:t>
            </a:r>
            <a:endParaRPr lang="en-US" dirty="0">
              <a:solidFill>
                <a:srgbClr val="000061"/>
              </a:solidFill>
              <a:latin typeface="Grandview Display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8ADD48-93A7-4B52-DB08-932A183F3277}"/>
              </a:ext>
            </a:extLst>
          </p:cNvPr>
          <p:cNvSpPr txBox="1"/>
          <p:nvPr/>
        </p:nvSpPr>
        <p:spPr>
          <a:xfrm>
            <a:off x="8309692" y="4193191"/>
            <a:ext cx="216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dirty="0">
                <a:solidFill>
                  <a:srgbClr val="C00000"/>
                </a:solidFill>
                <a:effectLst/>
                <a:latin typeface="Grandview Display" panose="020B0502040204020203" pitchFamily="34" charset="0"/>
              </a:rPr>
              <a:t>Gradient projection:</a:t>
            </a:r>
            <a:endParaRPr lang="en-US" dirty="0">
              <a:solidFill>
                <a:srgbClr val="C00000"/>
              </a:solidFill>
              <a:latin typeface="Grandview Display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1E20AD-2BB9-D4C8-7C99-88FD4372C25D}"/>
              </a:ext>
            </a:extLst>
          </p:cNvPr>
          <p:cNvSpPr/>
          <p:nvPr/>
        </p:nvSpPr>
        <p:spPr>
          <a:xfrm>
            <a:off x="1539240" y="3059429"/>
            <a:ext cx="1082040" cy="281941"/>
          </a:xfrm>
          <a:prstGeom prst="rect">
            <a:avLst/>
          </a:prstGeom>
          <a:solidFill>
            <a:srgbClr val="C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341112-A829-D1A4-9FAD-75F4CD8D566F}"/>
              </a:ext>
            </a:extLst>
          </p:cNvPr>
          <p:cNvSpPr/>
          <p:nvPr/>
        </p:nvSpPr>
        <p:spPr>
          <a:xfrm>
            <a:off x="3392692" y="3059429"/>
            <a:ext cx="1323863" cy="281941"/>
          </a:xfrm>
          <a:prstGeom prst="rect">
            <a:avLst/>
          </a:prstGeom>
          <a:solidFill>
            <a:srgbClr val="C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ADEBB6-AECE-C7D4-410C-C484404A66CC}"/>
              </a:ext>
            </a:extLst>
          </p:cNvPr>
          <p:cNvSpPr txBox="1"/>
          <p:nvPr/>
        </p:nvSpPr>
        <p:spPr>
          <a:xfrm>
            <a:off x="6097024" y="2114026"/>
            <a:ext cx="698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randview Display" panose="020B0502040204020203" pitchFamily="34" charset="0"/>
              </a:rPr>
              <a:t>C</a:t>
            </a:r>
            <a:r>
              <a:rPr lang="en-US" baseline="-25000" dirty="0">
                <a:latin typeface="Grandview Display" panose="020B0502040204020203" pitchFamily="34" charset="0"/>
              </a:rPr>
              <a:t>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3B298C-521B-66B8-6393-A0E253DE698B}"/>
              </a:ext>
            </a:extLst>
          </p:cNvPr>
          <p:cNvSpPr/>
          <p:nvPr/>
        </p:nvSpPr>
        <p:spPr>
          <a:xfrm>
            <a:off x="6101940" y="2153824"/>
            <a:ext cx="344129" cy="319702"/>
          </a:xfrm>
          <a:prstGeom prst="rect">
            <a:avLst/>
          </a:prstGeom>
          <a:solidFill>
            <a:srgbClr val="C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AA1B21-0A14-8F97-32A7-3758F1180A79}"/>
              </a:ext>
            </a:extLst>
          </p:cNvPr>
          <p:cNvSpPr txBox="1"/>
          <p:nvPr/>
        </p:nvSpPr>
        <p:spPr>
          <a:xfrm>
            <a:off x="2428109" y="3791387"/>
            <a:ext cx="698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latin typeface="Grandview Display" panose="020B0502040204020203" pitchFamily="34" charset="0"/>
              </a:rPr>
              <a:t>∇</a:t>
            </a:r>
            <a:r>
              <a:rPr lang="en-GB" i="1" baseline="-25000" dirty="0">
                <a:latin typeface="Grandview Display" panose="020B0502040204020203" pitchFamily="34" charset="0"/>
              </a:rPr>
              <a:t>z </a:t>
            </a:r>
            <a:r>
              <a:rPr lang="en-GB" i="1" dirty="0">
                <a:latin typeface="Grandview Display" panose="020B0502040204020203" pitchFamily="34" charset="0"/>
              </a:rPr>
              <a:t>E</a:t>
            </a:r>
            <a:endParaRPr lang="en-US" baseline="-25000" dirty="0">
              <a:latin typeface="Grandview Display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AD7A63-5132-64D2-4237-9921CAE20871}"/>
              </a:ext>
            </a:extLst>
          </p:cNvPr>
          <p:cNvSpPr/>
          <p:nvPr/>
        </p:nvSpPr>
        <p:spPr>
          <a:xfrm>
            <a:off x="2536266" y="3803945"/>
            <a:ext cx="403582" cy="346941"/>
          </a:xfrm>
          <a:prstGeom prst="rect">
            <a:avLst/>
          </a:prstGeom>
          <a:solidFill>
            <a:srgbClr val="C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6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8" grpId="0" animBg="1"/>
      <p:bldP spid="3" grpId="0"/>
      <p:bldP spid="8" grpId="0" animBg="1"/>
      <p:bldP spid="10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B03C393-56F4-FE5E-3450-9DC022A7D655}"/>
              </a:ext>
            </a:extLst>
          </p:cNvPr>
          <p:cNvSpPr/>
          <p:nvPr/>
        </p:nvSpPr>
        <p:spPr>
          <a:xfrm>
            <a:off x="0" y="6483600"/>
            <a:ext cx="12192000" cy="235974"/>
          </a:xfrm>
          <a:prstGeom prst="rect">
            <a:avLst/>
          </a:prstGeom>
          <a:solidFill>
            <a:srgbClr val="EBE5E0"/>
          </a:solidFill>
          <a:ln>
            <a:solidFill>
              <a:srgbClr val="EBE5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randview Display" panose="020B0502040204020203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2D84AFA-4E51-EEAE-105E-B5A47828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Grandview Display" panose="020B0502040204020203" pitchFamily="34" charset="0"/>
              </a:rPr>
              <a:t>Tolerances</a:t>
            </a:r>
            <a:r>
              <a:rPr lang="it-IT" dirty="0">
                <a:latin typeface="Grandview Display" panose="020B0502040204020203" pitchFamily="34" charset="0"/>
              </a:rPr>
              <a:t> </a:t>
            </a:r>
            <a:r>
              <a:rPr lang="it-IT" dirty="0" err="1">
                <a:latin typeface="Grandview Display" panose="020B0502040204020203" pitchFamily="34" charset="0"/>
              </a:rPr>
              <a:t>definition</a:t>
            </a:r>
            <a:endParaRPr lang="it-IT" dirty="0">
              <a:latin typeface="Grandview Display" panose="020B0502040204020203" pitchFamily="34" charset="0"/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A438A4F-1EA8-008B-B20A-2D951F1E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000"/>
            <a:ext cx="27432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Cozzi Piero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75C49B-E547-0AA3-2CF0-D97C16099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6000"/>
            <a:ext cx="41148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Manufacturing </a:t>
            </a:r>
            <a:r>
              <a:rPr lang="it-IT" dirty="0" err="1">
                <a:latin typeface="Grandview Display" panose="020B0502040204020203" pitchFamily="34" charset="0"/>
              </a:rPr>
              <a:t>tolerances</a:t>
            </a:r>
            <a:r>
              <a:rPr lang="it-IT" dirty="0">
                <a:latin typeface="Grandview Display" panose="020B0502040204020203" pitchFamily="34" charset="0"/>
              </a:rPr>
              <a:t> study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603495-EA19-D855-820E-0C968E39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6000"/>
            <a:ext cx="2743200" cy="365125"/>
          </a:xfrm>
        </p:spPr>
        <p:txBody>
          <a:bodyPr/>
          <a:lstStyle/>
          <a:p>
            <a:fld id="{F5F5AEAF-DB9C-4DFF-9369-10C5B2C5E5E3}" type="slidenum">
              <a:rPr lang="it-IT" smtClean="0">
                <a:latin typeface="Grandview Display" panose="020B0502040204020203" pitchFamily="34" charset="0"/>
              </a:rPr>
              <a:t>8</a:t>
            </a:fld>
            <a:endParaRPr lang="it-IT" dirty="0">
              <a:latin typeface="Grandview Display" panose="020B0502040204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F2E0B5-BC86-AC7B-C3DF-90FE7DAED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778" y="3625808"/>
            <a:ext cx="4264443" cy="7398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9F2814-0354-82C1-C611-1A0D0A3F2C8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192899" y="4667699"/>
            <a:ext cx="5806200" cy="13172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CD5EB1-9995-D93F-2282-ADE0B4742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138" y="1809767"/>
            <a:ext cx="4259800" cy="64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D7768B-C457-CFD7-120A-7D91504674CB}"/>
              </a:ext>
            </a:extLst>
          </p:cNvPr>
          <p:cNvSpPr txBox="1"/>
          <p:nvPr/>
        </p:nvSpPr>
        <p:spPr>
          <a:xfrm>
            <a:off x="838200" y="3008335"/>
            <a:ext cx="8374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Grandview Display" panose="020B0502040204020203" pitchFamily="34" charset="0"/>
              </a:rPr>
              <a:t>Alternative </a:t>
            </a:r>
            <a:r>
              <a:rPr lang="it-IT" sz="2400" dirty="0" err="1">
                <a:latin typeface="Grandview Display" panose="020B0502040204020203" pitchFamily="34" charset="0"/>
              </a:rPr>
              <a:t>optimization</a:t>
            </a:r>
            <a:r>
              <a:rPr lang="it-IT" sz="2400" dirty="0">
                <a:latin typeface="Grandview Display" panose="020B0502040204020203" pitchFamily="34" charset="0"/>
              </a:rPr>
              <a:t> </a:t>
            </a:r>
            <a:r>
              <a:rPr lang="it-IT" sz="2400" dirty="0" err="1">
                <a:latin typeface="Grandview Display" panose="020B0502040204020203" pitchFamily="34" charset="0"/>
              </a:rPr>
              <a:t>approach</a:t>
            </a:r>
            <a:r>
              <a:rPr lang="it-IT" sz="2400" dirty="0">
                <a:latin typeface="Grandview Display" panose="020B0502040204020203" pitchFamily="34" charset="0"/>
              </a:rPr>
              <a:t>: SLSQP (in </a:t>
            </a:r>
            <a:r>
              <a:rPr lang="it-IT" sz="2400" dirty="0" err="1">
                <a:latin typeface="Grandview Display" panose="020B0502040204020203" pitchFamily="34" charset="0"/>
              </a:rPr>
              <a:t>SciPy</a:t>
            </a:r>
            <a:r>
              <a:rPr lang="it-IT" sz="2400" dirty="0">
                <a:latin typeface="Grandview Display" panose="020B0502040204020203" pitchFamily="34" charset="0"/>
              </a:rPr>
              <a:t> </a:t>
            </a:r>
            <a:r>
              <a:rPr lang="it-IT" sz="2400" dirty="0" err="1">
                <a:latin typeface="Grandview Display" panose="020B0502040204020203" pitchFamily="34" charset="0"/>
              </a:rPr>
              <a:t>module</a:t>
            </a:r>
            <a:r>
              <a:rPr lang="it-IT" sz="2400" dirty="0">
                <a:latin typeface="Grandview Display" panose="020B0502040204020203" pitchFamily="34" charset="0"/>
              </a:rPr>
              <a:t>)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9611EA-DFE0-FFCC-997D-411521A00DBE}"/>
              </a:ext>
            </a:extLst>
          </p:cNvPr>
          <p:cNvSpPr txBox="1"/>
          <p:nvPr/>
        </p:nvSpPr>
        <p:spPr>
          <a:xfrm>
            <a:off x="2615382" y="1944506"/>
            <a:ext cx="2379240" cy="378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randview Display" panose="020B0502040204020203" pitchFamily="34" charset="0"/>
              </a:rPr>
              <a:t>In terms of L</a:t>
            </a:r>
            <a:r>
              <a:rPr lang="en-US" baseline="-25000" dirty="0">
                <a:latin typeface="Grandview Display" panose="020B0502040204020203" pitchFamily="34" charset="0"/>
              </a:rPr>
              <a:t>2</a:t>
            </a:r>
            <a:r>
              <a:rPr lang="en-US" dirty="0">
                <a:latin typeface="Grandview Display" panose="020B0502040204020203" pitchFamily="34" charset="0"/>
              </a:rPr>
              <a:t>-norm: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44DCDA-888A-459C-49CA-BE257C37F123}"/>
              </a:ext>
            </a:extLst>
          </p:cNvPr>
          <p:cNvSpPr txBox="1"/>
          <p:nvPr/>
        </p:nvSpPr>
        <p:spPr>
          <a:xfrm>
            <a:off x="181895" y="6227879"/>
            <a:ext cx="11828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495365"/>
                </a:solidFill>
                <a:latin typeface="Arial" panose="020B0604020202020204" pitchFamily="34" charset="0"/>
              </a:rPr>
              <a:t>[1] D. Kraft. A Software Package </a:t>
            </a:r>
            <a:r>
              <a:rPr lang="de-DE" sz="1000" dirty="0" err="1">
                <a:solidFill>
                  <a:srgbClr val="495365"/>
                </a:solidFill>
                <a:latin typeface="Arial" panose="020B0604020202020204" pitchFamily="34" charset="0"/>
              </a:rPr>
              <a:t>for</a:t>
            </a:r>
            <a:r>
              <a:rPr lang="de-DE" sz="1000" dirty="0">
                <a:solidFill>
                  <a:srgbClr val="495365"/>
                </a:solidFill>
                <a:latin typeface="Arial" panose="020B0604020202020204" pitchFamily="34" charset="0"/>
              </a:rPr>
              <a:t> </a:t>
            </a:r>
            <a:r>
              <a:rPr lang="de-DE" sz="1000" dirty="0" err="1">
                <a:solidFill>
                  <a:srgbClr val="495365"/>
                </a:solidFill>
                <a:latin typeface="Arial" panose="020B0604020202020204" pitchFamily="34" charset="0"/>
              </a:rPr>
              <a:t>Sequential</a:t>
            </a:r>
            <a:r>
              <a:rPr lang="de-DE" sz="1000" dirty="0">
                <a:solidFill>
                  <a:srgbClr val="495365"/>
                </a:solidFill>
                <a:latin typeface="Arial" panose="020B0604020202020204" pitchFamily="34" charset="0"/>
              </a:rPr>
              <a:t> </a:t>
            </a:r>
            <a:r>
              <a:rPr lang="de-DE" sz="1000" dirty="0" err="1">
                <a:solidFill>
                  <a:srgbClr val="495365"/>
                </a:solidFill>
                <a:latin typeface="Arial" panose="020B0604020202020204" pitchFamily="34" charset="0"/>
              </a:rPr>
              <a:t>Quadratic</a:t>
            </a:r>
            <a:r>
              <a:rPr lang="de-DE" sz="1000" dirty="0">
                <a:solidFill>
                  <a:srgbClr val="495365"/>
                </a:solidFill>
                <a:latin typeface="Arial" panose="020B0604020202020204" pitchFamily="34" charset="0"/>
              </a:rPr>
              <a:t> </a:t>
            </a:r>
            <a:r>
              <a:rPr lang="de-DE" sz="1000" dirty="0" err="1">
                <a:solidFill>
                  <a:srgbClr val="495365"/>
                </a:solidFill>
                <a:latin typeface="Arial" panose="020B0604020202020204" pitchFamily="34" charset="0"/>
              </a:rPr>
              <a:t>Programming</a:t>
            </a:r>
            <a:r>
              <a:rPr lang="de-DE" sz="1000" dirty="0">
                <a:solidFill>
                  <a:srgbClr val="495365"/>
                </a:solidFill>
                <a:latin typeface="Arial" panose="020B0604020202020204" pitchFamily="34" charset="0"/>
              </a:rPr>
              <a:t>. Deutsche </a:t>
            </a:r>
            <a:r>
              <a:rPr lang="de-DE" sz="1000" dirty="0" err="1">
                <a:solidFill>
                  <a:srgbClr val="495365"/>
                </a:solidFill>
                <a:latin typeface="Arial" panose="020B0604020202020204" pitchFamily="34" charset="0"/>
              </a:rPr>
              <a:t>Forschungs-und</a:t>
            </a:r>
            <a:r>
              <a:rPr lang="de-DE" sz="1000" dirty="0">
                <a:solidFill>
                  <a:srgbClr val="495365"/>
                </a:solidFill>
                <a:latin typeface="Arial" panose="020B0604020202020204" pitchFamily="34" charset="0"/>
              </a:rPr>
              <a:t> Versuchsanstalt für </a:t>
            </a:r>
            <a:r>
              <a:rPr lang="de-DE" sz="1000" dirty="0" err="1">
                <a:solidFill>
                  <a:srgbClr val="495365"/>
                </a:solidFill>
                <a:latin typeface="Arial" panose="020B0604020202020204" pitchFamily="34" charset="0"/>
              </a:rPr>
              <a:t>Luft-und</a:t>
            </a:r>
            <a:r>
              <a:rPr lang="de-DE" sz="1000" dirty="0">
                <a:solidFill>
                  <a:srgbClr val="495365"/>
                </a:solidFill>
                <a:latin typeface="Arial" panose="020B0604020202020204" pitchFamily="34" charset="0"/>
              </a:rPr>
              <a:t> Raumfahrt Köln: Forschungsbericht. Wiss. Berichtswesen d. DFVLR, 1988.</a:t>
            </a:r>
            <a:endParaRPr lang="en-US" sz="1000" dirty="0">
              <a:solidFill>
                <a:srgbClr val="495365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34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B03C393-56F4-FE5E-3450-9DC022A7D655}"/>
              </a:ext>
            </a:extLst>
          </p:cNvPr>
          <p:cNvSpPr/>
          <p:nvPr/>
        </p:nvSpPr>
        <p:spPr>
          <a:xfrm>
            <a:off x="0" y="6483600"/>
            <a:ext cx="12192000" cy="235974"/>
          </a:xfrm>
          <a:prstGeom prst="rect">
            <a:avLst/>
          </a:prstGeom>
          <a:solidFill>
            <a:srgbClr val="EBE5E0"/>
          </a:solidFill>
          <a:ln>
            <a:solidFill>
              <a:srgbClr val="EBE5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randview Display" panose="020B0502040204020203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2D84AFA-4E51-EEAE-105E-B5A47828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Grandview Display" panose="020B0502040204020203" pitchFamily="34" charset="0"/>
              </a:rPr>
              <a:t>Gradient</a:t>
            </a:r>
            <a:r>
              <a:rPr lang="it-IT" dirty="0">
                <a:latin typeface="Grandview Display" panose="020B0502040204020203" pitchFamily="34" charset="0"/>
              </a:rPr>
              <a:t> </a:t>
            </a:r>
            <a:r>
              <a:rPr lang="it-IT" dirty="0" err="1">
                <a:latin typeface="Grandview Display" panose="020B0502040204020203" pitchFamily="34" charset="0"/>
              </a:rPr>
              <a:t>Validation</a:t>
            </a:r>
            <a:r>
              <a:rPr lang="it-IT" dirty="0">
                <a:latin typeface="Grandview Display" panose="020B0502040204020203" pitchFamily="34" charset="0"/>
              </a:rPr>
              <a:t>: </a:t>
            </a:r>
            <a:r>
              <a:rPr lang="it-IT" sz="3500" dirty="0" err="1">
                <a:latin typeface="Grandview Display" panose="020B0502040204020203" pitchFamily="34" charset="0"/>
              </a:rPr>
              <a:t>numerical</a:t>
            </a:r>
            <a:r>
              <a:rPr lang="it-IT" sz="3500" dirty="0">
                <a:latin typeface="Grandview Display" panose="020B0502040204020203" pitchFamily="34" charset="0"/>
              </a:rPr>
              <a:t> </a:t>
            </a:r>
            <a:r>
              <a:rPr lang="it-IT" sz="3500" dirty="0" err="1">
                <a:latin typeface="Grandview Display" panose="020B0502040204020203" pitchFamily="34" charset="0"/>
              </a:rPr>
              <a:t>instabilities</a:t>
            </a:r>
            <a:endParaRPr lang="it-IT" sz="3500" dirty="0">
              <a:latin typeface="Grandview Display" panose="020B0502040204020203" pitchFamily="34" charset="0"/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A438A4F-1EA8-008B-B20A-2D951F1E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6000"/>
            <a:ext cx="27432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Cozzi Piero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75C49B-E547-0AA3-2CF0-D97C16099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6000"/>
            <a:ext cx="4114800" cy="365125"/>
          </a:xfrm>
        </p:spPr>
        <p:txBody>
          <a:bodyPr/>
          <a:lstStyle/>
          <a:p>
            <a:r>
              <a:rPr lang="it-IT" dirty="0">
                <a:latin typeface="Grandview Display" panose="020B0502040204020203" pitchFamily="34" charset="0"/>
              </a:rPr>
              <a:t>Manufacturing </a:t>
            </a:r>
            <a:r>
              <a:rPr lang="it-IT" dirty="0" err="1">
                <a:latin typeface="Grandview Display" panose="020B0502040204020203" pitchFamily="34" charset="0"/>
              </a:rPr>
              <a:t>tolerances</a:t>
            </a:r>
            <a:r>
              <a:rPr lang="it-IT" dirty="0">
                <a:latin typeface="Grandview Display" panose="020B0502040204020203" pitchFamily="34" charset="0"/>
              </a:rPr>
              <a:t> study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603495-EA19-D855-820E-0C968E39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6000"/>
            <a:ext cx="2743200" cy="365125"/>
          </a:xfrm>
        </p:spPr>
        <p:txBody>
          <a:bodyPr/>
          <a:lstStyle/>
          <a:p>
            <a:fld id="{F5F5AEAF-DB9C-4DFF-9369-10C5B2C5E5E3}" type="slidenum">
              <a:rPr lang="it-IT" smtClean="0">
                <a:latin typeface="Grandview Display" panose="020B0502040204020203" pitchFamily="34" charset="0"/>
              </a:rPr>
              <a:t>9</a:t>
            </a:fld>
            <a:endParaRPr lang="it-IT" dirty="0">
              <a:latin typeface="Grandview Display" panose="020B0502040204020203" pitchFamily="34" charset="0"/>
            </a:endParaRPr>
          </a:p>
        </p:txBody>
      </p:sp>
      <p:pic>
        <p:nvPicPr>
          <p:cNvPr id="8" name="Picture 7" descr="A graph of a graph&#10;&#10;Description automatically generated">
            <a:extLst>
              <a:ext uri="{FF2B5EF4-FFF2-40B4-BE49-F238E27FC236}">
                <a16:creationId xmlns:a16="http://schemas.microsoft.com/office/drawing/2014/main" id="{41FE1089-F2C6-9CD2-5A2A-E1DB219C2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2" y="2269771"/>
            <a:ext cx="5545847" cy="3634747"/>
          </a:xfrm>
          <a:prstGeom prst="rect">
            <a:avLst/>
          </a:prstGeom>
        </p:spPr>
      </p:pic>
      <p:pic>
        <p:nvPicPr>
          <p:cNvPr id="10" name="Picture 9" descr="A graph with a line&#10;&#10;Description automatically generated">
            <a:extLst>
              <a:ext uri="{FF2B5EF4-FFF2-40B4-BE49-F238E27FC236}">
                <a16:creationId xmlns:a16="http://schemas.microsoft.com/office/drawing/2014/main" id="{B4B98E27-43D5-9645-D6E8-EEE53B1D3C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15" y="2445031"/>
            <a:ext cx="5600711" cy="3459487"/>
          </a:xfrm>
          <a:prstGeom prst="rect">
            <a:avLst/>
          </a:prstGeom>
        </p:spPr>
      </p:pic>
      <p:pic>
        <p:nvPicPr>
          <p:cNvPr id="12" name="Picture 11" descr="A graph with red line and numbers&#10;&#10;Description automatically generated">
            <a:extLst>
              <a:ext uri="{FF2B5EF4-FFF2-40B4-BE49-F238E27FC236}">
                <a16:creationId xmlns:a16="http://schemas.microsoft.com/office/drawing/2014/main" id="{7A15C6AC-ECBD-A479-20F7-7ED3A343C7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14" y="2445031"/>
            <a:ext cx="5600711" cy="3459487"/>
          </a:xfrm>
          <a:prstGeom prst="rect">
            <a:avLst/>
          </a:prstGeom>
        </p:spPr>
      </p:pic>
      <p:pic>
        <p:nvPicPr>
          <p:cNvPr id="14" name="Picture 13" descr="A graph with a line&#10;&#10;Description automatically generated">
            <a:extLst>
              <a:ext uri="{FF2B5EF4-FFF2-40B4-BE49-F238E27FC236}">
                <a16:creationId xmlns:a16="http://schemas.microsoft.com/office/drawing/2014/main" id="{3386120A-BA3F-2474-E395-5186D6E2F1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2" y="2269771"/>
            <a:ext cx="5545847" cy="36347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5CEE51F-8092-863E-C6B6-DED3C858D1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5720" y="1574319"/>
            <a:ext cx="3940560" cy="6984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D9DB5B-1856-BCCB-89ED-32E94CE2C4EA}"/>
              </a:ext>
            </a:extLst>
          </p:cNvPr>
          <p:cNvSpPr txBox="1"/>
          <p:nvPr/>
        </p:nvSpPr>
        <p:spPr>
          <a:xfrm>
            <a:off x="0" y="5940703"/>
            <a:ext cx="112874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b="0" i="0" dirty="0">
                <a:solidFill>
                  <a:srgbClr val="495365"/>
                </a:solidFill>
                <a:effectLst/>
                <a:latin typeface="Arial" panose="020B0604020202020204" pitchFamily="34" charset="0"/>
              </a:rPr>
              <a:t>[1] Hossein Haj-Hariri. Characteristics analysis of the parabolized stability equations. Studies in Applied Mathematics, 92(1):41–53, 1994.</a:t>
            </a:r>
            <a:br>
              <a:rPr lang="en-GB" sz="1000" b="0" i="0" dirty="0">
                <a:solidFill>
                  <a:srgbClr val="495365"/>
                </a:solidFill>
                <a:effectLst/>
                <a:latin typeface="Lato" panose="020F0502020204030203" pitchFamily="34" charset="0"/>
              </a:rPr>
            </a:br>
            <a:r>
              <a:rPr lang="en-GB" sz="1000" b="0" i="0" dirty="0">
                <a:solidFill>
                  <a:srgbClr val="495365"/>
                </a:solidFill>
                <a:effectLst/>
                <a:latin typeface="Arial" panose="020B0604020202020204" pitchFamily="34" charset="0"/>
              </a:rPr>
              <a:t>[2] Fei Li and Mujeeb R Malik. On the nature of PSE approximation. Theoretical and Computational Fluid Dynamics, 8(4):253–273, 1996.</a:t>
            </a:r>
            <a:br>
              <a:rPr lang="en-GB" sz="1000" b="0" i="0" dirty="0">
                <a:solidFill>
                  <a:srgbClr val="495365"/>
                </a:solidFill>
                <a:effectLst/>
                <a:latin typeface="Lato" panose="020F0502020204030203" pitchFamily="34" charset="0"/>
              </a:rPr>
            </a:br>
            <a:r>
              <a:rPr lang="en-GB" sz="1000" b="0" i="0" dirty="0">
                <a:solidFill>
                  <a:srgbClr val="495365"/>
                </a:solidFill>
                <a:effectLst/>
                <a:latin typeface="Arial" panose="020B0604020202020204" pitchFamily="34" charset="0"/>
              </a:rPr>
              <a:t>[3] P. Andersson, D. S. </a:t>
            </a:r>
            <a:r>
              <a:rPr lang="en-GB" sz="1000" b="0" i="0" dirty="0" err="1">
                <a:solidFill>
                  <a:srgbClr val="495365"/>
                </a:solidFill>
                <a:effectLst/>
                <a:latin typeface="Arial" panose="020B0604020202020204" pitchFamily="34" charset="0"/>
              </a:rPr>
              <a:t>Henningson</a:t>
            </a:r>
            <a:r>
              <a:rPr lang="en-GB" sz="1000" b="0" i="0" dirty="0">
                <a:solidFill>
                  <a:srgbClr val="495365"/>
                </a:solidFill>
                <a:effectLst/>
                <a:latin typeface="Arial" panose="020B0604020202020204" pitchFamily="34" charset="0"/>
              </a:rPr>
              <a:t>, and A. Hanifi. On a stabilization procedure for the parabolic stability equations. Journal of Engineering Mathematics, 33(3):311–332, 1998.</a:t>
            </a:r>
            <a:endParaRPr lang="en-GB" sz="1000" b="0" i="0" dirty="0">
              <a:solidFill>
                <a:srgbClr val="495365"/>
              </a:solidFill>
              <a:effectLst/>
              <a:latin typeface="Lato" panose="020F0502020204030203" pitchFamily="34" charset="0"/>
            </a:endParaRPr>
          </a:p>
          <a:p>
            <a:br>
              <a:rPr lang="en-GB" sz="1000" b="0" i="0" dirty="0">
                <a:solidFill>
                  <a:srgbClr val="495365"/>
                </a:solidFill>
                <a:effectLst/>
                <a:latin typeface="Lato" panose="020F0502020204030203" pitchFamily="34" charset="0"/>
              </a:rPr>
            </a:br>
            <a:endParaRPr lang="en-US" sz="1000" dirty="0"/>
          </a:p>
        </p:txBody>
      </p:sp>
      <p:pic>
        <p:nvPicPr>
          <p:cNvPr id="19" name="Picture 18" descr="A graph of a function&#10;&#10;Description automatically generated">
            <a:extLst>
              <a:ext uri="{FF2B5EF4-FFF2-40B4-BE49-F238E27FC236}">
                <a16:creationId xmlns:a16="http://schemas.microsoft.com/office/drawing/2014/main" id="{31FA976F-5A97-FC9C-C650-D83CD71BE3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465" y="2445031"/>
            <a:ext cx="6484707" cy="368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4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Relationship Id="rId4" Type="http://schemas.microsoft.com/office/2011/relationships/webextension" Target="webextension4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2">
    <wetp:webextensionref xmlns:r="http://schemas.openxmlformats.org/officeDocument/2006/relationships" r:id="rId1"/>
  </wetp:taskpane>
  <wetp:taskpane dockstate="right" visibility="0" width="438" row="20">
    <wetp:webextensionref xmlns:r="http://schemas.openxmlformats.org/officeDocument/2006/relationships" r:id="rId2"/>
  </wetp:taskpane>
  <wetp:taskpane dockstate="right" visibility="0" width="438" row="4">
    <wetp:webextensionref xmlns:r="http://schemas.openxmlformats.org/officeDocument/2006/relationships" r:id="rId3"/>
  </wetp:taskpane>
  <wetp:taskpane dockstate="right" visibility="0" width="438" row="9">
    <wetp:webextensionref xmlns:r="http://schemas.openxmlformats.org/officeDocument/2006/relationships" r:id="rId4"/>
  </wetp:taskpane>
</wetp:taskpanes>
</file>

<file path=ppt/webextensions/webextension1.xml><?xml version="1.0" encoding="utf-8"?>
<we:webextension xmlns:we="http://schemas.microsoft.com/office/webextensions/webextension/2010/11" id="{A84ABAA1-827A-4843-BBC2-0E8BBBA09C96}">
  <we:reference id="wa104381909" version="3.14.0.0" store="en-US" storeType="OMEX"/>
  <we:alternateReferences>
    <we:reference id="WA104381909" version="3.14.0.0" store="WA104381909" storeType="OMEX"/>
  </we:alternateReferences>
  <we:properties>
    <we:property name="EQUATION_HISTORY" value="&quot;[{\&quot;mathml\&quot;:\&quot;&lt;math style=\\\&quot;font-family:stix;font-size:16px;\\\&quot; xmlns=\\\&quot;http://www.w3.org/1998/Math/MathML\\\&quot;&gt;&lt;mstyle mathsize=\\\&quot;16px\\\&quot;&gt;&lt;mo&gt;\\\\&lt;/mo&gt;&lt;mi&gt;b&lt;/mi&gt;&lt;mi&gt;e&lt;/mi&gt;&lt;mi&gt;g&lt;/mi&gt;&lt;mi&gt;i&lt;/mi&gt;&lt;mi&gt;n&lt;/mi&gt;&lt;mo&gt;{&lt;/mo&gt;&lt;mi&gt;e&lt;/mi&gt;&lt;mi&gt;q&lt;/mi&gt;&lt;mi&gt;u&lt;/mi&gt;&lt;mi&gt;a&lt;/mi&gt;&lt;mi&gt;t&lt;/mi&gt;&lt;mi&gt;i&lt;/mi&gt;&lt;mi&gt;o&lt;/mi&gt;&lt;mi&gt;n&lt;/mi&gt;&lt;mo&gt;}&lt;/mo&gt;&lt;mo&gt;&amp;#xA0;&lt;/mo&gt;&lt;mo&gt;&amp;#xA0;&lt;/mo&gt;&lt;mo&gt;&amp;#xA0;&lt;/mo&gt;&lt;mo&gt;&amp;#xA0;&lt;/mo&gt;&lt;mo&gt;&amp;#xA0;&lt;/mo&gt;&lt;mo&gt;\\\\&lt;/mo&gt;&lt;mi&gt;b&lt;/mi&gt;&lt;mi&gt;e&lt;/mi&gt;&lt;mi&gt;g&lt;/mi&gt;&lt;mi&gt;i&lt;/mi&gt;&lt;mi&gt;n&lt;/mi&gt;&lt;mo&gt;{&lt;/mo&gt;&lt;mi&gt;a&lt;/mi&gt;&lt;mi&gt;l&lt;/mi&gt;&lt;mi&gt;i&lt;/mi&gt;&lt;mi&gt;g&lt;/mi&gt;&lt;mi&gt;n&lt;/mi&gt;&lt;mi&gt;e&lt;/mi&gt;&lt;mi&gt;d&lt;/mi&gt;&lt;mo&gt;}&lt;/mo&gt;&lt;mo&gt;&amp;#xA0;&lt;/mo&gt;&lt;mo&gt;&amp;#xA0;&lt;/mo&gt;&lt;mo&gt;&amp;#xA0;&lt;/mo&gt;&lt;mo&gt;&amp;#xA0;&lt;/mo&gt;&lt;mo&gt;&amp;#xA0;&lt;/mo&gt;&lt;mo&gt;&amp;#xA0;&lt;/mo&gt;&lt;mo&gt;&amp;#xA0;&lt;/mo&gt;&lt;mo&gt;&amp;#xA0;&lt;/mo&gt;&lt;mo&gt;&amp;#xA0;&lt;/mo&gt;&lt;mo&gt;&amp;amp;&lt;/mo&gt;&lt;mo&gt;&amp;#xA0;&lt;/mo&gt;&lt;mo&gt;\\\\&lt;/mo&gt;&lt;mi&gt;u&lt;/mi&gt;&lt;mi&gt;n&lt;/mi&gt;&lt;mi&gt;d&lt;/mi&gt;&lt;mi&gt;e&lt;/mi&gt;&lt;mi&gt;r&lt;/mi&gt;&lt;mi&gt;s&lt;/mi&gt;&lt;mi&gt;e&lt;/mi&gt;&lt;mi&gt;t&lt;/mi&gt;&lt;mo&gt;{&lt;/mo&gt;&lt;mo&gt;\\\\&lt;/mo&gt;&lt;mi&gt;D&lt;/mi&gt;&lt;mi&gt;e&lt;/mi&gt;&lt;mi&gt;l&lt;/mi&gt;&lt;mi&gt;t&lt;/mi&gt;&lt;mi&gt;a&lt;/mi&gt;&lt;mo&gt;&amp;#xA0;&lt;/mo&gt;&lt;mi&gt;z&lt;/mi&gt;&lt;mo&gt;&amp;#xA0;&lt;/mo&gt;&lt;mo&gt;\\\\&lt;/mo&gt;&lt;mi&gt;i&lt;/mi&gt;&lt;mi&gt;n&lt;/mi&gt;&lt;mo&gt;&amp;#xA0;&lt;/mo&gt;&lt;mo&gt;\\\\&lt;/mo&gt;&lt;mi&gt;m&lt;/mi&gt;&lt;mi&gt;a&lt;/mi&gt;&lt;mi&gt;t&lt;/mi&gt;&lt;mi&gt;h&lt;/mi&gt;&lt;mi&gt;b&lt;/mi&gt;&lt;mi&gt;b&lt;/mi&gt;&lt;mo&gt;{&lt;/mo&gt;&lt;mi&gt;R&lt;/mi&gt;&lt;mo&gt;}&lt;/mo&gt;&lt;mo&gt;}&lt;/mo&gt;&lt;mo&gt;{&lt;/mo&gt;&lt;mo&gt;\\\\&lt;/mo&gt;&lt;mi&gt;t&lt;/mi&gt;&lt;mi&gt;e&lt;/mi&gt;&lt;mi&gt;x&lt;/mi&gt;&lt;mi&gt;t&lt;/mi&gt;&lt;mo&gt;{&lt;/mo&gt;&lt;mi&gt;m&lt;/mi&gt;&lt;mi&gt;i&lt;/mi&gt;&lt;mi&gt;n&lt;/mi&gt;&lt;mo&gt;}&lt;/mo&gt;&lt;mo&gt;}&lt;/mo&gt;&lt;mo&gt;&amp;#xA0;&lt;/mo&gt;&lt;mo&gt;&amp;#xA0;&lt;/mo&gt;&lt;mo&gt;&amp;#xA0;&lt;/mo&gt;&lt;mo&gt;&amp;#xA0;&lt;/mo&gt;&lt;mo&gt;&amp;#xA0;&lt;/mo&gt;&lt;mo&gt;&amp;#xA0;&lt;/mo&gt;&lt;mo&gt;&amp;#xA0;&lt;/mo&gt;&lt;mo&gt;&amp;#xA0;&lt;/mo&gt;&lt;mo&gt;&amp;#xA0;&lt;/mo&gt;&lt;mo&gt;&amp;amp;&lt;/mo&gt;&lt;mo&gt;&amp;#xA0;&lt;/mo&gt;&lt;mo&gt;&amp;amp;&lt;/mo&gt;&lt;mo&gt;&amp;#xA0;&lt;/mo&gt;&lt;mi&gt;J&lt;/mi&gt;&lt;mo&gt;&amp;#xA0;&lt;/mo&gt;&lt;mo&gt;=&lt;/mo&gt;&lt;mo&gt;&amp;#xA0;&lt;/mo&gt;&lt;mo&gt;\\\\&lt;/mo&gt;&lt;mi&gt;D&lt;/mi&gt;&lt;mi&gt;e&lt;/mi&gt;&lt;mi&gt;l&lt;/mi&gt;&lt;mi&gt;t&lt;/mi&gt;&lt;mi&gt;a&lt;/mi&gt;&lt;mo&gt;&amp;#xA0;&lt;/mo&gt;&lt;mo&gt;{&lt;/mo&gt;&lt;mi&gt;z&lt;/mi&gt;&lt;mi&gt;_&lt;/mi&gt;&lt;mn&gt;1&lt;/mn&gt;&lt;mo&gt;}&lt;/mo&gt;&lt;mo&gt;^&lt;/mo&gt;&lt;mn&gt;2&lt;/mn&gt;&lt;mo&gt;+&lt;/mo&gt;&lt;mo&gt;\\\\&lt;/mo&gt;&lt;mi&gt;D&lt;/mi&gt;&lt;mi&gt;e&lt;/mi&gt;&lt;mi&gt;l&lt;/mi&gt;&lt;mi&gt;t&lt;/mi&gt;&lt;mi&gt;a&lt;/mi&gt;&lt;mo&gt;&amp;#xA0;&lt;/mo&gt;&lt;mo&gt;{&lt;/mo&gt;&lt;mi&gt;z&lt;/mi&gt;&lt;mi&gt;_&lt;/mi&gt;&lt;mo&gt;{&lt;/mo&gt;&lt;mn&gt;2&lt;/mn&gt;&lt;mo&gt;}&lt;/mo&gt;&lt;mo&gt;}&lt;/mo&gt;&lt;mo&gt;^&lt;/mo&gt;&lt;mn&gt;2&lt;/mn&gt;&lt;mo&gt;+&lt;/mo&gt;&lt;mo&gt;.&lt;/mo&gt;&lt;mo&gt;.&lt;/mo&gt;&lt;mo&gt;.&lt;/mo&gt;&lt;mo&gt;+&lt;/mo&gt;&lt;mo&gt;\\\\&lt;/mo&gt;&lt;mi&gt;D&lt;/mi&gt;&lt;mi&gt;e&lt;/mi&gt;&lt;mi&gt;l&lt;/mi&gt;&lt;mi&gt;t&lt;/mi&gt;&lt;mi&gt;a&lt;/mi&gt;&lt;mo&gt;&amp;#xA0;&lt;/mo&gt;&lt;mo&gt;{&lt;/mo&gt;&lt;mi&gt;z&lt;/mi&gt;&lt;mi&gt;_&lt;/mi&gt;&lt;mo&gt;{&lt;/mo&gt;&lt;mi&gt;n&lt;/mi&gt;&lt;mi&gt;p&lt;/mi&gt;&lt;mo&gt;}&lt;/mo&gt;&lt;mo&gt;}&lt;/mo&gt;&lt;mo&gt;^&lt;/mo&gt;&lt;mn&gt;2&lt;/mn&gt;&lt;mo&gt;\\\\&lt;/mo&gt;&lt;mo&gt;\\\\&lt;/mo&gt;&lt;mo&gt;&amp;#xA0;&lt;/mo&gt;&lt;mo&gt;&amp;#xA0;&lt;/mo&gt;&lt;mo&gt;&amp;#xA0;&lt;/mo&gt;&lt;mo&gt;&amp;#xA0;&lt;/mo&gt;&lt;mo&gt;&amp;#xA0;&lt;/mo&gt;&lt;mo&gt;&amp;#xA0;&lt;/mo&gt;&lt;mo&gt;&amp;#xA0;&lt;/mo&gt;&lt;mo&gt;&amp;#xA0;&lt;/mo&gt;&lt;mo&gt;&amp;#xA0;&lt;/mo&gt;&lt;mo&gt;&amp;amp;&lt;/mo&gt;&lt;mo&gt;&amp;#xA0;&lt;/mo&gt;&lt;mo&gt;\\\\&lt;/mo&gt;&lt;mi&gt;t&lt;/mi&gt;&lt;mi&gt;e&lt;/mi&gt;&lt;mi&gt;x&lt;/mi&gt;&lt;mi&gt;t&lt;/mi&gt;&lt;mo&gt;{&lt;/mo&gt;&lt;mi&gt;w&lt;/mi&gt;&lt;mi&gt;i&lt;/mi&gt;&lt;mi&gt;t&lt;/mi&gt;&lt;mi&gt;h&lt;/mi&gt;&lt;mo&gt;&amp;#xA0;&lt;/mo&gt;&lt;mi&gt;r&lt;/mi&gt;&lt;mi&gt;e&lt;/mi&gt;&lt;mi&gt;s&lt;/mi&gt;&lt;mi&gt;p&lt;/mi&gt;&lt;mi&gt;e&lt;/mi&gt;&lt;mi&gt;c&lt;/mi&gt;&lt;mi&gt;t&lt;/mi&gt;&lt;mo&gt;&amp;#xA0;&lt;/mo&gt;&lt;mi&gt;t&lt;/mi&gt;&lt;mi&gt;o&lt;/mi&gt;&lt;mo&gt;}&lt;/mo&gt;&lt;mo&gt;&amp;#xA0;&lt;/mo&gt;&lt;mo&gt;&amp;amp;&lt;/mo&gt;&lt;mo&gt;&amp;#xA0;&lt;/mo&gt;&lt;mo&gt;&amp;amp;&lt;/mo&gt;&lt;mo&gt;&amp;#xA0;&lt;/mo&gt;&lt;mo&gt;&amp;#xA0;&lt;/mo&gt;&lt;mi&gt;b&lt;/mi&gt;&lt;mi&gt;_&lt;/mi&gt;&lt;mn&gt;1&lt;/mn&gt;&lt;mo&gt;,&lt;/mo&gt;&lt;mo&gt;&amp;#xA0;&lt;/mo&gt;&lt;mi&gt;b&lt;/mi&gt;&lt;mi&gt;_&lt;/mi&gt;&lt;mn&gt;2&lt;/mn&gt;&lt;mo&gt;,&lt;/mo&gt;&lt;mo&gt;&amp;#xA0;&lt;/mo&gt;&lt;mo&gt;.&lt;/mo&gt;&lt;mo&gt;.&lt;/mo&gt;&lt;mo&gt;.&lt;/mo&gt;&lt;mo&gt;,&lt;/mo&gt;&lt;mo&gt;&amp;#xA0;&lt;/mo&gt;&lt;mi&gt;b&lt;/mi&gt;&lt;mi&gt;_&lt;/mi&gt;&lt;mi&gt;k&lt;/mi&gt;&lt;mo&gt;&amp;#xA0;&lt;/mo&gt;&lt;mo&gt;\\\\&lt;/mo&gt;&lt;mo&gt;\\\\&lt;/mo&gt;&lt;mo&gt;&amp;#xA0;&lt;/mo&gt;&lt;mo&gt;&amp;#xA0;&lt;/mo&gt;&lt;mo&gt;&amp;#xA0;&lt;/mo&gt;&lt;mo&gt;&amp;#xA0;&lt;/mo&gt;&lt;mo&gt;&amp;#xA0;&lt;/mo&gt;&lt;mo&gt;&amp;#xA0;&lt;/mo&gt;&lt;mo&gt;&amp;#xA0;&lt;/mo&gt;&lt;mo&gt;&amp;#xA0;&lt;/mo&gt;&lt;mo&gt;&amp;#xA0;&lt;/mo&gt;&lt;mo&gt;&amp;amp;&lt;/mo&gt;&lt;mo&gt;&amp;#xA0;&lt;/mo&gt;&lt;mo&gt;\\\\&lt;/mo&gt;&lt;mi&gt;t&lt;/mi&gt;&lt;mi&gt;e&lt;/mi&gt;&lt;mi&gt;x&lt;/mi&gt;&lt;mi&gt;t&lt;/mi&gt;&lt;mo&gt;{&lt;/mo&gt;&lt;mi&gt;s&lt;/mi&gt;&lt;mi&gt;u&lt;/mi&gt;&lt;mi&gt;b&lt;/mi&gt;&lt;mi&gt;j&lt;/mi&gt;&lt;mi&gt;e&lt;/mi&gt;&lt;mi&gt;c&lt;/mi&gt;&lt;mi&gt;t&lt;/mi&gt;&lt;mo&gt;&amp;#xA0;&lt;/mo&gt;&lt;mi&gt;t&lt;/mi&gt;&lt;mi&gt;o&lt;/mi&gt;&lt;mo&gt;}&lt;/mo&gt;&lt;mo&gt;&amp;#xA0;&lt;/mo&gt;&lt;mo&gt;&amp;amp;&lt;/mo&gt;&lt;mo&gt;&amp;#xA0;&lt;/mo&gt;&lt;mo&gt;&amp;amp;&lt;/mo&gt;&lt;mo&gt;&amp;#xA0;&lt;/mo&gt;&lt;mo&gt;&amp;#xA0;&lt;/mo&gt;&lt;mi&gt;E&lt;/mi&gt;&lt;mo&gt;=&lt;/mo&gt;&lt;mi&gt;E&lt;/mi&gt;&lt;mi&gt;_&lt;/mi&gt;&lt;mo&gt;{&lt;/mo&gt;&lt;mi&gt;t&lt;/mi&gt;&lt;mi&gt;a&lt;/mi&gt;&lt;mi&gt;r&lt;/mi&gt;&lt;mi&gt;g&lt;/mi&gt;&lt;mi&gt;e&lt;/mi&gt;&lt;mi&gt;t&lt;/mi&gt;&lt;mo&gt;}&lt;/mo&gt;&lt;mo&gt;=&lt;/mo&gt;&lt;mo&gt;&amp;#xA0;&lt;/mo&gt;&lt;mi&gt;E&lt;/mi&gt;&lt;mi&gt;_&lt;/mi&gt;&lt;mo&gt;{&lt;/mo&gt;&lt;mi&gt;R&lt;/mi&gt;&lt;mo&gt;}&lt;/mo&gt;&lt;mo&gt;&amp;#xA0;&lt;/mo&gt;&lt;mi&gt;E&lt;/mi&gt;&lt;mi&gt;_&lt;/mi&gt;&lt;mo&gt;{&lt;/mo&gt;&lt;mn&gt;0&lt;/mn&gt;&lt;mo&gt;}&lt;/mo&gt;&lt;mo&gt;\\\\&lt;/mo&gt;&lt;mo&gt;\\\\&lt;/mo&gt;&lt;mo&gt;&amp;#xA0;&lt;/mo&gt;&lt;mo&gt;&amp;#xA0;&lt;/mo&gt;&lt;mo&gt;&amp;#xA0;&lt;/mo&gt;&lt;mo&gt;&amp;#xA0;&lt;/mo&gt;&lt;mo&gt;&amp;#xA0;&lt;/mo&gt;&lt;mo&gt;\\\\&lt;/mo&gt;&lt;mi&gt;e&lt;/mi&gt;&lt;mi&gt;n&lt;/mi&gt;&lt;mi&gt;d&lt;/mi&gt;&lt;mo&gt;{&lt;/mo&gt;&lt;mi&gt;a&lt;/mi&gt;&lt;mi&gt;l&lt;/mi&gt;&lt;mi&gt;i&lt;/mi&gt;&lt;mi&gt;g&lt;/mi&gt;&lt;mi&gt;n&lt;/mi&gt;&lt;mi&gt;e&lt;/mi&gt;&lt;mi&gt;d&lt;/mi&gt;&lt;mo&gt;}&lt;/mo&gt;&lt;mo&gt;&amp;#xA0;&lt;/mo&gt;&lt;mo&gt;\\\\&lt;/mo&gt;&lt;mi&gt;l&lt;/mi&gt;&lt;mi&gt;a&lt;/mi&gt;&lt;mi&gt;b&lt;/mi&gt;&lt;mi&gt;e&lt;/mi&gt;&lt;mi&gt;l&lt;/mi&gt;&lt;mo&gt;{&lt;/mo&gt;&lt;mi&gt;e&lt;/mi&gt;&lt;mi&gt;q&lt;/mi&gt;&lt;mi&gt;_&lt;/mi&gt;&lt;mn&gt;6&lt;/mn&gt;&lt;mo&gt;.&lt;/mo&gt;&lt;mn&gt;2&lt;/mn&gt;&lt;mi&gt;_&lt;/mi&gt;&lt;mn&gt;2&lt;/mn&gt;&lt;mo&gt;}&lt;/mo&gt;&lt;mo&gt;&amp;#xA0;&lt;/mo&gt;&lt;mo&gt;\\\\&lt;/mo&gt;&lt;mi&gt;e&lt;/mi&gt;&lt;mi&gt;n&lt;/mi&gt;&lt;mi&gt;d&lt;/mi&gt;&lt;mo&gt;{&lt;/mo&gt;&lt;mi&gt;e&lt;/mi&gt;&lt;mi&gt;q&lt;/mi&gt;&lt;mi&gt;u&lt;/mi&gt;&lt;mi&gt;a&lt;/mi&gt;&lt;mi&gt;t&lt;/mi&gt;&lt;mi&gt;i&lt;/mi&gt;&lt;mi&gt;o&lt;/mi&gt;&lt;mi&gt;n&lt;/mi&gt;&lt;mo&gt;}&lt;/mo&gt;&lt;/mstyle&gt;&lt;/math&gt;\&quot;,\&quot;base64Image\&quot;:\&quot;iVBORw0KGgoAAAANSUhEUgAACOoAAAARCAYAAABpAtHRAAAACXBIWXMAAA7EAAAOxAGVKw4bAAAABGJhU0UAAAAMyZLetQAAGJhJREFUeNrtXQ+kVtnaX15HkkRf5suRI5IjSYYkSRI5Mq5xHHIlGWPIGNdIDkmSXDHGlYxxr5EkY0TGGEmGjOQauSQjI2PI/ZJkRI4kOQ7n24/zbGe9q7XWs/7ttdfe7/NjqfP+WXut5/mt33rWs9a7txAMxmhjRVX2VmUHm4LB4HHBYDAYrMMM9imDuclgMBgMBoPAe1X5S1Vmq7KZzcFgMBgMBq+juZ8jZdcBDwNG05ioyt+rcptNwegxJ2BRPV+VvxbUpkNVuVaVGaYc25vHRacBAeW3qJs+esrzL4PB6LIOr4v47qmqbGefMkaEE8xN5i+D1waM0UTK9d66gtoyar4Y4Nw5L3ijhvnCYDAYjJLRxP7PqOwr+vYzdq4sPT+xoSr/qMrpqhzkoZWVi70GLCb+rMp6zXvHGww+V1flt6qMeX7vs6r8WJX3O2Db0D7acLQqd0WzJwpHiROQ1FhU+tqE33zxSgwndXP4valF7A9VuVCVq1X5MAEHc9i7BKi8ttnkm6q8QS5DWajKi6pcqsqmROOi7fkodFzm5pKKf1flU8N7Nj110Vqb9l2V+ADlLWrIroB5xUV/fPjaxvjJPTelsGmfNL3Jur5UuH6kJY3qkg43FUvDL4lhA/JmIO9Bn17iZ1RswddhsT6Hfmef5lkfmep28UmsFrbBiS6s0ZmbefICbfBX9Xvb8VSf139N8MklZrStDRhp4+YS41bf9V5M3JWrLX2Yj2P6/0lVbnjqG2t7N/MCrnyB8XCHdbUVXZ3FmHhRUxZEugN1qa/Tpb2uFDwq3eYp86lt9WNVVb5CvZrF/690aHvu+aqE/R/eV6R9EZIviImtbNdrWy+nqvJfsXTHn5yxcor8Wx/GXG5kP98BYn1C8/otFPMmsA8H3E7P780X7sSTCfpI4XxVvmu4H6PCiRkcbCKD31yxCYO2NvyeGter8rU0EfyagIO57N2Wbth4bbPJjzhRr8W/t+F4fSn8DyHpxoWpnbm0J2Zc5uKSaqMxXGhtMXzWpqcuWktpH0z6j8TSLSPXVOX7qryuysYAfaHe9+XryRbGT+65KdamfdP0Jus6hj76uEWN6pIONxFLQ9JnHDl9M5D3v4ilBO1/qnJAeh00DJK4u6syWZUz6O+z7NMs6yNd3T4+idHCtjhRCpib7ecF2uCv6veccWzJ678uxI66mNFnbdAHnEz0mRRxc6lxq896LzbuarotfZmPY3xxzfG7rO3dzwu48uUXLKyr+XUVAAcY4WDFGuk1eEzdPxPzIOV1KJ6eLEQHTibiURdsnjKf2kY/buCcXOOsoY26tueer9re/+F9RdoXpnxBU7GV7Xptng2AgxXwgymfu+ikiJVT5t+6PuZyz3XZz3fAidCHymtjaLQm7zKxOuA7i4HfCwE4YJvHQvkKEj22jxQ+wcHZJEaFE19LC4Om/eaKw7jYb8PvTSzmf8YJpb4lXAwHY8epj71zwKQbJl6bbAKLWjihelkzkT+pyoPIcWFrZw7tiR2XrlxK7ctpsXTKWgebnrpqrU37VmAd56TX/oLfORygL9T7rnxNySXf8ZN7boq1ad80vcm6LiDfx1rUqC7pcJOxNNzR42YA72ET+560ELqvLNI3KJ//SSwdVKAWs4vs00bq9vFJqBa2yYmmwdxsjpu5191N8Ff1e444tuT1X9dix9WBa4Ouw8VPMb4MiZtLjVt91nuxcVfTbQmdj0tCrC/+xJzUBK69YT7d4aBvrO3d0XY555gjL866GocnSoxc36FkY2L/pLyOiac5c7GhXMyZ18ph83pNlTKfmrsfu/B1+WD4JL623aHtueerXPOhaf+H9xVpX5j62VRsZbveYov2hTyL70HcFLFyyvxb18dcTAwXOtdlP9/xuxg+yTQtlm+D9BMOruPKdz4QS7fuhVOg5zV1fl6V51j3ZmXC2y8tXk7j4vI4ku4XYU4wUo6k2gQT62/Yt33SBAuTIjwuQb4N8WOx9Cy1GtA2uNX4K7TJCWwz9Ee+bd11TR9rjGPfwC7yLbJ8bJArCOoDJ0w+kwV22tIOqt2u7bTZBW7ndgHrf4DB2uEW/Z4SR9A/PyPfB2irRVyIbfDkIDVOXfzhYm+Tv+C7p8TyidVbqCkAOE37VCydsnepT6cbLrxWbQKYws/rTvTWt+wc9+CkPC5M7aTGloozYviWns+E+TZ7ah9j9MFU5+cY0MAzU+GXC3ekIAXsMaep02cOAFzECX4tfv6Bo566aC2lfYfx/a3Sa5ew3g0B+hJyUEe1u43zJj7C+LonBUmzaP81gePH1+8x3OvjQZ1YTW+qrj9Qe3OhqzpMjQ8fnTYh9KDOr0pc/LNYfo6x7vbP8Cs06hdnPocy2Kd+dfv4JFQL2+ZEk2BuNsdNaq4eR548xBgD4rQ3lr60xV/V7zoejML6r+3YcSeu99T+1TiF8b4aM4asDXSwrT2pca2uTX24T+V04NeRt/H7RxzWtZQvTTmy2Li51LjVZ70XG3c13ZbQ+bgkxPQfNkFf4//fQ+2ZFuZHl7C2l5MXMOXwqJyjjS8DtMMHnnEY62oaXRU4B8P3d0vx6+kGxkPq6+h4GhKTU3GDaW8jJnedK6+Vw+ZN5VNz9+MkapOKBfHuXTRMbc89X5nqN2lnqv0figujuK+o84XaT8o2sXvIuuu5+MtlvjWdDaDwPl77Ns5R/8Z11YEMsXLK/FvpYy7Gh70533EGDVkDDHkDL7AGJ6dX0vsnsKNwAmsVBpMy4FljcJvnCRyUi9ICcj0O0KOSERexYyewvgUDKW2OpNp0FIPwfWjoH8Xyxs5erHuHMnGuw793ofPPYmJlM/5dD8aVYvg2xmofaxJdwDrhJNd9Td8oG+QMgrrOCcpn9QnpVdJ3dH6ztdulnTa7bEVOXsb2weLsiSFR3bVN3b+iqD1GcZVtfDOQg9Q4pfzhYm+bv3ahwM7g52BzuH4mJPw6ciNy7YpjfapuuPBatYmQJhjdxH1VsRnVJt24UNtJjS0dPpLad1jYn5ep9jFUHyi7vcHAbxY17Q3q9AZMAL3x0BOdLx9iMHAKOfrWUU8prXWZD3/A613EBeVVItkRc6jEh686O1FzxwyOWwjUtkuL5ZDx4+v3GO717aBOCk1voq4t6JOjDp89IPTPAlfL3gA96YIOU+PDR6dNCDmocwgXSDJgrD+y1PPAkFxUk5uuhyHYp/51u/okRAtL4ESTYG42y02X9cA8vgdz/yT2RxTEX9XvOh6MyvqvrdhxPV5Hjt83Klw5Lb2vxoy+awNhyGeY1p6UDXRrUxfuU/UeQQ2awPKCsK0gfGnLkcXEzaXGra65tVRxV862+MzHJSGm/8DLa9jf6+LdwxmUvrG2t5sX0OkklXO08QU2vL7HtqxjXc2uq4BzmrX9dAO5AZ/rxMS0vjG5LW6w7W2E5q4pHqXKv+S0eRP51Nz9uGyYx15jf1zannu+0tVv42SK/R+KC6O6r6j6QtdPyjYxe8i667mO3ZizARTqw6UfSK+dxWuMe/I9Rawcmn8reczF+rA35zsgOH0uJcygkd9K78Mtq+bw/7vF8qk4gRPXF0p9T3HhL7BR8knO9/Hv2iH7MXiof520EycPNfk4YXjdpU2bsE3ywPkPJgnrNj2X3oPba9XPR12H78kDcTPaYyAFmb9b+ngAryc7TraJqw0A8Kz7exkWY13mhIvPYGCptytT20G1m2qnzS5rsY2fSPVtEeZbj+Xyewp8KpZvv1ZPZPWvSE/heAzhoG2cUv5wsTfF4wG+/zlyROYdTD7nJV661KfqhovWqTYZ4EL+qsGGv4nhzRyqTbpxIbfTZWzZsFsM/6LD1e8h+mCrcxIn+w/x7yns92ax/PzJHyLmgPU4GX+MWrlHLP1SSDjoqe09F47UQe0ZtNm80J9A9tEX2/s+fFXt5DJ3rBH6W8yGjB8fv8dyL8amfdX01HXV31lAjc+FLuvwhINeuui0CdSGUQrez0jxuw0+hyHYp+F1Uz7JoYVNcKJJMDeb5SY1Vx9GG66RvjNfGH9Vv6t/j9L6r83YcYAxRp0L+EJJtq2SxqIaM/quDYQhGa1be7rYQLc2pbhP1XtISWavlhKbJtva7E/lyELHWslxq8taMGXclbMtPvNxSYjpPxzSuYG8Xh2gb6zt7eUFTDpJ5RwpvgAn7rKutqKrADgULd8J75xo5vHYKa9j46lvTG7LWdv2NkJz1znzWrls3kQ+NXc/TAd1Xol3D+qY2p57vlLrpzgZu/9D2XCU9xVVX6j9dLFNzB6yzq4uYzf2bACFj3G+GmjikiOZY+WY/FupYy6FD3t1vgOCyYNYyYIUqAKOiaUT3oDbONig8fCL9F2aun5Ho0FHrisTwQllUvoSGzaQ/v5OI5DXxPLmmgqqTZfE8G2PtonhU+5/E8vPh6ydXt/G+B+aSRmuId8141uxfEpZ18f7YvhXh3vF8IkrFxvI+AoD2KbRVU64+Oy85jNqO6h2U+202QXaqJ5cpE4o5/J7DOCWv2+Vvt5BoYVN8ZOBHKTGKeUPF3tTPN6HAqt7xiaIMRwAOOtRn6obLlqn2qQ+XKD7fP3rhVMebdKNC7mdLmPLhHFl0nb1e4g+uNT5Ky7CBPKgfv7pacVuIXMA2PeFFFzMIt8EoaeU1rpwpL5Na30C+AouyKjkIaUvuvd9+arayWXuAD+/FMO3KgwdPz5+T8G9EJv2WdNTzw8C/XG3Bbt0UYddxquPTuvgsmEUw/uduEAWFluH/mKPfepfN+WTHFrYJCdSgbmZl5vUXP2tEv9DzPWoQP7Kftf9PSrrv7Zjx6eYMP4Ik3kQp9e/8Dwu5ZPUmNFnbWCCae3pYgPd2pTiPlXvr8J8ZwedbanPUDmykLFWetxKrQWbiLtytcUlHigNsf3/E3kLif+tAfrG2t6etpt00pZzdOHLnBh+vAfrah5dBUxiHCzHlhsbGBcpr0Px1Dcmt+WsbXsbIbnrnHmtnDZvKp+asx+gQa6PvrK1Pfd8JddPcTJ2/4ey4ajvK8q+UPtJ2SZ2D1lnV5exG3s2gMIhHL8rlNffeuQ0UsTKKfJvJY65FD7s1fmOY/jlc8piD8Tkv2L5VPNbQZ+g3IkB9Bw2Sj4delMhFASmRxUBO6Spc5Mw/3qPatNLaSCNoePl2yvCCfZpSRC+x4TMegwY35M+ux7bCJ9fideFdu2R2qD2cV5p3y3Fsa42EBi8Psy0MOsqJyif1YN/Spk4bmrEztZuqp02u7xQJoONeI2DBfg9Bh/ixLVdSQL+ifZYE8hBapxS/nCxN8Xj85qACzi4QRLoN4716XTDRetUm9SP6lE/C/17Jt49LU/1UR0XajtdxpYOKwwLAhe/h+qDrc47OCHXqG+bV+vzIiZuXPRE58urYvgQ2Q18XxB6SmmtC0d+ULRiD/Zn1mIbSl9s77vyVWcnl7njcwzkriQYPz5+j+VejE37qump54f6trHHHT+/H69DlT2eetIVHabGh69O60BtGMXwfhcu2NS51Dbv+Nw9hX3qr+8uPmlSC5vmRFNgbjbLTWqufqLM9bAp9EULcznF32NKYueYcDuY3qf1Xwmx4y3kap0UnEP+wK/xdhhiRt+1gc/ak7KBbW1KcZ+y7XzAutb2GSpHFjLWSo5bhcNaMHXclastvvNxKYjp/6Q0vqCebzz1jbW9PW236aQt50jxZSfaaxPranZdFZjnMd1p93jC3IDvdUJj2pCY3BQ31Pw07W2E5q4pHqXKv+SyeVP51Nz9eB/bvFn57CK+59r23POVXD+lnbH7P5QNR31fUfaF2k/KNrF7yDq7uozd2LMBFOq7o+5TXl8Qbo+vSxErp8i/lTrmUviwV+c7VmOA+hMGvgNMQDwWwyednkgXmcBgWX0W2y/CfNoUjL4ViTUuhn+VVHd6UuNM2zPMqDa9xdeBKHBa/o4YPqk9hwHhl+i0OUy8HMDvTuL1D6MtnmNgvxID+9f4+R2aPtaO2o6fh1/vH1EEy9UGAN/nyMagq5ygfFbXCdeaMbSDardLO212eYucGKBonMHXxg0Cn9PvMdiOPpEXz9tQHOEU+n0MUtYKtwR9zcHVxDil/OFib4rHDxXBFVj3Jax3lxg+SWmrT6cbLlon2+R/kNd38TsD5O8ZDII+CtBKdVyo7XQZW8Kw6BgL0J7VEfpgqvN/sY5NEj/nlSTRRez75sA54JnSHrjubpyDblr09CahtRRHNmFfriuv/45tMj0eiNIX2/uufJ3S2MnEx3W4gPwQfT+NnF6PdgkZP6s8/S4iuRdj075qeqq6zkiLinmhf/5yrvioSzpMjVdfndbhsrBvGIXyHvTzK7RFXQ6J4duWqvA9DME+9avb1SdNaWEOTsDz5P+W4HXmZj5uUnP1hBg+6AT9eCqWN+xEQfyVY2Hd36Ow/ms7dhToXzkBCHkRONyy35LP8F0bmKBbe1Lj2rQ2deE+pRePpDzJFtS8AWFbYVn72nJkoWOtxLhVhet6LzbuOu2wcZCiLS565tKW1HNv0/2HxP0N/H99l5Atgv4BEWt7+9puy+HZco4UX86K4cdksa7m01XAA5zXBlK8vRevdTnhuEh9HRNPQ2JyU9wAsO3JhOauc+W1ctm8qXxq7n7U8eopJYd2y7PtuecruX4bJ1Ps/1A2HPV9RdkXaj8p21BzpW9+wpXzsWcDXPCNMn/BoY4/xPDhDV1cGpK7air/VuqYS+HD3p3vuIYdvY+Oui3evWXeDAZQcIrpomaiGmDg/BIbrW6gPJZI/Yl49/TaYySeDiZHUm26iMa9ig5YEMO3Jn2GwjkhEaP+ddHf8bt3cVAIHIR1cmYKbfWZoY+AfXiNR+Ldk3e+Nsi9uddFTlA+q/++ZGkH1W6XdtrschYH7COxfDoPTvedL8TvMfgM+f4Cg8MzGIBuRRGdRz5NenDwGDFOKX+42Nvmr1o3VG7Xt75bwKB70rE+nW64aF0NWDj8nxh+ZALUdw+TUqYFBDVW1XGhttNlbKk4jva5h9dbId59rrjN7zH6oKvzX/idGkeVOp9inw4GzgGTyLUxJdioF8xbLXq6ldBaG0d24HVrPnwtvTeLrz0X+o2x2I0oiq/XkG8q5018PIifrQO0lWL4TgEh42fG0++xc1NfDuqk1vQUdb3G4PeeoB8b0SS6pMPU+AjV6RpjuND5AxdDh8TwrxVieL8H7aU+JuiZSH/3FPapW90+PmlCC3NxAubhnxO8ztzMx01qrj6Mfw8wbnoszBsaJfC3joVNf/d9/dd27Fi3Y0oZi7pDcXLM6Ls20MG09qTGtWlt6sJ9Si+m0KZzuIYeONrW9BlbjixmrJUWt6rwWe+Fxl0r8PVFYT9UGdsWFz1zbUvKuTdH/6/hHFnjAvrjPY88B2t7O9puy+HZco4UX+B751hXW9HVG8L+eNn9icZDU9fR8dQ3JrfFDdSeTEzuuum8Vi6bN5lPzc0dgT78GtddUL4xcINqe+75qq7fxskU+z+UDXlfcdkXaj8p21BzpW9+wpXzsWcDXLAS/QPlU/TpBBGXhuaumsq/lTrmUviQz3co+EAsn3jbiRf8LWH91GagC46iI7qKLm3udYUTbbS7734fFRzAZMzKxPU2xes2sAbLReQwBKZPmTpFcaTpgzpdtk1bNmWYcQID6K/YFMnGRy6dzsn7FbgQY5/G+TRWT0vSwlI4wdxsj5vw3PEfxVLiCBIs0x3iL6Od2HGW+Lsra1Nf7pcGHmthkDf+R7EtJfWfUY62N5HDWyv0j5VhXWXkWG/Z0PTeRld5lDOfWnI/WAd4X3EU/dX1swFd9zP7MJOfXmleS3mLQTidtS2yDjjFeqHDjoRTat91qL1d4EQb7e673xll8rptwEl++LXQNLu4KI5Q+kK9XxpfS2hPrE0ZjLbGh6zT1PPkOZbpv09j9ZS1kLlZEjfhV1UzzF/GCK29QrlfGkZlrKWMu0BXD/SkLSEoqf+M/mr7FvwXfo3+gHWVEagfTfK06b2NUnjUps1T2qC0tTrPE+WOvVH1dRNnA9qM+UYx58rnOzL5CW7vBAk3+NXCSvx/yscSQPB7RQqGfTCGC7V5qY1dA5zGhGdKdumUfsmcaLPdffc7o0xeM5gjvvrioj+l8bXt9qSwKYPRt/HBvO+mT2PqZi1klMRNuD0y/HprnPnLGLG1ly/3SwOPNQaDUaq2w11e4bELcKeyKdZVRoE8bXJvo8s8ypVPLbkfrAPNjj/eVyzPX304G9AHP/P5jkx+WleVf4rl54mdK8gI0La9UhkXjFx2L5UTfWw3g8FgMBgMBoPBYDCWAI8bg19c9f2uKQwGc5/BYDDyAfLEkDP+jE3BKBS8t8Fg8NhjLPuEzwawDxkMBoPBYDAYDAaDwWAwGBkBv7xaLRUGg7nPYDAYDAaDwWAwGAwGo1X8P+QA609ZO6gfAAAPKnRFWHRNYXRoTUwAPG1hdGggeG1sbnM9Imh0dHA6Ly93d3cudzMub3JnLzE5OTgvTWF0aC9NYXRoTUwiPjxtc3R5bGUgbWF0aHNpemU9IjE2cHgiPjxtbz5cPC9tbz48bWk+YjwvbWk+PG1pPmU8L21pPjxtaT5nPC9taT48bWk+aTwvbWk+PG1pPm48L21pPjxtbz57PC9tbz48bWk+ZTwvbWk+PG1pPnE8L21pPjxtaT51PC9taT48bWk+YTwvbWk+PG1pPnQ8L21pPjxtaT5pPC9taT48bWk+bzwvbWk+PG1pPm48L21pPjxtbz59PC9tbz48bW8+JiN4QTA7PC9tbz48bW8+JiN4QTA7PC9tbz48bW8+JiN4QTA7PC9tbz48bW8+JiN4QTA7PC9tbz48bW8+JiN4QTA7PC9tbz48bW8+XDwvbW8+PG1pPmI8L21pPjxtaT5lPC9taT48bWk+ZzwvbWk+PG1pPmk8L21pPjxtaT5uPC9taT48bW8+ezwvbW8+PG1pPmE8L21pPjxtaT5sPC9taT48bWk+aTwvbWk+PG1pPmc8L21pPjxtaT5uPC9taT48bWk+ZTwvbWk+PG1pPmQ8L21pPjxtbz59PC9tbz48bW8+JiN4QTA7PC9tbz48bW8+JiN4QTA7PC9tbz48bW8+JiN4QTA7PC9tbz48bW8+JiN4QTA7PC9tbz48bW8+JiN4QTA7PC9tbz48bW8+JiN4QTA7PC9tbz48bW8+JiN4QTA7PC9tbz48bW8+JiN4QTA7PC9tbz48bW8+JiN4QTA7PC9tbz48bW8+JmFtcDs8L21vPjxtbz4mI3hBMDs8L21vPjxtbz5cPC9tbz48bWk+dTwvbWk+PG1pPm48L21pPjxtaT5kPC9taT48bWk+ZTwvbWk+PG1pPnI8L21pPjxtaT5zPC9taT48bWk+ZTwvbWk+PG1pPnQ8L21pPjxtbz57PC9tbz48bW8+XDwvbW8+PG1pPkQ8L21pPjxtaT5lPC9taT48bWk+bDwvbWk+PG1pPnQ8L21pPjxtaT5hPC9taT48bW8+JiN4QTA7PC9tbz48bWk+ejwvbWk+PG1vPiYjeEEwOzwvbW8+PG1vPlw8L21vPjxtaT5pPC9taT48bWk+bjwvbWk+PG1vPiYjeEEwOzwvbW8+PG1vPlw8L21vPjxtaT5tPC9taT48bWk+YTwvbWk+PG1pPnQ8L21pPjxtaT5oPC9taT48bWk+YjwvbWk+PG1pPmI8L21pPjxtbz57PC9tbz48bWk+UjwvbWk+PG1vPn08L21vPjxtbz59PC9tbz48bW8+ezwvbW8+PG1vPlw8L21vPjxtaT50PC9taT48bWk+ZTwvbWk+PG1pPng8L21pPjxtaT50PC9taT48bW8+ezwvbW8+PG1pPm08L21pPjxtaT5pPC9taT48bWk+bjwvbWk+PG1vPn08L21vPjxtbz59PC9tbz48bW8+JiN4QTA7PC9tbz48bW8+JiN4QTA7PC9tbz48bW8+JiN4QTA7PC9tbz48bW8+JiN4QTA7PC9tbz48bW8+JiN4QTA7PC9tbz48bW8+JiN4QTA7PC9tbz48bW8+JiN4QTA7PC9tbz48bW8+JiN4QTA7PC9tbz48bW8+JiN4QTA7PC9tbz48bW8+JmFtcDs8L21vPjxtbz4mI3hBMDs8L21vPjxtbz4mYW1wOzwvbW8+PG1vPiYjeEEwOzwvbW8+PG1pPko8L21pPjxtbz4mI3hBMDs8L21vPjxtbz49PC9tbz48bW8+JiN4QTA7PC9tbz48bW8+XDwvbW8+PG1pPkQ8L21pPjxtaT5lPC9taT48bWk+bDwvbWk+PG1pPnQ8L21pPjxtaT5hPC9taT48bW8+JiN4QTA7PC9tbz48bW8+ezwvbW8+PG1pPno8L21pPjxtaT5fPC9taT48bW4+MTwvbW4+PG1vPn08L21vPjxtbz5ePC9tbz48bW4+MjwvbW4+PG1vPis8L21vPjxtbz5cPC9tbz48bWk+RDwvbWk+PG1pPmU8L21pPjxtaT5sPC9taT48bWk+dDwvbWk+PG1pPmE8L21pPjxtbz4mI3hBMDs8L21vPjxtbz57PC9tbz48bWk+ejwvbWk+PG1pPl88L21pPjxtbz57PC9tbz48bW4+MjwvbW4+PG1vPn08L21vPjxtbz59PC9tbz48bW8+XjwvbW8+PG1uPjI8L21uPjxtbz4rPC9tbz48bW8+LjwvbW8+PG1vPi48L21vPjxtbz4uPC9tbz48bW8+KzwvbW8+PG1vPlw8L21vPjxtaT5EPC9taT48bWk+ZTwvbWk+PG1pPmw8L21pPjxtaT50PC9taT48bWk+YTwvbWk+PG1vPiYjeEEwOzwvbW8+PG1vPns8L21vPjxtaT56PC9taT48bWk+XzwvbWk+PG1vPns8L21vPjxtaT5uPC9taT48bWk+cDwvbWk+PG1vPn08L21vPjxtbz59PC9tbz48bW8+XjwvbW8+PG1uPjI8L21uPjxtbz5cPC9tbz48bW8+XDwvbW8+PG1vPiYjeEEwOzwvbW8+PG1vPiYjeEEwOzwvbW8+PG1vPiYjeEEwOzwvbW8+PG1vPiYjeEEwOzwvbW8+PG1vPiYjeEEwOzwvbW8+PG1vPiYjeEEwOzwvbW8+PG1vPiYjeEEwOzwvbW8+PG1vPiYjeEEwOzwvbW8+PG1vPiYjeEEwOzwvbW8+PG1vPiZhbXA7PC9tbz48bW8+JiN4QTA7PC9tbz48bW8+XDwvbW8+PG1pPnQ8L21pPjxtaT5lPC9taT48bWk+eDwvbWk+PG1pPnQ8L21pPjxtbz57PC9tbz48bWk+dzwvbWk+PG1pPmk8L21pPjxtaT50PC9taT48bWk+aDwvbWk+PG1vPiYjeEEwOzwvbW8+PG1pPnI8L21pPjxtaT5lPC9taT48bWk+czwvbWk+PG1pPnA8L21pPjxtaT5lPC9taT48bWk+YzwvbWk+PG1pPnQ8L21pPjxtbz4mI3hBMDs8L21vPjxtaT50PC9taT48bWk+bzwvbWk+PG1vPn08L21vPjxtbz4mI3hBMDs8L21vPjxtbz4mYW1wOzwvbW8+PG1vPiYjeEEwOzwvbW8+PG1vPiZhbXA7PC9tbz48bW8+JiN4QTA7PC9tbz48bW8+JiN4QTA7PC9tbz48bWk+YjwvbWk+PG1pPl88L21pPjxtbj4xPC9tbj48bW8+LDwvbW8+PG1vPiYjeEEwOzwvbW8+PG1pPmI8L21pPjxtaT5fPC9taT48bW4+MjwvbW4+PG1vPiw8L21vPjxtbz4mI3hBMDs8L21vPjxtbz4uPC9tbz48bW8+LjwvbW8+PG1vPi48L21vPjxtbz4sPC9tbz48bW8+JiN4QTA7PC9tbz48bWk+YjwvbWk+PG1pPl88L21pPjxtaT5rPC9taT48bW8+JiN4QTA7PC9tbz48bW8+XDwvbW8+PG1vPlw8L21vPjxtbz4mI3hBMDs8L21vPjxtbz4mI3hBMDs8L21vPjxtbz4mI3hBMDs8L21vPjxtbz4mI3hBMDs8L21vPjxtbz4mI3hBMDs8L21vPjxtbz4mI3hBMDs8L21vPjxtbz4mI3hBMDs8L21vPjxtbz4mI3hBMDs8L21vPjxtbz4mI3hBMDs8L21vPjxtbz4mYW1wOzwvbW8+PG1vPiYjeEEwOzwvbW8+PG1vPlw8L21vPjxtaT50PC9taT48bWk+ZTwvbWk+PG1pPng8L21pPjxtaT50PC9taT48bW8+ezwvbW8+PG1pPnM8L21pPjxtaT51PC9taT48bWk+YjwvbWk+PG1pPmo8L21pPjxtaT5lPC9taT48bWk+YzwvbWk+PG1pPnQ8L21pPjxtbz4mI3hBMDs8L21vPjxtaT50PC9taT48bWk+bzwvbWk+PG1vPn08L21vPjxtbz4mI3hBMDs8L21vPjxtbz4mYW1wOzwvbW8+PG1vPiYjeEEwOzwvbW8+PG1vPiZhbXA7PC9tbz48bW8+JiN4QTA7PC9tbz48bW8+JiN4QTA7PC9tbz48bWk+RTwvbWk+PG1vPj08L21vPjxtaT5FPC9taT48bWk+XzwvbWk+PG1vPns8L21vPjxtaT50PC9taT48bWk+YTwvbWk+PG1pPnI8L21pPjxtaT5nPC9taT48bWk+ZTwvbWk+PG1pPnQ8L21pPjxtbz59PC9tbz48bW8+PTwvbW8+PG1vPiYjeEEwOzwvbW8+PG1pPkU8L21pPjxtaT5fPC9taT48bW8+ezwvbW8+PG1pPlI8L21pPjxtbz59PC9tbz48bW8+JiN4QTA7PC9tbz48bWk+RTwvbWk+PG1pPl88L21pPjxtbz57PC9tbz48bW4+MDwvbW4+PG1vPn08L21vPjxtbz5cPC9tbz48bW8+XDwvbW8+PG1vPiYjeEEwOzwvbW8+PG1vPiYjeEEwOzwvbW8+PG1vPiYjeEEwOzwvbW8+PG1vPiYjeEEwOzwvbW8+PG1vPiYjeEEwOzwvbW8+PG1vPlw8L21vPjxtaT5lPC9taT48bWk+bjwvbWk+PG1pPmQ8L21pPjxtbz57PC9tbz48bWk+YTwvbWk+PG1pPmw8L21pPjxtaT5pPC9taT48bWk+ZzwvbWk+PG1pPm48L21pPjxtaT5lPC9taT48bWk+ZDwvbWk+PG1vPn08L21vPjxtbz4mI3hBMDs8L21vPjxtbz5cPC9tbz48bWk+bDwvbWk+PG1pPmE8L21pPjxtaT5iPC9taT48bWk+ZTwvbWk+PG1pPmw8L21pPjxtbz57PC9tbz48bWk+ZTwvbWk+PG1pPnE8L21pPjxtaT5fPC9taT48bW4+NjwvbW4+PG1vPi48L21vPjxtbj4yPC9tbj48bWk+XzwvbWk+PG1uPjI8L21uPjxtbz59PC9tbz48bW8+JiN4QTA7PC9tbz48bW8+XDwvbW8+PG1pPmU8L21pPjxtaT5uPC9taT48bWk+ZDwvbWk+PG1vPns8L21vPjxtaT5lPC9taT48bWk+cTwvbWk+PG1pPnU8L21pPjxtaT5hPC9taT48bWk+dDwvbWk+PG1pPmk8L21pPjxtaT5vPC9taT48bWk+bjwvbWk+PG1vPn08L21vPjwvbXN0eWxlPjwvbWF0aD48gdVUAAAAAElFTkSuQmCC\&quot;,\&quot;slideId\&quot;:271,\&quot;accessibleText\&quot;:\&quot;backslash b e g i n left curly bracket e q u a t i o n right curly bracket space space space space space backslash b e g i n left curly bracket a l i g n e d right curly bracket space space space space space space space space space &amp; space backslash u n d e r s e t left curly bracket backslash D e l t a space z space backslash i n space backslash m a t h b b left curly bracket R right curly bracket right curly bracket left curly bracket backslash t e x t left curly bracket m i n right curly bracket right curly bracket space space space space space space space space space &amp; space &amp; space J space equals space backslash D e l t a space left curly bracket z _ 1 right curly bracket hat 2 plus backslash D e l t a space left curly bracket z _ left curly bracket 2 right curly bracket right curly bracket hat 2 plus... plus backslash D e l t a space left curly bracket z _ left curly bracket n p right curly bracket right curly bracket hat 2 backslash backslash space space space space space space space space space &amp; space backslash t e x t left curly bracket w i t h space r e s p e c t space t o right curly bracket space &amp; space &amp; space space b _ 1 comma space b _ 2 comma space... comma space b _ k space backslash backslash space space space space space space space space space &amp; space backslash t e x t left curly bracket s u b j e c t space t o right curly bracket space &amp; space &amp; space space E equals E _ left curly bracket t a r g e t right curly bracket equals space E _ left curly bracket R right curly bracket space E _ left curly bracket 0 right curly bracket backslash backslash space space space space space backslash e n d left curly bracket a l i g n e d right curly bracket space backslash l a b e l left curly bracket e q _ 6.2 _ 2 right curly bracket space backslash e n d left curly bracket e q u a t i o n right curly bracket\&quot;,\&quot;imageHeight\&quot;:4.25},{\&quot;mathml\&quot;:\&quot;&lt;math xmlns=\\\&quot;http://www.w3.org/1998/Math/MathML\\\&quot; style=\\\&quot;font-family:inherit;font-size:22px;\\\&quot;&gt;&lt;mstyle mathsize=\\\&quot;22px\\\&quot;&gt;&lt;mo&gt;\\\\&lt;/mo&gt;&lt;mi&gt;b&lt;/mi&gt;&lt;mi&gt;e&lt;/mi&gt;&lt;mi&gt;g&lt;/mi&gt;&lt;mi&gt;i&lt;/mi&gt;&lt;mi&gt;n&lt;/mi&gt;&lt;mo&gt;{&lt;/mo&gt;&lt;mi&gt;e&lt;/mi&gt;&lt;mi&gt;q&lt;/mi&gt;&lt;mi&gt;u&lt;/mi&gt;&lt;mi&gt;a&lt;/mi&gt;&lt;mi&gt;t&lt;/mi&gt;&lt;mi&gt;i&lt;/mi&gt;&lt;mi&gt;o&lt;/mi&gt;&lt;mi&gt;n&lt;/mi&gt;&lt;mo&gt;}&lt;/mo&gt;&lt;mo&gt;&amp;#xA0;&lt;/mo&gt;&lt;mo&gt;&amp;#xA0;&lt;/mo&gt;&lt;mo&gt;&amp;#xA0;&lt;/mo&gt;&lt;mo&gt;&amp;#xA0;&lt;/mo&gt;&lt;mo&gt;&amp;#xA0;&lt;/mo&gt;&lt;mo&gt;\\\\&lt;/mo&gt;&lt;mi&gt;b&lt;/mi&gt;&lt;mi&gt;e&lt;/mi&gt;&lt;mi&gt;g&lt;/mi&gt;&lt;mi&gt;i&lt;/mi&gt;&lt;mi&gt;n&lt;/mi&gt;&lt;mo&gt;{&lt;/mo&gt;&lt;mi&gt;a&lt;/mi&gt;&lt;mi&gt;l&lt;/mi&gt;&lt;mi&gt;i&lt;/mi&gt;&lt;mi&gt;g&lt;/mi&gt;&lt;mi&gt;n&lt;/mi&gt;&lt;mi&gt;e&lt;/mi&gt;&lt;mi&gt;d&lt;/mi&gt;&lt;mo&gt;}&lt;/mo&gt;&lt;mo&gt;&amp;#xA0;&lt;/mo&gt;&lt;mo&gt;&amp;#xA0;&lt;/mo&gt;&lt;mo&gt;&amp;#xA0;&lt;/mo&gt;&lt;mo&gt;&amp;#xA0;&lt;/mo&gt;&lt;mo&gt;&amp;#xA0;&lt;/mo&gt;&lt;mo&gt;&amp;#xA0;&lt;/mo&gt;&lt;mo&gt;&amp;#xA0;&lt;/mo&gt;&lt;mo&gt;&amp;#xA0;&lt;/mo&gt;&lt;mo&gt;&amp;#xA0;&lt;/mo&gt;&lt;mo&gt;&amp;amp;&lt;/mo&gt;&lt;mo&gt;&amp;#xA0;&lt;/mo&gt;&lt;mo&gt;\\\\&lt;/mo&gt;&lt;mi&gt;u&lt;/mi&gt;&lt;mi&gt;n&lt;/mi&gt;&lt;mi&gt;d&lt;/mi&gt;&lt;mi&gt;e&lt;/mi&gt;&lt;mi&gt;r&lt;/mi&gt;&lt;mi&gt;s&lt;/mi&gt;&lt;mi&gt;e&lt;/mi&gt;&lt;mi&gt;t&lt;/mi&gt;&lt;mo&gt;{&lt;/mo&gt;&lt;mo&gt;\\\\&lt;/mo&gt;&lt;mi&gt;D&lt;/mi&gt;&lt;mi&gt;e&lt;/mi&gt;&lt;mi&gt;l&lt;/mi&gt;&lt;mi&gt;t&lt;/mi&gt;&lt;mi&gt;a&lt;/mi&gt;&lt;mo&gt;&amp;#xA0;&lt;/mo&gt;&lt;mi&gt;z&lt;/mi&gt;&lt;mo&gt;&amp;#xA0;&lt;/mo&gt;&lt;mo&gt;\\\\&lt;/mo&gt;&lt;mi&gt;i&lt;/mi&gt;&lt;mi&gt;n&lt;/mi&gt;&lt;mo&gt;&amp;#xA0;&lt;/mo&gt;&lt;mo&gt;\\\\&lt;/mo&gt;&lt;mi&gt;m&lt;/mi&gt;&lt;mi&gt;a&lt;/mi&gt;&lt;mi&gt;t&lt;/mi&gt;&lt;mi&gt;h&lt;/mi&gt;&lt;mi&gt;b&lt;/mi&gt;&lt;mi&gt;b&lt;/mi&gt;&lt;mo&gt;{&lt;/mo&gt;&lt;mi&gt;R&lt;/mi&gt;&lt;mo&gt;}&lt;/mo&gt;&lt;mo&gt;}&lt;/mo&gt;&lt;mo&gt;{&lt;/mo&gt;&lt;mo&gt;\\\\&lt;/mo&gt;&lt;mi&gt;t&lt;/mi&gt;&lt;mi&gt;e&lt;/mi&gt;&lt;mi&gt;x&lt;/mi&gt;&lt;mi&gt;t&lt;/mi&gt;&lt;mo&gt;{&lt;/mo&gt;&lt;mi&gt;m&lt;/mi&gt;&lt;mi&gt;i&lt;/mi&gt;&lt;mi&gt;n&lt;/mi&gt;&lt;mo&gt;}&lt;/mo&gt;&lt;mo&gt;}&lt;/mo&gt;&lt;mo&gt;&amp;#xA0;&lt;/mo&gt;&lt;mo&gt;&amp;#xA0;&lt;/mo&gt;&lt;mo&gt;&amp;#xA0;&lt;/mo&gt;&lt;mo&gt;&amp;#xA0;&lt;/mo&gt;&lt;mo&gt;&amp;#xA0;&lt;/mo&gt;&lt;mo&gt;&amp;#xA0;&lt;/mo&gt;&lt;mo&gt;&amp;#xA0;&lt;/mo&gt;&lt;mo&gt;&amp;#xA0;&lt;/mo&gt;&lt;mo&gt;&amp;#xA0;&lt;/mo&gt;&lt;mo&gt;&amp;amp;&lt;/mo&gt;&lt;mo&gt;&amp;#xA0;&lt;/mo&gt;&lt;mo&gt;&amp;amp;&lt;/mo&gt;&lt;mo&gt;&amp;#xA0;&lt;/mo&gt;&lt;mi&gt;J&lt;/mi&gt;&lt;mo&gt;&amp;#xA0;&lt;/mo&gt;&lt;mo&gt;=&lt;/mo&gt;&lt;mo&gt;&amp;#xA0;&lt;/mo&gt;&lt;mo&gt;\\\\&lt;/mo&gt;&lt;mi&gt;D&lt;/mi&gt;&lt;mi&gt;e&lt;/mi&gt;&lt;mi&gt;l&lt;/mi&gt;&lt;mi&gt;t&lt;/mi&gt;&lt;mi&gt;a&lt;/mi&gt;&lt;mo&gt;&amp;#xA0;&lt;/mo&gt;&lt;mo&gt;{&lt;/mo&gt;&lt;mi&gt;z&lt;/mi&gt;&lt;mi&gt;_&lt;/mi&gt;&lt;mn&gt;1&lt;/mn&gt;&lt;mo&gt;}&lt;/mo&gt;&lt;mo&gt;^&lt;/mo&gt;&lt;mn&gt;2&lt;/mn&gt;&lt;mo&gt;+&lt;/mo&gt;&lt;mo&gt;\\\\&lt;/mo&gt;&lt;mi&gt;D&lt;/mi&gt;&lt;mi&gt;e&lt;/mi&gt;&lt;mi&gt;l&lt;/mi&gt;&lt;mi&gt;t&lt;/mi&gt;&lt;mi&gt;a&lt;/mi&gt;&lt;mo&gt;&amp;#xA0;&lt;/mo&gt;&lt;mo&gt;{&lt;/mo&gt;&lt;mi&gt;z&lt;/mi&gt;&lt;mi&gt;_&lt;/mi&gt;&lt;mo&gt;{&lt;/mo&gt;&lt;mn&gt;2&lt;/mn&gt;&lt;mo&gt;}&lt;/mo&gt;&lt;mo&gt;}&lt;/mo&gt;&lt;mo&gt;^&lt;/mo&gt;&lt;mn&gt;2&lt;/mn&gt;&lt;mo&gt;+&lt;/mo&gt;&lt;mo&gt;.&lt;/mo&gt;&lt;mo&gt;.&lt;/mo&gt;&lt;mo&gt;.&lt;/mo&gt;&lt;mo&gt;+&lt;/mo&gt;&lt;mo&gt;\\\\&lt;/mo&gt;&lt;mi&gt;D&lt;/mi&gt;&lt;mi&gt;e&lt;/mi&gt;&lt;mi&gt;l&lt;/mi&gt;&lt;mi&gt;t&lt;/mi&gt;&lt;mi&gt;a&lt;/mi&gt;&lt;mo&gt;&amp;#xA0;&lt;/mo&gt;&lt;mo&gt;{&lt;/mo&gt;&lt;mi&gt;z&lt;/mi&gt;&lt;mi&gt;_&lt;/mi&gt;&lt;mo&gt;{&lt;/mo&gt;&lt;mi&gt;n&lt;/mi&gt;&lt;mi&gt;p&lt;/mi&gt;&lt;mo&gt;}&lt;/mo&gt;&lt;mo&gt;}&lt;/mo&gt;&lt;mo&gt;^&lt;/mo&gt;&lt;mn&gt;2&lt;/mn&gt;&lt;mo&gt;\\\\&lt;/mo&gt;&lt;mo&gt;\\\\&lt;/mo&gt;&lt;mo&gt;&amp;#xA0;&lt;/mo&gt;&lt;mo&gt;&amp;#xA0;&lt;/mo&gt;&lt;mo&gt;&amp;#xA0;&lt;/mo&gt;&lt;mo&gt;&amp;#xA0;&lt;/mo&gt;&lt;mo&gt;&amp;#xA0;&lt;/mo&gt;&lt;mo&gt;&amp;#xA0;&lt;/mo&gt;&lt;mo&gt;&amp;#xA0;&lt;/mo&gt;&lt;mo&gt;&amp;#xA0;&lt;/mo&gt;&lt;mo&gt;&amp;#xA0;&lt;/mo&gt;&lt;mo&gt;&amp;amp;&lt;/mo&gt;&lt;mo&gt;&amp;#xA0;&lt;/mo&gt;&lt;mo&gt;\\\\&lt;/mo&gt;&lt;mi&gt;t&lt;/mi&gt;&lt;mi&gt;e&lt;/mi&gt;&lt;mi&gt;x&lt;/mi&gt;&lt;mi&gt;t&lt;/mi&gt;&lt;mo&gt;{&lt;/mo&gt;&lt;mi&gt;w&lt;/mi&gt;&lt;mi&gt;i&lt;/mi&gt;&lt;mi&gt;t&lt;/mi&gt;&lt;mi&gt;h&lt;/mi&gt;&lt;mo&gt;&amp;#xA0;&lt;/mo&gt;&lt;mi&gt;r&lt;/mi&gt;&lt;mi&gt;e&lt;/mi&gt;&lt;mi&gt;s&lt;/mi&gt;&lt;mi&gt;p&lt;/mi&gt;&lt;mi&gt;e&lt;/mi&gt;&lt;mi&gt;c&lt;/mi&gt;&lt;mi&gt;t&lt;/mi&gt;&lt;mo&gt;&amp;#xA0;&lt;/mo&gt;&lt;mi&gt;t&lt;/mi&gt;&lt;mi&gt;o&lt;/mi&gt;&lt;mo&gt;}&lt;/mo&gt;&lt;mo&gt;&amp;#xA0;&lt;/mo&gt;&lt;mo&gt;&amp;amp;&lt;/mo&gt;&lt;mo&gt;&amp;#xA0;&lt;/mo&gt;&lt;mo&gt;&amp;amp;&lt;/mo&gt;&lt;mo&gt;&amp;#xA0;&lt;/mo&gt;&lt;mo&gt;&amp;#xA0;&lt;/mo&gt;&lt;mi&gt;b&lt;/mi&gt;&lt;mi&gt;_&lt;/mi&gt;&lt;mn&gt;1&lt;/mn&gt;&lt;mo&gt;,&lt;/mo&gt;&lt;mo&gt;&amp;#xA0;&lt;/mo&gt;&lt;mi&gt;b&lt;/mi&gt;&lt;mi&gt;_&lt;/mi&gt;&lt;mn&gt;2&lt;/mn&gt;&lt;mo&gt;,&lt;/mo&gt;&lt;mo&gt;&amp;#xA0;&lt;/mo&gt;&lt;mo&gt;.&lt;/mo&gt;&lt;mo&gt;.&lt;/mo&gt;&lt;mo&gt;.&lt;/mo&gt;&lt;mo&gt;,&lt;/mo&gt;&lt;mo&gt;&amp;#xA0;&lt;/mo&gt;&lt;mi&gt;b&lt;/mi&gt;&lt;mi&gt;_&lt;/mi&gt;&lt;mi&gt;k&lt;/mi&gt;&lt;mo&gt;&amp;#xA0;&lt;/mo&gt;&lt;mo&gt;\\\\&lt;/mo&gt;&lt;mo&gt;\\\\&lt;/mo&gt;&lt;mo&gt;&amp;#xA0;&lt;/mo&gt;&lt;mo&gt;&amp;#xA0;&lt;/mo&gt;&lt;mo&gt;&amp;#xA0;&lt;/mo&gt;&lt;mo&gt;&amp;#xA0;&lt;/mo&gt;&lt;mo&gt;&amp;#xA0;&lt;/mo&gt;&lt;mo&gt;&amp;#xA0;&lt;/mo&gt;&lt;mo&gt;&amp;#xA0;&lt;/mo&gt;&lt;mo&gt;&amp;#xA0;&lt;/mo&gt;&lt;mo&gt;&amp;#xA0;&lt;/mo&gt;&lt;mo&gt;&amp;amp;&lt;/mo&gt;&lt;mo&gt;&amp;#xA0;&lt;/mo&gt;&lt;mo&gt;\\\\&lt;/mo&gt;&lt;mi&gt;t&lt;/mi&gt;&lt;mi&gt;e&lt;/mi&gt;&lt;mi&gt;x&lt;/mi&gt;&lt;mi&gt;t&lt;/mi&gt;&lt;mo&gt;{&lt;/mo&gt;&lt;mi&gt;s&lt;/mi&gt;&lt;mi&gt;u&lt;/mi&gt;&lt;mi&gt;b&lt;/mi&gt;&lt;mi&gt;j&lt;/mi&gt;&lt;mi&gt;e&lt;/mi&gt;&lt;mi&gt;c&lt;/mi&gt;&lt;mi&gt;t&lt;/mi&gt;&lt;mo&gt;&amp;#xA0;&lt;/mo&gt;&lt;mi&gt;t&lt;/mi&gt;&lt;mi&gt;o&lt;/mi&gt;&lt;mo&gt;}&lt;/mo&gt;&lt;mo&gt;&amp;#xA0;&lt;/mo&gt;&lt;mo&gt;&amp;amp;&lt;/mo&gt;&lt;mo&gt;&amp;#xA0;&lt;/mo&gt;&lt;mo&gt;&amp;amp;&lt;/mo&gt;&lt;mo&gt;&amp;#xA0;&lt;/mo&gt;&lt;mo&gt;&amp;#xA0;&lt;/mo&gt;&lt;mi&gt;E&lt;/mi&gt;&lt;mo&gt;=&lt;/mo&gt;&lt;mi&gt;E&lt;/mi&gt;&lt;mi&gt;_&lt;/mi&gt;&lt;mo&gt;{&lt;/mo&gt;&lt;mi&gt;t&lt;/mi&gt;&lt;mi&gt;a&lt;/mi&gt;&lt;mi&gt;r&lt;/mi&gt;&lt;mi&gt;g&lt;/mi&gt;&lt;mi&gt;e&lt;/mi&gt;&lt;mi&gt;t&lt;/mi&gt;&lt;mo&gt;}&lt;/mo&gt;&lt;mo&gt;=&lt;/mo&gt;&lt;mo&gt;&amp;#xA0;&lt;/mo&gt;&lt;mi&gt;E&lt;/mi&gt;&lt;mi&gt;_&lt;/mi&gt;&lt;mo&gt;{&lt;/mo&gt;&lt;mi&gt;R&lt;/mi&gt;&lt;mo&gt;}&lt;/mo&gt;&lt;mo&gt;&amp;#xA0;&lt;/mo&gt;&lt;mi&gt;E&lt;/mi&gt;&lt;mi&gt;_&lt;/mi&gt;&lt;mo&gt;{&lt;/mo&gt;&lt;mn&gt;0&lt;/mn&gt;&lt;mo&gt;}&lt;/mo&gt;&lt;mo&gt;\\\\&lt;/mo&gt;&lt;mo&gt;\\\\&lt;/mo&gt;&lt;mo&gt;&amp;#xA0;&lt;/mo&gt;&lt;mo&gt;&amp;#xA0;&lt;/mo&gt;&lt;mo&gt;&amp;#xA0;&lt;/mo&gt;&lt;mo&gt;&amp;#xA0;&lt;/mo&gt;&lt;mo&gt;&amp;#xA0;&lt;/mo&gt;&lt;mo&gt;\\\\&lt;/mo&gt;&lt;mi&gt;e&lt;/mi&gt;&lt;mi&gt;n&lt;/mi&gt;&lt;mi&gt;d&lt;/mi&gt;&lt;mo&gt;{&lt;/mo&gt;&lt;mi&gt;a&lt;/mi&gt;&lt;mi&gt;l&lt;/mi&gt;&lt;mi&gt;i&lt;/mi&gt;&lt;mi&gt;g&lt;/mi&gt;&lt;mi&gt;n&lt;/mi&gt;&lt;mi&gt;e&lt;/mi&gt;&lt;mi&gt;d&lt;/mi&gt;&lt;mo&gt;}&lt;/mo&gt;&lt;mo&gt;&amp;#xA0;&lt;/mo&gt;&lt;mo&gt;\\\\&lt;/mo&gt;&lt;mi&gt;l&lt;/mi&gt;&lt;mi&gt;a&lt;/mi&gt;&lt;mi&gt;b&lt;/mi&gt;&lt;mi&gt;e&lt;/mi&gt;&lt;mi&gt;l&lt;/mi&gt;&lt;mo&gt;{&lt;/mo&gt;&lt;mi&gt;e&lt;/mi&gt;&lt;mi&gt;q&lt;/mi&gt;&lt;mi&gt;_&lt;/mi&gt;&lt;mn&gt;6&lt;/mn&gt;&lt;mo&gt;.&lt;/mo&gt;&lt;mn&gt;2&lt;/mn&gt;&lt;mi&gt;_&lt;/mi&gt;&lt;mn&gt;2&lt;/mn&gt;&lt;mo&gt;}&lt;/mo&gt;&lt;mo&gt;&amp;#xA0;&lt;/mo&gt;&lt;mo&gt;\\\\&lt;/mo&gt;&lt;mi&gt;e&lt;/mi&gt;&lt;mi&gt;n&lt;/mi&gt;&lt;mi&gt;d&lt;/mi&gt;&lt;mo&gt;{&lt;/mo&gt;&lt;mi&gt;e&lt;/mi&gt;&lt;mi&gt;q&lt;/mi&gt;&lt;mi&gt;u&lt;/mi&gt;&lt;mi&gt;a&lt;/mi&gt;&lt;mi&gt;t&lt;/mi&gt;&lt;mi&gt;i&lt;/mi&gt;&lt;mi&gt;o&lt;/mi&gt;&lt;mi&gt;n&lt;/mi&gt;&lt;mo&gt;}&lt;/mo&gt;&lt;/mstyle&gt;&lt;/math&gt;\&quot;,\&quot;base64Image\&quot;:\&quot;iVBORw0KGgoAAAANSUhEUgAADWgAAAAVCAYAAABhNOa5AAAACXBIWXMAAA7EAAAOxAGVKw4bAAAABGJhU0UAAAARqpSybAAAJSJJREFUeNrtXQ/El9cXv16vZBJJkslIkmTGJPlJxkySSUwyMxnJTGbGa5JJRmYmScxkkoxMZmZiMpmZMZNMEplJMiNJkle8v+/1nut7e3b/nnvufe59nnN4vO/3+XvPvZ9zzueee+/zCJEmyyfbwmS7J8Yluybb5cn2WLD0KY+hHXYPRB+2J67DFH2HZg8s7FfGFJvH6v9Z+sVP6euobdUV92Ji4lh5fYt6U7U5CwvHgHH6E/YTjOcW8EzxfI6XLGzH7dsxc2YWlvHxV84Njk/G7pOHiHm24+HUM7clC3McthvmBCxj7JOwDbSPhxbqMnf+m6VdLs9zR2n07cM+KOq7ZJuVwiEL8wXGLOPzmUacn2z/TLaZSOIkG/9SxcrvhjJ+Q3S/Q3A/tY1dqOs3RvR2OFSZU2R76seebHXYJ05zd16VvrXaQ0nZN9muTbYnk+3uZJsrbMO1Y2TIYvIlKe24u3M/tcn7PZxsVybb0cm2jNuJzHZy++kh2TUVfkpfFxL3bbYnOzM3J9uxybY0gAeGxkRq39Gyz2yBQ1K0OfOg/u/ZAjdnDtFOfmQ51PlRwNO9DPmDI4HnvTjZPplsP0Fbz0P8kr/f6zGmMJ7bwbPp+Rhc5YiXrdtB68J23LYdl5YWfUAsxsfQZ+uLt3N/uL/+zlhyuCy0eYyW8gB9YT6mz1i7Tsy1y2GH6hnMcZjjjKkvkmo3Q53LwZwgLXfR3UriI2eZeM4hvQ0MGQ9UY+e167oMuO4diNny7wlhzln69BwqBxsCn7HxBZ47Sqcv1g+k4Iui/1QyL1YKhyXb/zstT3B7sp2ZbC9XnHegHvtk38mcsm8fH4TPr+CENyJu/B5c82nFFX8YyniC6H534X7vCE6O5ajfGJmBdqhx1TvbUz/2ZKvDPnGaU3R9a7aHEnLAkhj4qKAN146RIYvNl2Db8bAISzxdAzLP7URX5ycqLNtQ7bz0dSFxP8T2rgTwwNCYSO07WveZtXNIijZnHtTvPVvi5swh2siPmOqWMn/wEpz/MrIs+vYLUZsznoeLZ9PzMbiijpdDsYOx97PYjsfx/JZ9QCzGh95n65O3c3+4n/7OWHK4LHR5jNbyAH1hPqbPWLtOzLXLYYfyGcxxmOOMpS+SajdDncvBnIA2d1ESHznLxHMOaW1g6HigGjuvWdcVYjE3actZrkBgZqgcrHU+Y+MLPHeUTt8UP4DFF0X/qWRerBQOS8hZj6+uNe9APfbJvpM5Zd8+Pgif/4MTfoy48fkRJonGtOLw1GR7MNn2cptEC9tTP203tjo06TvWVdF/g9774ff+xMQDxoZbwcgQY5EN99h2tNWbfPvQjsl2UnvmyUzt1EoMbsl2WrVrHxawdl76upAYZbr3Emi7b7TrXwi8p+95lL6jFptN8ZlD4I/Mg2h4UK57KrkA96o5xjGHaKMvLt+qJd8WdTyiLDFl/hbO/TbgXJkslom/TWKaBF0CbfMX3OdUT3XNeG4Dz6bnp+CKKl4OxQ5q5zBsx8O149Y5cykfEIvxoeTtauwLcH+4rdwOCz1GSuMci8nW8gB9YR7TZ6xVp9xcuxUpgR3KZzDHYY4zdI7TKpdhTlAPJ6gVPznL5GrrVucHUNhOzXm/vvBge3bK2HmNun4N+7+fbOth33r4vQDHY+tuqBysda5owxfPHaXXF1On1GMQtbZZKRzmliNQ3tsQW2c1/ym/4PNrxXmHXGOf7DuHK4NZx3LTQNxc8iucv1mMR8YEbNW+L3GboITtqXzbtYLZnPqOdWLyU4Pe8veTgjbMfrw/HVy4x7TjbwH++E3tuRsz6Nhy29VsOy3atQ8LWP5Q+rqQGOWzvcdwfFPgPbELtFJ43EuV42UIXIEXaJXhQTnuGRNnW40ZY+MQrUxEx5y3Ec67S9BW6l73e6xrxnP9eI59vg9XFPFyaHbQip9iOx6PHdfOmUv7gFiMDyFvV2tfgPvD7eR2WOgxUhrnWEy2lgeoAfO57b9PO6bg2q3Z8eZKfQVzHOY4Y+M4rXIZ5gT1cILQ3EVpyVkmV1sPeb6TT7ea83594SHk2bFj57Xpugn23RDTxQVKZmF/V79QPYfKwVrmijY/wHNH6fXF1ikGXxT1XZJLlsJhTlkFvEzmAFYPLO+QMvbJvnNcfq5G8bbJh3DCscAbPoHO2QyQIfkm7IewX4L6sOd6uarvKhDGR5Pty8m2zHH+W5PtMjxjHp5xwFAWWxlN++TqS/kZuJ+hHPK+cpXmjgQjj9VLPuucWHwTSYheNl1FwDnyDalH4BnzUMZrULfd67ufDwytXyX7xOLbNVV7ybqQn9bdG1DmmHap1dmwPaXbUyheBaLc2HpI0RfTTu+C3TwKLN9YJyarQLwBfr8Ev3/qyYZjzknFVCxGYrHY9U3nNHvR77tXu5+8Rr7RZmuiLYTGIhfuY9txBnTztaWAdpL3/jjR1rvtFKp3rI904dL3CeGQ+sDWeS7boLZrmQyQn4j+F54vedsh7VzZkTstFt8gJ4/fmWxzifEtBAuuenoC/28l5B0pfMVlqz7bWwXHHkbEvZQFWjFYeRJhMyG+YUZLELxhqQuJM/n2mJXEPjMX5iltnBdoleFBOe6p2/q8wH1qfQGxleKCY+QQPn9CyS+SE16R552H8v0P/p4nKN98Af0Yz+3iGdPGLlxRxMuh2UHfwnY8bjvGcl9s/6tFHxCLcUzugfsC9HU7lP7wLdi/3XDsFzj2m+HY8/CcW4m+EJvbCc1puXK6sb4+NAdcerxrD5TloVZnO5BYTcF57Lgolh+0lAcQGfBRI5fsQydKrt2KlKhn17jaXrBr+cWK5zJxFuY4zHGoc/7Y+B1jI6m2STGezZygTU4Qk7tw1RvleEFqmbCcJEcOJaZPgJk/FmqjIbrF2EDJcaK+8BDybMzYeW26noB971quOQTHTyD85lA5GLacmPlhpeav8dzReuaOUs31So1XOXNIWBxi2i12TUCofABlPVrY/5TKO2DHPtl3lscsr2OJbBNF3u4EgG893ExWypti+haN7mZzBF9azv/KcK5cFf+Dg0h/An+vW8p43VLul8V04EUZ9jUxffvHRkQlxugl5bx2ThdMJxzlvx7QNt1z1nX0Xeg8u3t9d7se+JxZALSr8/OOA0+x7VLrBA22pzR7CsWrD48unMbWQ6q+Me20BAJBjH+o2R5yy2HQ+7hYnDB+A4Lp5sI2HOubUzCFxUgMFvXy7YMymWLC+5b7XUvwWaGxyIf7mHYUkGz2taWSjy31FmPrXVyE6h3rI3249G2/Z7KdXPGF2q6POGLzK2JxwOeR5fjujHwstJ4eimffBILlHal8xWWrGxx+Q+eWxyLumbJAKxQrMb4qxjfss9xnBjp+Em8vEvvMXJintnFeoFWGB+W4p8/WQxNypQbemEOEt0cJfoEtC+a8F6DtL8DvC/Ab+1atrQT6Mp6Hj+fYNvbhKjVeDtEO+ha24/HaMZb7pvS/WvQBsRiPPZ/7AvT+Zkj94e8s/dnt2jWPDNcdg2PvJfhCbG4npG18Od3YtgnNAZcc71I+ylWuGIxgcY4ZF03hBy3lAQQxPmrkkn3pRMm1W5AS9bzekbc6DseOZObxzHGY41ByHEz8ThnrxtjmeqL6ZU7QHifQcxc1jReklgnDSXLkUEL7BNj5Y6E2GqpbrQu0+sBDyLOxY+e16foj7HvZcs2LcPwKwm8OlYNhyomZH1Zy/hrPHa1n7ijFXK+UeJU7h7QeiUMMLz2PtIcQuQTXbyvoe0rlHVLGPtl3lsUsr2NBrmP5Bk7a5TlvD5x3GzY5APE8HFsx2b7QCtL9DOlROCbfArMfkg7bhf1N2p+J6Rs5dsDxWehE/Kop9rWljF8b9t2CTqQsu1xxr3/u77JwD24+sNRJrF4nNL3WaQmYrR1gmMp/IaBt9Otkm/wN+0+K6UDOaqiHp5177LXUqe85Uk7Bfvlmmv9peq/RiMs9y70w7fJQ1DtBg+0JZ0+xeHXh0bYfUw8p+sa20+cG/7B8sh0U0zdsmfSq2R5yymuajcjtLvif0jYc65tTMIXFSAwWdd/0FOLWhs79NsKx69oxWY53wc5SYmVILPLF5ph21J95IeDcAwbyGmvrJlz49Mb4SIzIct8Hn7gqk+3kii+Udv0Y/l7UeI2sjz9g/02t/KbjX2TkYzH1NEfAO1L4is9Wu7Y3A/5F6nMDjl023NcV93wxkcp3hPiqWN8gwK8uADdRcgb2vYksh0vvHJjPYeMpbc48qH9uFRNnW+rPjZVD+PwoNb/wlSXE/kP8xGnx7KDgy/D7DLJsV8COthfQj/HcLp5jn+/DVWq8HKod9Clsx+O1Yyz31ftf9+HY+sD+V6s+IAbjmPO5L0Dvb4bSH75oeJ6AvOsC2KD8u0Q7Jv//F44tTfCF2NxOSE7LldONbZuYHHCK/8KOo/wjFt+wOgvbgU65QjGCxTlmXDQlj9FSHsCFT0x+sUYu2ZdOlFy7BSlRz6axvuVi+jUeLOdgjsMcpy+Og4nf2LFurG3a5nIwJxg+J4jNXZSS3GWy2St1DiW0T4CdP0Y956PW8b2+8GB6NsXYeW26qrLauNusmL6wBIOZoXKwmHJi5oeVnL/msgOeO9rP3NHUuV4p8Sr3nOk9CBxinoNZExAj97Q8pSyP+rKP3OTCpg8azjukjH2y7yyLWV7HglzH8qpWKJeoN2ueFc8OSgitgR6I6VvWlai3L8qk/NrONWp15xZt33o4/5aDkKnBkzlLGecM+xYgyJrKftZyv7dh/2nDNbF6qfPvgFGZ5IKj/HMBbaOfc1LYP/v6SPz37X/Y52zSOgEuR7ognn3bX0q7KEN6u0JSzPaEs6dYvLowa9qPrQesvrHttA72ufzDpQbtIZcosnJXTFcwL+vJhmN9JhZTWIzEYlGV774j8Xo4ouOAfb6rXl2+JLYdpRwT4RMe1BsTP0Tq58OFrQwYHxkre6DTI33h0oy2kyO+UNu1nGzzmuH4F4HHP8rIx2Lq6UMC3oG9LsRWjwn7Gyv+ddSBK+65jlH6Dl87YXyDlNfh2I1OmU8lxCKX3jkwn8PGsW3OPKgObnXM4JNqFuYQaRyMml+4JHSync9PrIHE5M+d/T/D/ucjyyWfJxPiOwvpx3huE8+xzw/BVUq8HLId9Clsx+O1Yyz3VdfJXPqqyP5Xqz4gBuOY87kvkC930np/WNmg/sZMtTBRvklZfWFLz4++K6ZvU07xhdjcTki7uHK6sW0TkwPG+q/YMm0U06+bbUjEasq12HFRbB6jtTyArT4x+cVauWRfOlFy7RakRD1/3PG30rfIseTbAX6GOQ5znBo5DiZ+Y8e6sbZpuidzgnFwAj13YdvmevBBOcsUkjugyqGE9Amw86ZyzPmodXyvLzz4no0dO69N1/kAjq6+WIHRc6gcLLScWFstNX/NZwc8d7SfuaOpc72w8Sr3nGkXPmpYExAjT7Q6s/nsy4LuBTGl8g6pY5/sO8tiltexJPjev6HSXYNtKgDtcZyjPgGpT+BTK4+POgC1Q9unVue9iyiLab/a51opeslwnf756xWGa2L1+iQAOK7y74m4bhacl3TO3cHmJXDuH4j2NZ3zuaHNu3LeEDSx7SKgPf4Q9U7UYHuKsycMXmPLja0HrL6l/EML9kAt+8T0Kx9S/hTmT2DbPm9c0oYpMYXFSCwW1T3ecjxnp4a302K6kl4QxEpfvfpic2w7hralEvWWgF1I/TCxHusjY+R9uM+xAvGP2jZy2PXexOM5+Ri2nrC8A3tdiK1etCQO/vEkDlxxz3aM2nf46gXjG5T8Bsc/BexcTSiHT29qzOeycUybMw8K50G5uZV6M9HrDdUzc4g0DkbNL3xl8onPT3xqwejrWiIuRJZCsvKBiJsYtoDcGM/t4jnm+TG4SomXQ7eD3MJ2zHbcd7+tdR8QinHs+dwXKJsTbaU/rN4qesbgG7dNti8N978J9bM2wRfmyoGF5HRj2yYmB1xqvEud/3FEnWDyiL5rseOimDxGi3kAKnyU6jO2ohM2zrYsJer5osaDdkH9/hDBMZnjMMepjeNQx2/s/CWXbVKMZzMnaJMT6HVq2/b04IdylSk0d0CVQwnpE2DnTVHP+cDYwNDx4Hp2yth5bbqmLNAK1XOoHCyknFhbLTV/jeeOutujz7mj2DGIXHPUKXJIGByWbrdQeQrXP4bnrIH9z4nFL5A9dJS5xrwD1dgn+86ymOV1LAm+92iAkd6Cc573AFqeo3/e67rwD0g/Zzh/PaIspv1q3wuO+902XLegAcAE7Fi9rsG+jZF6qX1rIq7bBb+/MZy7W5jfmqPusTayfKqTvsRxnfoE6CqCdqm5o8b2hLMnDF5jy42tB6y+pfxDC/ZALT912mSHRkJmOpi7U8CG1xTCFBYjsVgM0Usna2qTRGQdQaz0xSJfbI5tR1esEQZiOC+e/YxyrH4+XJj0xvrIUPkcyPC+QvGP2jZy2LUNfzc9x7vX5+Bj2HrC8g7sdSG2etugq/oi035kB9y3QIvKd/jaCeMblLyinXNXmN88TeUzqTGfy8Z5gVZeHpSbW90O5BbCg+OSE/aZQ6RxMGp+4SuTT1x+QvrYR1CPtjaWeqz0PGMttKn0m5sLYHyB8dw0nkOfH4srbLwcgx3kFrZjtuO++22t+4BQjGPP575A2dxJK/3ht+D4efitvsKgviSnvpZ1uOPDLiT6wlw5sJCcLqZtQnPApce7NkTUyVqELfiuxY6LYvIYLeYBqPBRqs/Ygk4pcbZlKVHP6hln4O85wvIzx2GO0wfHwcRv7Fg31jYpxrOZE7TJCXSeuxZ5fY78S2qZUnMHVDmUmD5B7Lwp6jkfsTZQMm/YFx5sz04dO69NV7WIYNaRt1yA87B6DpWDhZQTa6ul5q/x3NF6545i53qlxKvcOSQMDku3W6g8Fs++cK8rB+D4rQbyDpRjn+w7y2KW17Ek+F6pjFwp+Jfl+Awc970VQw7m/dvZ99TT+I8jn6POeRxQxpD7zTrOcX1iPJdeTwJ09ZX/HWF/Y4xyOnOE5bvnwcW8ePZTdKntUuunjtmecPYUi1dXWbDlNtVDir4l/EMr9kAtTwwB7Svx7FuQ14i0RSuhNhzrm7GYSsEIBouPA+tJErVz2r3uG8gbtS34YnNMO/p8VlcOw3O/QOqH9VEYHxkis2Aj8o1L2wrFv1zxpURsxhyn5mM5fYiJd6TwFZ+t2tpzJSRc/3J0mlxxz3WMyneE1Eusb9DlC+28j5DcIETvHJjPZePYNmce1D+3mo3kFibpY8I+cwg8B8vBL3zY8InLTxyDY+952s71tZUtoO9FYZ+Ik1M/xnObePY9H4MrbLwcgx30JWzH47TjnP22JXDOU/HsZLnWfUAIxlPO575AudxJK/1hKXvFdMKylO7bM/fA7y/h91Xx368JYHxhjhxYaE4X2za+HHCK/8Lkjucj6gSTRwxtw9hxUWweo7U8ALYtbPnFGrlkaZ1yce3apUQ96/5zF/wv63odkQ7McZjj9MFxYuN3jrFul21SjmczJ2iLE2B4riu+U40XUJQpR+4AO8b8ONEebPfJMecjxgZKjRP1hQfXs1PHzmvT9UfYv8Vy3VY4fiVBz6FysJByUtsq9fw1FzZ47mi/c0exc71yzFG3cUmKMYwQf1yy3ULlmie2zYq0L56WyjtQj32y7yyHWV7HQuB71acBX3UQoJ88YO4O7s5qHf4QWRZwvq0spv0h5d7mOUcee2BxarF6PYzUy0U8lbxhuE4B2/TZtSviv59bU8+5Glk+9eaCbx3XbRD/fbNgarvcF/VP0GB7CrenWLzGlhtbD1h9S/mHluyBUtQnr/VV0isgwKpPcipM7c5sw7G+GYspLEZisRhSPpPIhP4tAp8VEotcviS2HUN8lpLV0PmThGs9Uj+fr7nqScDG+EifrIAy/Cno34jkq/Nc8SV3bMYcp+Zj2HrC8g7sdSG26mrPOeGenOmKe76YSOE7fO2E8Q1K1ORH9fw7wp5sT/WZOTCfy8ZT2px5UL/calsAZ2qxPzdmDuHyozn5ha0sIfZv8xPLgF9LfZZarn1OO2eZ4fgWOHaqR/0Yz+3i2fZ8LK4w8XJMdtCHsB2P045z9tvUgpKfB+gDfBhPPZ/7ArS5k9b7w1J2avd4Afzi79pxNa4lF3C9ZLE9jC/MkQMLuWdK2yix5YCx/iu2TGo8cj6iTq4i9PRdix0XxeYxWssDYPDpyy/WxiVL6pSTa9cuJeq5+4x9WgxaQ6QHcxzmOKU5Tmz8zjHW7bJNivFs5gRtcgIMzy0hJcrkyh1Q5VBCbBM7byrXnI8ax/f6woPv2Slj57Xpqr7yaHtR0Ptw/JNEPYfKwVzlzDE/jHL+mg8bPHe0/7mjmLleOeIVxZxpLA5Lt1uoqAX0ti9wzQSUo++8Q46xT/advI4ltW9WdB2LeiPcRcOx/QEVrD79/mJn/yPh/zxkt6LkYIhplaT8tJhaTf+VpYxfefaJgOu6wDZVYoxez2l6mQYyV2uA08uhEoHfWO77oZiugDRd122vldr5rxrOPxdZT8q5/xkQILYTtksLEzTYnsLtKRavrueY9mPrIUXfEv6hJXugFPVWgC5hexX2y5X2t+G8XDaM9c1YTKVgJAaLIeUTniTh2YTnh8SiWNy72jFU59Ua7uYS9LM9z6c3xke6ZA3E7R8seMoZ/3LGF6rY/BXy+fsL8DFsPWF5Rwpf8dmqS5cZ8OMPoa5i7N/nGyh8R4ivivUNUnZ1OoxXHR1VCp+ZA/O5bDylzZkH9cut3iTw3TX258bKIVw2l5tfpNh/Lj+xGuzjcs/6MZ7bxbPp+Sm46iNetmQHfQjb8TjtOGe/7Rdhfxtf6z7Ah/HU87kvQNMWQ+kPCyifGrw+Lf47GKzeninr9Cwcf53AF+bIgYWej2mbrphywCn+K6ZMM1q88H0VMQYjsddix0WxPrm1PIANnyn5xdq4ZCmdcnPt2qVEPZv850HYd1Msjh8zx2GO0xrHCY3fqWPdWNukmFvBnKBNTqC3/7mKfFCJMrnmSFHlUEL6BCnzx3LM+agx79cXHnxtmDJ2XpuumzSuNWvAqFpUvClRz6FyMF85qeeHUc9fC/GLPHe0v7mjmDEIbLzKPWc6pO36XBMQK68J9xd09wn/4pQ+8w65xj7Zd5bDLK9jIfC9spD3QPFuwumUdjP5hrNX4PwZcIaq8GccTvMGVOYM7JfXyc8iv9E5/4ZmEOrtRGuhEeVgyR1hTuSrMh707BMB14VUYqxetzSQ6nrNdfR6x9C40kGpT44vB92vQVvdNJR/jQbgo1C25WI6kKTedtJNyvxqIfOuevpdTFctr9WwJFcXXhDTtwwKwnZpYYIG21O4PcXi1fUc235MPaToG9tOdzz+4XHj9kAp72s6nwRioORz7djGjDaM9c0pmMJiJAaLpwxxqCvHJ9tnYjHhre61TYtxOxKeHxKLYnHvakdd50OG67ZBGR8I+5veYm3d1L4+vTE+0iYykXUXbKeP+JczvlDF5oPI558qwMew9YTlHSl8xWerPl1edyQYSizQcmElxFfF+obNYjGpfk1LCKq3cMhymN5mn+ozc2A+l43zAq28PCgntzodwC1a7M+NkUO4bK4Ev0ix/1x+4juifkeJcjOe68Sz6fkpuOojXtZuB99rW47jbMdsxxieHdJvk3W4U2uHGcjFuN4c2LoP8GE89XzuC9C0xVD6w1L0iTnyywGmwdu/4dg85D4FgS/MkQMLyenGtk1MDjjFf8Xi5Tc4X7bNFtgn61m+fX0PEiMYfGHGRbE+ubU8gMiQX8zJJTdrfO9wZTph4yxGp9z8udZ6tvnPD2D/H2LxSzLMcZjjtMJxYuJ36lg31jZtdsecYPicwJW76FNKlMnU1tQ5lNA+AXb+WI45HzWO7/WFh5B+IHbsvEZdlX+U3HAd7JN+Ri2O+ZoAM0PlYL5yYuaHlZy/5mpLnjva/9xRzFwvbLwqMWe65jUBGPlNiwNqIc5S0E+N/WyL7KvnHuOjeE4JbLfsO0thltexEPne43DBh539l7T9C5ZNvpFy1nDPVdAxtl2300IqTdtxrSxbLGXc5dnXlW8959gqMVavPY5zP9IckV6OFRo56G73IEjZdDxuue4PzVkrA3vFcN6ugPoVYvrmH9v2MxiVIGyXViZisj2Ft10MXl1lse3H1EOKvrHtdMBx7hcDsQdKueTxO3L7MqMNY31zCqawGInBYkj5vnPc65NEnxUSizC4t7VjKJYeCvsn1mNt3VTHIXrH+sgU2/FhgKrOqeMLVWze5am72OOUfAxbT1jekcJXfLYaostV6KhtjLB/qgVaLqyE2GyMb1gFHVzZke1+kvyK1lcQiHK49M6F+Rw2zgu08vOgXNzqqgh7k2lr/bkxcogQf5KbX4iAZ5T0EwuBW+r9Gc/DxzMVrtgO3OXLcZztmO0Yw7Nt3FftO9kpp3z74RMtz75iwD7AhXGK87kvkN4WQ+kPK3mqHX/bU9/vBfaLc+V2QnDhOz+mbWJywCn+Kzb+7M2QZ8bgCzMumuKTW8oDiAz5xZx9xu0IfUvphI2z2xPaMBd/rrWeXf7zYzgmvwCY+kVW5jjMcUpxnJj4nTrWjbVNqrkVzAna4wSl++s1lcnU1tQ5lNA+AXb+WI45HzWO7/WFh9A2xIyd16irjEHXLM+7jsx9jYmDucpJPT+Mev6ary157mj/c0dj53ph41WJOdOXRL1rAjAi+xV3Hc86jOjr5x7jo3hOCWy37jt5HQu+b1Z8Hcs6Mf2UqC5qZZxSRFaOfGucXLX3E4DHl/g/I6YrEeXfc1ChJpHP+L3zDPXWNTmY/K/hmvtQ9qWefSHXhVZiql7fi+kn09RK1iWda5aAA70G18nVsEe0ZKCr/HJV4y14llxVeBDq8G/Ds+ag/AuW+7meswN0eQz18AiCpXpebJ37zmllIibbU1zbxeD1PgKnsfWQqm9sO73ZwYJM0O4ekD1Qy0Hwh0+gfuUnvU9D/f4DdfJ5JhvG+uZUTGExEorFkPJtEIuD7bfgXg+BiOwg8lm+WITBvasd7xsI2TzoJeOafHPYSkKfbKvjEL1jfKQPX75taUbbyRVfKGKz6/4px6n4GLaesLwjla+4bDVEl01aAibU/ikXaLlwHGKzIb5Btv0vEMu2GO6xFe5/X5gnAqT4zFyYz2HjvECrDA+ivudauM+dhuuZOUScP8nNL0ISuCX9RGsLtBjP9eKZCldsB+7y5TjOdsx2jOHZtnMeaPv0/pfcJ7/s84Ew59mH5ANcGKc4n/sCNG0xhP5w1+5uWY5/CccfWO6P8YU5cmAx54f6+pgccKr/ih1H2dfJUcm3ve5MwIhAXhs7Lprqk1vIA+TKL+bsM2IWDpXSaewLtErUs89/qrckXxZpC8GY4zDHKcVxYsdwsWPdKbZ539HvY04wbE5Qur9eU5lsbU2ZQ4npE2Dmj8XaaIhuNY7v9YmHXGPnNeoqINZ8BjiZB0yfEO6F8ZxnCisn5fywHPPXfG3Jc0f7nTsaO9cLE69KzZmufU0ARlYCJ/tL452S728L9MdjXqA1dN/J61hwfbNe1rGot7Zsr5BkfEDY+QsVtfL0HU8HOkWeg2f8W0gn6aw3ivZkRkw/Y3evkTKzPaXbU2689lEPY7WHFqVmGx6zxPqSIbdjrTG95jqvpWyt8rG+eLQr7oXGxLH6jhL9mdJch3lQ3bIJEiuyfQ4xFxwUh6DwJ0uEPwH7gPtLjOcR4JkqPnO8ZDtmO27fjtXYwH32AdEY57wd+5uh9odbkRT/NTZhXlZfn1EX+XbgT1mn7DLEemaOwxyHOU64bIAy32BOwJxgZPwkh73mGGMuNW9qCDZQCx5K1GXt+e+xcrDW+QzPHa3bp1Liq+Y5UX2tCai531pTv7t2bI8JszlllOtY9sOF53so+HIwhFc0EMm/m8Xi215U468pWKZDgnZFqEnU59Uucb/WKXo7HGykzGxP5e2phXoYqz20KH3aMAudL+F2ZNthPLRhq9i4FxoTx+o7+uBfubkO86C6ZKcwJ9/Ocjxjv27ByxPPdpH7S4znEeCZKj5zvGQ7Zjtu345TxgaG5gNiMc42wf5mqP3hVoTHNrl/kivHUKLPqGSFWHyz7k7WKasMsZ6Z4zDHYY7jt8njYnGuxnLgC7KsR5gTMCcYGT+pxV5rmTc1BBuoBQ8l6rL2/PdYOVjrfIbnjtbtU8fSF+lrTUDN/daa+t2M7Xowy0KMTxl85KquRxCc+iAQcpOfGJvvKCM/n7y1J8ciP332MLPxnGTsOkXW/w/gCFoRtqfy9tRKPYzRHlqUPm2Yhc6XcDuy7TAe2rBVbNyLiYlj9R2l+VdursM8qC55S0wTbrJt5BuRX+d4xn6d+0uMZ8ZzkedzvGQ7Zjtu345TxgaG5gNiMc42wf5mqP3hVoTHNrl/MgSRk/QusU5cz8xxuC2Y45DLAfHfF3pdn2xLmRMwJ+DcRS9Sy7wptoEyY+dD0jVFz6FysCHwGZ47Wq9PHVNfhNcEMLYZs4zZUfFZCXz5ycgrYAhqgtePk21OLL5daYhyFnR9g7HLwvbE9cDCwsLCwsLCwsLCwsLCwsLCwsIyCuGxARYWFvZfLCz9yQbWieuZhYUli6wWiwsz5dfz5Bcpzky2lVwtLCy9Cc+bYmFhYR/IPpClrHDejIUxOzL5PxipEQ/bxrf1AAAPRnRFWHRNYXRoTUwAPG1hdGggeG1sbnM9Imh0dHA6Ly93d3cudzMub3JnLzE5OTgvTWF0aC9NYXRoTUwiIHN0eWxlPSJmb250LWZhbWlseTppbmhlcml0Ij48bXN0eWxlIG1hdGhzaXplPSIyMnB4Ij48bW8+XDwvbW8+PG1pPmI8L21pPjxtaT5lPC9taT48bWk+ZzwvbWk+PG1pPmk8L21pPjxtaT5uPC9taT48bW8+ezwvbW8+PG1pPmU8L21pPjxtaT5xPC9taT48bWk+dTwvbWk+PG1pPmE8L21pPjxtaT50PC9taT48bWk+aTwvbWk+PG1pPm88L21pPjxtaT5uPC9taT48bW8+fTwvbW8+PG1vPiYjeEEwOzwvbW8+PG1vPiYjeEEwOzwvbW8+PG1vPiYjeEEwOzwvbW8+PG1vPiYjeEEwOzwvbW8+PG1vPiYjeEEwOzwvbW8+PG1vPlw8L21vPjxtaT5iPC9taT48bWk+ZTwvbWk+PG1pPmc8L21pPjxtaT5pPC9taT48bWk+bjwvbWk+PG1vPns8L21vPjxtaT5hPC9taT48bWk+bDwvbWk+PG1pPmk8L21pPjxtaT5nPC9taT48bWk+bjwvbWk+PG1pPmU8L21pPjxtaT5kPC9taT48bW8+fTwvbW8+PG1vPiYjeEEwOzwvbW8+PG1vPiYjeEEwOzwvbW8+PG1vPiYjeEEwOzwvbW8+PG1vPiYjeEEwOzwvbW8+PG1vPiYjeEEwOzwvbW8+PG1vPiYjeEEwOzwvbW8+PG1vPiYjeEEwOzwvbW8+PG1vPiYjeEEwOzwvbW8+PG1vPiYjeEEwOzwvbW8+PG1vPiZhbXA7PC9tbz48bW8+JiN4QTA7PC9tbz48bW8+XDwvbW8+PG1pPnU8L21pPjxtaT5uPC9taT48bWk+ZDwvbWk+PG1pPmU8L21pPjxtaT5yPC9taT48bWk+czwvbWk+PG1pPmU8L21pPjxtaT50PC9taT48bW8+ezwvbW8+PG1vPlw8L21vPjxtaT5EPC9taT48bWk+ZTwvbWk+PG1pPmw8L21pPjxtaT50PC9taT48bWk+YTwvbWk+PG1vPiYjeEEwOzwvbW8+PG1pPno8L21pPjxtbz4mI3hBMDs8L21vPjxtbz5cPC9tbz48bWk+aTwvbWk+PG1pPm48L21pPjxtbz4mI3hBMDs8L21vPjxtbz5cPC9tbz48bWk+bTwvbWk+PG1pPmE8L21pPjxtaT50PC9taT48bWk+aDwvbWk+PG1pPmI8L21pPjxtaT5iPC9taT48bW8+ezwvbW8+PG1pPlI8L21pPjxtbz59PC9tbz48bW8+fTwvbW8+PG1vPns8L21vPjxtbz5cPC9tbz48bWk+dDwvbWk+PG1pPmU8L21pPjxtaT54PC9taT48bWk+dDwvbWk+PG1vPns8L21vPjxtaT5tPC9taT48bWk+aTwvbWk+PG1pPm48L21pPjxtbz59PC9tbz48bW8+fTwvbW8+PG1vPiYjeEEwOzwvbW8+PG1vPiYjeEEwOzwvbW8+PG1vPiYjeEEwOzwvbW8+PG1vPiYjeEEwOzwvbW8+PG1vPiYjeEEwOzwvbW8+PG1vPiYjeEEwOzwvbW8+PG1vPiYjeEEwOzwvbW8+PG1vPiYjeEEwOzwvbW8+PG1vPiYjeEEwOzwvbW8+PG1vPiZhbXA7PC9tbz48bW8+JiN4QTA7PC9tbz48bW8+JmFtcDs8L21vPjxtbz4mI3hBMDs8L21vPjxtaT5KPC9taT48bW8+JiN4QTA7PC9tbz48bW8+PTwvbW8+PG1vPiYjeEEwOzwvbW8+PG1vPlw8L21vPjxtaT5EPC9taT48bWk+ZTwvbWk+PG1pPmw8L21pPjxtaT50PC9taT48bWk+YTwvbWk+PG1vPiYjeEEwOzwvbW8+PG1vPns8L21vPjxtaT56PC9taT48bWk+XzwvbWk+PG1uPjE8L21uPjxtbz59PC9tbz48bW8+XjwvbW8+PG1uPjI8L21uPjxtbz4rPC9tbz48bW8+XDwvbW8+PG1pPkQ8L21pPjxtaT5lPC9taT48bWk+bDwvbWk+PG1pPnQ8L21pPjxtaT5hPC9taT48bW8+JiN4QTA7PC9tbz48bW8+ezwvbW8+PG1pPno8L21pPjxtaT5fPC9taT48bW8+ezwvbW8+PG1uPjI8L21uPjxtbz59PC9tbz48bW8+fTwvbW8+PG1vPl48L21vPjxtbj4yPC9tbj48bW8+KzwvbW8+PG1vPi48L21vPjxtbz4uPC9tbz48bW8+LjwvbW8+PG1vPis8L21vPjxtbz5cPC9tbz48bWk+RDwvbWk+PG1pPmU8L21pPjxtaT5sPC9taT48bWk+dDwvbWk+PG1pPmE8L21pPjxtbz4mI3hBMDs8L21vPjxtbz57PC9tbz48bWk+ejwvbWk+PG1pPl88L21pPjxtbz57PC9tbz48bWk+bjwvbWk+PG1pPnA8L21pPjxtbz59PC9tbz48bW8+fTwvbW8+PG1vPl48L21vPjxtbj4yPC9tbj48bW8+XDwvbW8+PG1vPlw8L21vPjxtbz4mI3hBMDs8L21vPjxtbz4mI3hBMDs8L21vPjxtbz4mI3hBMDs8L21vPjxtbz4mI3hBMDs8L21vPjxtbz4mI3hBMDs8L21vPjxtbz4mI3hBMDs8L21vPjxtbz4mI3hBMDs8L21vPjxtbz4mI3hBMDs8L21vPjxtbz4mI3hBMDs8L21vPjxtbz4mYW1wOzwvbW8+PG1vPiYjeEEwOzwvbW8+PG1vPlw8L21vPjxtaT50PC9taT48bWk+ZTwvbWk+PG1pPng8L21pPjxtaT50PC9taT48bW8+ezwvbW8+PG1pPnc8L21pPjxtaT5pPC9taT48bWk+dDwvbWk+PG1pPmg8L21pPjxtbz4mI3hBMDs8L21vPjxtaT5yPC9taT48bWk+ZTwvbWk+PG1pPnM8L21pPjxtaT5wPC9taT48bWk+ZTwvbWk+PG1pPmM8L21pPjxtaT50PC9taT48bW8+JiN4QTA7PC9tbz48bWk+dDwvbWk+PG1pPm88L21pPjxtbz59PC9tbz48bW8+JiN4QTA7PC9tbz48bW8+JmFtcDs8L21vPjxtbz4mI3hBMDs8L21vPjxtbz4mYW1wOzwvbW8+PG1vPiYjeEEwOzwvbW8+PG1vPiYjeEEwOzwvbW8+PG1pPmI8L21pPjxtaT5fPC9taT48bW4+MTwvbW4+PG1vPiw8L21vPjxtbz4mI3hBMDs8L21vPjxtaT5iPC9taT48bWk+XzwvbWk+PG1uPjI8L21uPjxtbz4sPC9tbz48bW8+JiN4QTA7PC9tbz48bW8+LjwvbW8+PG1vPi48L21vPjxtbz4uPC9tbz48bW8+LDwvbW8+PG1vPiYjeEEwOzwvbW8+PG1pPmI8L21pPjxtaT5fPC9taT48bWk+azwvbWk+PG1vPiYjeEEwOzwvbW8+PG1vPlw8L21vPjxtbz5cPC9tbz48bW8+JiN4QTA7PC9tbz48bW8+JiN4QTA7PC9tbz48bW8+JiN4QTA7PC9tbz48bW8+JiN4QTA7PC9tbz48bW8+JiN4QTA7PC9tbz48bW8+JiN4QTA7PC9tbz48bW8+JiN4QTA7PC9tbz48bW8+JiN4QTA7PC9tbz48bW8+JiN4QTA7PC9tbz48bW8+JmFtcDs8L21vPjxtbz4mI3hBMDs8L21vPjxtbz5cPC9tbz48bWk+dDwvbWk+PG1pPmU8L21pPjxtaT54PC9taT48bWk+dDwvbWk+PG1vPns8L21vPjxtaT5zPC9taT48bWk+dTwvbWk+PG1pPmI8L21pPjxtaT5qPC9taT48bWk+ZTwvbWk+PG1pPmM8L21pPjxtaT50PC9taT48bW8+JiN4QTA7PC9tbz48bWk+dDwvbWk+PG1pPm88L21pPjxtbz59PC9tbz48bW8+JiN4QTA7PC9tbz48bW8+JmFtcDs8L21vPjxtbz4mI3hBMDs8L21vPjxtbz4mYW1wOzwvbW8+PG1vPiYjeEEwOzwvbW8+PG1vPiYjeEEwOzwvbW8+PG1pPkU8L21pPjxtbz49PC9tbz48bWk+RTwvbWk+PG1pPl88L21pPjxtbz57PC9tbz48bWk+dDwvbWk+PG1pPmE8L21pPjxtaT5yPC9taT48bWk+ZzwvbWk+PG1pPmU8L21pPjxtaT50PC9taT48bW8+fTwvbW8+PG1vPj08L21vPjxtbz4mI3hBMDs8L21vPjxtaT5FPC9taT48bWk+XzwvbWk+PG1vPns8L21vPjxtaT5SPC9taT48bW8+fTwvbW8+PG1vPiYjeEEwOzwvbW8+PG1pPkU8L21pPjxtaT5fPC9taT48bW8+ezwvbW8+PG1uPjA8L21uPjxtbz59PC9tbz48bW8+XDwvbW8+PG1vPlw8L21vPjxtbz4mI3hBMDs8L21vPjxtbz4mI3hBMDs8L21vPjxtbz4mI3hBMDs8L21vPjxtbz4mI3hBMDs8L21vPjxtbz4mI3hBMDs8L21vPjxtbz5cPC9tbz48bWk+ZTwvbWk+PG1pPm48L21pPjxtaT5kPC9taT48bW8+ezwvbW8+PG1pPmE8L21pPjxtaT5sPC9taT48bWk+aTwvbWk+PG1pPmc8L21pPjxtaT5uPC9taT48bWk+ZTwvbWk+PG1pPmQ8L21pPjxtbz59PC9tbz48bW8+JiN4QTA7PC9tbz48bW8+XDwvbW8+PG1pPmw8L21pPjxtaT5hPC9taT48bWk+YjwvbWk+PG1pPmU8L21pPjxtaT5sPC9taT48bW8+ezwvbW8+PG1pPmU8L21pPjxtaT5xPC9taT48bWk+XzwvbWk+PG1uPjY8L21uPjxtbz4uPC9tbz48bW4+MjwvbW4+PG1pPl88L21pPjxtbj4yPC9tbj48bW8+fTwvbW8+PG1vPiYjeEEwOzwvbW8+PG1vPlw8L21vPjxtaT5lPC9taT48bWk+bjwvbWk+PG1pPmQ8L21pPjxtbz57PC9tbz48bWk+ZTwvbWk+PG1pPnE8L21pPjxtaT51PC9taT48bWk+YTwvbWk+PG1pPnQ8L21pPjxtaT5pPC9taT48bWk+bzwvbWk+PG1pPm48L21pPjxtbz59PC9tbz48L21zdHlsZT48L21hdGg+zorTBQAAAABJRU5ErkJggg==\&quot;,\&quot;slideId\&quot;:271,\&quot;accessibleText\&quot;:\&quot;backslash b e g i n left curly bracket e q u a t i o n right curly bracket space space space space space backslash b e g i n left curly bracket a l i g n e d right curly bracket space space space space space space space space space &amp; space backslash u n d e r s e t left curly bracket backslash D e l t a space z space backslash i n space backslash m a t h b b left curly bracket R right curly bracket right curly bracket left curly bracket backslash t e x t left curly bracket m i n right curly bracket right curly bracket space space space space space space space space space &amp; space &amp; space J space equals space backslash D e l t a space left curly bracket z _ 1 right curly bracket hat 2 plus backslash D e l t a space left curly bracket z _ left curly bracket 2 right curly bracket right curly bracket hat 2 plus... plus backslash D e l t a space left curly bracket z _ left curly bracket n p right curly bracket right curly bracket hat 2 backslash backslash space space space space space space space space space &amp; space backslash t e x t left curly bracket w i t h space r e s p e c t space t o right curly bracket space &amp; space &amp; space space b _ 1 comma space b _ 2 comma space... comma space b _ k space backslash backslash space space space space space space space space space &amp; space backslash t e x t left curly bracket s u b j e c t space t o right curly bracket space &amp; space &amp; space space E equals E _ left curly bracket t a r g e t right curly bracket equals space E _ left curly bracket R right curly bracket space E _ left curly bracket 0 right curly bracket backslash backslash space space space space space backslash e n d left curly bracket a l i g n e d right curly bracket space backslash l a b e l left curly bracket e q _ 6.2 _ 2 right curly bracket space backslash e n d left curly bracket e q u a t i o n right curly bracket\&quot;,\&quot;imageHeight\&quot;:5.25}]&quot;"/>
  </we:properties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F43505C0-ECAD-4E78-A93F-4FE9C71D53D0}">
  <we:reference id="wa200004052" version="1.0.0.2" store="en-US" storeType="OMEX"/>
  <we:alternateReferences>
    <we:reference id="WA200004052" version="1.0.0.2" store="WA200004052" storeType="OMEX"/>
  </we:alternateReferences>
  <we:properties>
    <we:property name="holatex.main" value="{&quot;pictures&quot;:[{&quot;name&quot;:&quot;Latex&quot;,&quot;code&quot;:&quot;\\usepackage{amsmath} % Per utilizzare l'ambiente 'aligned'\n\\usepackage{amsfonts} % Per utilizzare il simbolo mathbb per i numeri reali\n\\usepackage{booktabs} % Per utilizzare comandi per linee orizzontali più eleganti\n\\usepackage{caption} % Per aggiungere etichette alle tabelle\n\n\\begin{document}\n\\begin{equation*}\nb_n = \\int_{x_{ms}}^{x_{me}} \\nabla_z E(x) f_{0,n}(\\mathbf{x}, h_n, t_n) dx\n\\end{equation*}\n\\end{document}&quot;},{&quot;name&quot;:&quot;Latex&quot;,&quot;code&quot;:&quot;\\usepackage{amsmath} % Per utilizzare l'ambiente 'aligned'\n\\usepackage{amsfonts} % Per utilizzare il simbolo mathbb per i numeri reali\n\n\\begin{document}\n\n\\begin{equation*}\n b_n = \\frac{2}{x_{me} - x_{ms}} \\int_{x_{ms}}^{x_{me}} \\nabla_z E(x) \\sin \\left( \\frac{n\\pi(\\mathbf{x} - x_{ms})}{x_{me} - x_{ms}} \\right) dx\n\\end{equation*}\n\\end{document}&quot;},{&quot;name&quot;:&quot;Latex&quot;,&quot;code&quot;:&quot;\\usepackage{amsmath} % Per utilizzare l'ambiente 'aligned'\n\\usepackage{amsfonts} % Per utilizzare il simbolo mathbb per i numeri reali\n\\usepackage{fontspec}\n\\setmainfont{Grandview Display}\n\\begin{document}\n\n\\begin{equation*}\n    \\begin{aligned}\n        &amp; \\underset{\\Delta z \\in \\mathbb{R}}{\\text{min}}\n        &amp; &amp; J = \\Delta {z_1}^2+\\Delta {z_{2}}^2+...+\\Delta {z_{np}}^2\\\\\n        &amp; \\text{with respect to} &amp; &amp;  b_1, b_2, ..., b_k \\\\\n        &amp; \\text{subject to} &amp; &amp;  E=E_{\\text{target}}= E_{R} E_{0}\\\\\n    \\end{aligned}\n\\end{equation*}\n\n\\end{document}&quot;},{&quot;name&quot;:&quot;Latex&quot;,&quot;code&quot;:&quot;\\usepackage{amsmath} % Per utilizzare l'ambiente 'aligned'\n\\usepackage{amsfonts} % Per utilizzare il simbolo mathbb per i numeri reali\n\\usepackage{fontspec}[20pt]\n\\setmainfont{Grandview Display}\n\\begin{document}\n\n\\begin{equation*}\n    \\begin{aligned}\n        &amp; \\underset{\\Delta z \\in \\mathbb{R}}{\\text{min}}\n        &amp; &amp; J = \\Delta {z_1}^2+\\Delta {z_{2}}^2+...+\\Delta {z_{np}}^2\\\\\n        &amp; \\text{with respect to} &amp; &amp;  b_1, b_2, ..., b_k \\\\\n        &amp; \\text{subject to} &amp; &amp;  E=E_{\\text{target}}= E_{R} E_{0}\\\\\n    \\end{aligned}\n\\end{equation*}\n\n\\end{document}&quot;},{&quot;name&quot;:&quot;Latex&quot;,&quot;code&quot;:&quot;\\begin{document}\n\n\\begin{equation*}\n\n\\mathbf{z} = \\mathbf{z}_0 + \\sum_{n=1}^{k} \\left[ b_n \\sin \\left( \\frac{n\\pi(\\mathbf{x} - x_{me})}{x_f - x_{ms}} \\right) \\right]\n\n\\end{equation}\n\\end{document}&quot;},{&quot;name&quot;:&quot;Latex&quot;,&quot;code&quot;:&quot;\\begin{document}\n\n\\begin{equation*}\n\n\\mathbf{z} = \\mathbf{z}_0 + \\sum_{n=1}^{k} \\left[ b_n \\sin \\left( \\frac{n\\pi(\\mathbf{x} - x_{me})}{x_f - x_{ms}} \\right) \\right]\n\n\\end{equation}\n\\end{document}&quot;},{&quot;name&quot;:&quot;Latex&quot;,&quot;code&quot;:&quot;\\begin{document}\n\n\\begin{equation*}\n\n\\mathbf{z} = \\mathbf{z}_0 + \\sum_{n=1}^{k} \\left[ b_n \\sin \\left( \\frac{n\\pi(\\mathbf{x} - x_{me})}{x_f - x_{ms}} \\right) \\right]\n\n\\end{equation}\n\\end{document}&quot;},{&quot;name&quot;:&quot;Latex&quot;,&quot;code&quot;:&quot;\\usepackage{amsmath} % Per utilizzare \\sum e \\sin\n\n\\begin{document}\n\n\\begin{equation}\n\\mathbf{z} = \\mathbf{z}_0 + \\sum_{n=1}^{k} \\left[ b_n \\sin \\left( \\frac{n\\pi(\\mathbf{x} - x_{\\text{me}})}{x_f - x_{\\text{ms}}} \\right) \\right]\n\\end{equation}\n\n\\end{document}&quot;},{&quot;name&quot;:&quot;Latex&quot;,&quot;code&quot;:&quot;\\usepackage{amsmath} % Per utilizzare \\sum e \\sin\n\n\\begin{document}\n\n\\begin{equation*}\n\\mathbf{z} = \\mathbf{z}_0 + \\sum_{n=1}^{k} \\left[ b_n \\sin \\left( \\frac{n\\pi(\\mathbf{x} - x_{\\text{me}})}{x_f - x_{\\text{ms}}} \\right) \\right]\n\\end{equation*}\n\n\\end{document}&quot;},{&quot;name&quot;:&quot;Latex&quot;,&quot;code&quot;:&quot;\\usepackage{amsmath} % Per utilizzare \\sum e \\sin\n\n\\begin{document}\n\n\\begin{equation*}\n\\begin{aligned}\n        &amp; \\underset{\\Delta z \\in \\mathbb{R}}{\\text{min}}\n        &amp; &amp; J = \\Delta {z_1}^2+\\Delta {z_{2}}^2+...+\\Delta {z_{np}}^2\\\\\n        &amp; \\text{with respect to} &amp; &amp;  b_1, b_2, ..., b_k \\\\\n        &amp; \\text{subject to} &amp; &amp;  E=E_{target}= E_{R} E_{0}\\\\\n    \\end{aligned}\\end{equation*}\n\n\\end{document}&quot;},{&quot;name&quot;:&quot;Latex&quot;,&quot;code&quot;:&quot;\\usepackage{amsmath} % Per utilizzare \\sum e \\sin\n\n\\begin{document}\n\n\\begin{equation*}\n\\frac{dJ}{db_n} = \\frac{dJ}{dz} \\frac{dz}{db_n}\n    \n\\end{equation*}\n\n\\end{document}&quot;},{&quot;name&quot;:&quot;Latex&quot;,&quot;code&quot;:&quot;\\usepackage{amsmath} % Per utilizzare \\sum e \\sin\n\n\\begin{document}\n\n\\begin{equation*}\n\\frac{dE}{db_n} = \\frac{dE}{dz} \\frac{dz}{db_n}    \n\\end{equation*}\n\n\\end{document}&quot;},{&quot;name&quot;:&quot;Latex&quot;,&quot;code&quot;:&quot;\\begin{document}\n\\LaTeX\n\\end{document}&quot;},{&quot;name&quot;:&quot;Latex&quot;,&quot;code&quot;:&quot;\\usepackage{amsmath} % Per utilizzare l'ambiente 'aligned'\n\\usepackage{amsfonts} % Per utilizzare il simbolo mathbb per i numeri reali\n\n\\begin{document}\n\n\\begin{equation*}\n\n\nf_n(\\mathbf{x}, a_n, h_n, t_n) = a_n \\left[ \\sin(\\pi \\mathbf{x}) ^ {\\frac{\\log(0.5)}{\\log(h_n)}}\\right]^{t_n} = a_n f_{0,n}(\\mathbf{x}, h_n, t_n)\\end{equation*}\n\\end{document}&quot;},{&quot;name&quot;:&quot;Latex&quot;,&quot;code&quot;:&quot;\\usepackage{amsmath} % Per utilizzare l'ambiente 'aligned'\n\\usepackage{amsfonts} % Per utilizzare il simbolo mathbb per i numeri reali\n\n\\begin{document}\n\n\\begin{equation*}\n\n\nf_n(\\mathbf{x}, a_n, h_n, t_n) = a_n \\left[ \\sin(\\pi \\mathbf{x}) ^ {\\frac{\\log(0.5)}{\\log(h_n)}}\\right]^{t_n} = a_n f_{0,n}(\\mathbf{x}, h_n, t_n)\\end{equation*}\n\\end{document}&quot;},{&quot;name&quot;:&quot;Latex&quot;,&quot;code&quot;:&quot;\\usepackage{amsmath} % Per utilizzare l'ambiente 'aligned'\n\\usepackage{amsfonts} % Per utilizzare il simbolo mathbb per i numeri reali\n\n\\begin{document}\n\n\\begin{equation*}\nf_n(\\mathbf{x}, a_n, h_n, t_n) = a_n \\left[ \\sin(\\pi \\mathbf{x}) ^ {\\frac{\\log(0.5)}{\\log(h_n)}}\\right]^{t_n} = a_n f_{0,n}(\\mathbf{x}, h_n, t_n)\n\\end{equation*}\n\n\\end{document}&quot;},{&quot;name&quot;:&quot;Latex&quot;,&quot;code&quot;:&quot;\\usepackage{amsmath} % Per utilizzare l'ambiente 'aligned'\n\\usepackage{amsfonts} % Per utilizzare il simbolo mathbb per i numeri reali\n\n\\begin{document}\n\n\\begin{equation*}\nb_n = \\int_{x_{ms}}^{x_{me}} \\nabla_z E(x) f_{0,n}(\\mathbf{x}, h_n, t_n) dx = \\int_{x_{ms}}^{x_{me}} \\nabla_z E(x) \\left[ \\sin(\\pi \\mathbf{x}) ^ {\\frac{\\log(0.5)}{\\log(h_n)}}\\right]^{t_n} dx\\end{equation*}\n\n\\end{document}&quot;},{&quot;name&quot;:&quot;Latex&quot;,&quot;code&quot;:&quot;\\usepackage{amsmath}\n\\usepackage{amsfonts}\n\n\n\\begin{document}\n\\begin{equation*}\n\\frac{\\partial\\hat{p}}{\\partial x}=\\frac{1}{\\gamma M^2}\\frac{\\partial\\ }{\\partial x}\\left( \\hat{\\rho}\\ \\bar{T}+\\bar{\\rho}\\ \\hat{T}\\right)\n\\end{equation*}\n\\end{document}&quot;},{&quot;name&quot;:&quot;Latex&quot;,&quot;code&quot;:&quot;\\usepackage{amsmath}\n\\usepackage{amsfonts}\n\n\n\\begin{document}\n\\begin{equation*}\n\\frac{\\partial\\hat{p}}{\\partial x}=\\frac{1}{\\gamma M^2}\\frac{\\partial\\ }{\\partial x}\\left( \\hat{\\rho}\\ \\bar{T}+\\bar{\\rho}\\ \\hat{T}\\right)=0\n\\end{equation*}\n\\end{document}&quot;}]}"/>
  </we:properties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FE6E6CA8-AEC9-47D6-9ABB-B9CF9669CCE7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ppt/webextensions/webextension4.xml><?xml version="1.0" encoding="utf-8"?>
<we:webextension xmlns:we="http://schemas.microsoft.com/office/webextensions/webextension/2010/11" id="{A4BF7641-810A-4120-A5C2-32D5D321FB6C}">
  <we:reference id="wa200002290" version="1.0.0.3" store="en-US" storeType="OMEX"/>
  <we:alternateReferences>
    <we:reference id="WA200002290" version="1.0.0.3" store="WA200002290" storeType="OMEX"/>
  </we:alternateReferences>
  <we:properties>
    <we:property name="sidebarState" value="&quot;[true,true,true,true]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765</Words>
  <Application>Microsoft Office PowerPoint</Application>
  <PresentationFormat>Widescreen</PresentationFormat>
  <Paragraphs>169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</vt:lpstr>
      <vt:lpstr>Aptos Display</vt:lpstr>
      <vt:lpstr>Arial</vt:lpstr>
      <vt:lpstr>Grandview Display</vt:lpstr>
      <vt:lpstr>Lato</vt:lpstr>
      <vt:lpstr>Tema di Office</vt:lpstr>
      <vt:lpstr>Surface waviness tolerance identification and transition delay of boundary layer flows over swept airfoils using an adjoint-based optimization method</vt:lpstr>
      <vt:lpstr>Introduction</vt:lpstr>
      <vt:lpstr>Why are boundary layer flows important?</vt:lpstr>
      <vt:lpstr>What can we do?</vt:lpstr>
      <vt:lpstr>Manufacturing tolerances study</vt:lpstr>
      <vt:lpstr>Flow case</vt:lpstr>
      <vt:lpstr>Workflow: GA approach</vt:lpstr>
      <vt:lpstr>Tolerances definition</vt:lpstr>
      <vt:lpstr>Gradient Validation: numerical instabilities</vt:lpstr>
      <vt:lpstr>Results: types of instabilities</vt:lpstr>
      <vt:lpstr>Results: largest allowable deformation profiles</vt:lpstr>
      <vt:lpstr>Results: effect of Reynolds number</vt:lpstr>
      <vt:lpstr>Results: effect of Mach number</vt:lpstr>
      <vt:lpstr>Results: effect of AoA</vt:lpstr>
      <vt:lpstr>PowerPoint Presentation</vt:lpstr>
      <vt:lpstr>Additional slides</vt:lpstr>
      <vt:lpstr>Methodology &amp; Transformation 2.5D</vt:lpstr>
      <vt:lpstr>Methodology</vt:lpstr>
      <vt:lpstr>Transformation 2.5D</vt:lpstr>
      <vt:lpstr>Gradient Validation: comparison</vt:lpstr>
      <vt:lpstr>Transition delay study</vt:lpstr>
      <vt:lpstr>Workflow: GD approach</vt:lpstr>
      <vt:lpstr>Workflow: GD approach</vt:lpstr>
      <vt:lpstr>Implementation issues</vt:lpstr>
      <vt:lpstr>Preliminary results</vt:lpstr>
      <vt:lpstr>Preliminary 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Surface waviness tolerance identification and transition delay of boundary layer flows over swept airfoils using an adjoint-based optimization method</dc:title>
  <dc:creator>Piero Cozzi</dc:creator>
  <cp:lastModifiedBy>Piero Cozzi</cp:lastModifiedBy>
  <cp:revision>12</cp:revision>
  <dcterms:created xsi:type="dcterms:W3CDTF">2024-03-20T10:28:27Z</dcterms:created>
  <dcterms:modified xsi:type="dcterms:W3CDTF">2024-04-08T18:24:15Z</dcterms:modified>
</cp:coreProperties>
</file>