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317" r:id="rId6"/>
    <p:sldId id="289" r:id="rId7"/>
    <p:sldId id="320" r:id="rId8"/>
    <p:sldId id="306" r:id="rId9"/>
    <p:sldId id="307" r:id="rId10"/>
    <p:sldId id="308" r:id="rId11"/>
    <p:sldId id="316" r:id="rId12"/>
    <p:sldId id="321" r:id="rId13"/>
    <p:sldId id="313" r:id="rId14"/>
    <p:sldId id="314" r:id="rId15"/>
    <p:sldId id="309" r:id="rId16"/>
    <p:sldId id="310" r:id="rId17"/>
    <p:sldId id="311" r:id="rId18"/>
    <p:sldId id="312" r:id="rId19"/>
    <p:sldId id="291" r:id="rId20"/>
    <p:sldId id="318" r:id="rId21"/>
    <p:sldId id="319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0898F-1749-419C-B3CE-43F703702044}" type="datetimeFigureOut">
              <a:rPr lang="it-IT" smtClean="0"/>
              <a:pPr/>
              <a:t>25/10/2021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B0B7D-1B20-4DC7-8FA8-6269186643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79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35F1A5-9B6F-44AE-9606-CB1F0B929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DD2F453-77A3-45A8-BFE2-A8622F3064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7289EA-7086-40F5-B91F-958DA0FCB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78D0-D7E5-4EFF-A1B3-4A3B670FF1CB}" type="datetime1">
              <a:rPr lang="it-IT" smtClean="0"/>
              <a:pPr/>
              <a:t>25/10/2021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DE0E33-B8F7-4524-9D05-3222EF278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BD0962-1043-4E67-BE86-B8A93EFAE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0062-CA79-4D73-AE85-2321C1582BE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426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C1C4DE-1EA7-4345-AECE-15656F469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AEF17FB-2B68-4CA6-9BDE-CE7D542CB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478C19-A282-407A-9AAA-13225ECF5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3676-535F-418A-8F8A-2691F35813CE}" type="datetime1">
              <a:rPr lang="it-IT" smtClean="0"/>
              <a:pPr/>
              <a:t>25/10/2021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AD9B8E-1610-42D1-AD82-5527AA726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8B9B28-A6B9-41D5-85E5-31D3E89E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0062-CA79-4D73-AE85-2321C1582BE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695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62F623C-0521-43B7-8534-4D2FAFB0A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7E44882-FB12-4291-B64E-072694120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A4C2F7-E017-4A29-A7BD-3D2B0B924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DECF7-75C4-4601-A34A-39C62A57DFF3}" type="datetime1">
              <a:rPr lang="it-IT" smtClean="0"/>
              <a:pPr/>
              <a:t>25/10/2021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CB7421-ED4C-46D5-9927-47586A982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1355E8-1B02-45F4-B4BC-B568937D7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0062-CA79-4D73-AE85-2321C1582BE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069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A1F61D-BF7A-4CAD-BCC5-FC772C8FD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7B6849-D888-44FD-952B-FDD1F1360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05AA88-2DBF-4302-80AA-4CD0FF233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CDF1-D235-4F4E-9219-F8B5C19B87D1}" type="datetime1">
              <a:rPr lang="it-IT" smtClean="0"/>
              <a:pPr/>
              <a:t>25/10/2021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02D8C8-E396-4028-A985-866314F4C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491BA9-AE67-4AFF-9887-32EB1099F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0062-CA79-4D73-AE85-2321C1582BE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8984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15FBB6-0DA1-4DA7-A8C8-6E63106F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3346C9-D394-4E3E-9CFF-918F5BCF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5C8D7A-E983-4098-83DB-C853178AF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E672-2D31-42CF-BB50-CA8B49929535}" type="datetime1">
              <a:rPr lang="it-IT" smtClean="0"/>
              <a:pPr/>
              <a:t>25/10/2021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3BF7D6-4FB5-4661-8B8B-06EABE4F8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F539B4-26B0-490F-A31C-E2F8A1A14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0062-CA79-4D73-AE85-2321C1582BE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210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93F7F8-40A3-4A6A-A5D8-7C860E440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88971B-C111-40F9-8DD4-B2BDAE56F7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6F5A3D8-7A64-457E-9BEC-01E7110DB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2687A7-E8CC-4864-8837-2E8F5E19C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95BC-4BEF-4D01-87F8-A0D74C180E0B}" type="datetime1">
              <a:rPr lang="it-IT" smtClean="0"/>
              <a:pPr/>
              <a:t>25/10/2021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8BD4A81-7607-4F2D-883E-C8C0639EA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A7FF6F-F658-454C-AAEB-D8B4EBB0C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0062-CA79-4D73-AE85-2321C1582BE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361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4750C1-D981-4DB9-9464-E002FB70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29767C-61B0-494D-8702-12F69734B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B057A24-844F-4726-90F8-05FB5111C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6E765C1-A7D4-492A-BD4A-D24CEE88EA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1BE537C-51AF-4661-BFBD-D75D5822BC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BDFC3E7-3259-42B6-BDDD-D1D949C16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AC6C-5BD9-45C4-AEF5-C405138C39B8}" type="datetime1">
              <a:rPr lang="it-IT" smtClean="0"/>
              <a:pPr/>
              <a:t>25/10/2021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A70B2BF-6707-4AC9-ACEE-AF484864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EA69CB8-A3CB-4591-82F4-2FCE28D34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0062-CA79-4D73-AE85-2321C1582BE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646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BF0E37-7CE5-4CFA-967B-94DC3BD73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5E5AF80-CD6D-491E-BDEF-9E015AFFF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BE31-EB17-4675-904B-A5B055136E09}" type="datetime1">
              <a:rPr lang="it-IT" smtClean="0"/>
              <a:pPr/>
              <a:t>25/10/2021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5266197-5A23-49AC-8507-3281CE0E9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B6D140F-B841-444D-A8C7-EE462662B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0062-CA79-4D73-AE85-2321C1582BE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571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1A97E8B-0CE0-4B64-A97E-BE574EE3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FD7E-1E19-4216-AFCE-3051ACCA7132}" type="datetime1">
              <a:rPr lang="it-IT" smtClean="0"/>
              <a:pPr/>
              <a:t>25/10/2021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F87840A-833E-4860-82E1-6E0FEFCF2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07AFD3-A9DE-4C6B-8CE9-34E49A22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0062-CA79-4D73-AE85-2321C1582BE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04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F775B-5606-4DAD-A2D5-A9F81640D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6CC5F7-ECE3-498D-BE1F-6BDC1C530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CCAAF45-23F5-46E9-92A3-D3B13EBE2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2F7DE0E-0600-4994-A88E-064752E22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2E0B-3AD9-4339-8BF2-2E297A6B15FF}" type="datetime1">
              <a:rPr lang="it-IT" smtClean="0"/>
              <a:pPr/>
              <a:t>25/10/2021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681D2B2-5E21-44BB-A508-1B2F6E3D8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16FB11B-D21C-4809-B155-BFA8B8BC6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0062-CA79-4D73-AE85-2321C1582BE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685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0AD428-F137-451C-B790-D0642DF2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3BC32E2-539D-45C8-8FBC-3C72B990A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640D221-9184-4F48-AD03-2D1A69197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86A29E4-39CA-46D1-AFE7-700959A6C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9251-282D-4AD1-9E55-0E76790C0962}" type="datetime1">
              <a:rPr lang="it-IT" smtClean="0"/>
              <a:pPr/>
              <a:t>25/10/2021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9CF928C-7CAE-41F3-81CA-BAB8F3825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82F29AB-FAD5-4A14-9674-26C1DD4EB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0062-CA79-4D73-AE85-2321C1582BE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714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B685895-96A0-43F8-A659-204D1BD31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A07471-1379-4A02-A390-12891206C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4804F7-F5EB-478A-866B-2CE0742F78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77FAC-BCAE-48A5-8B32-595329609C7E}" type="datetime1">
              <a:rPr lang="it-IT" smtClean="0"/>
              <a:pPr/>
              <a:t>25/10/2021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3C807B-3017-414E-81F8-F771F4A1A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06C14B-1D87-4976-9243-9A9A12A89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30062-CA79-4D73-AE85-2321C1582BE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6.jpg"/><Relationship Id="rId7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7.jp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0625FD-7625-46E2-BF6A-46BCD849A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4350" y="3788936"/>
            <a:ext cx="2203298" cy="453521"/>
          </a:xfrm>
        </p:spPr>
        <p:txBody>
          <a:bodyPr>
            <a:noAutofit/>
          </a:bodyPr>
          <a:lstStyle/>
          <a:p>
            <a:br>
              <a:rPr lang="it-IT" sz="24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it-IT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27 ottobre 2021</a:t>
            </a:r>
          </a:p>
        </p:txBody>
      </p:sp>
      <p:pic>
        <p:nvPicPr>
          <p:cNvPr id="5" name="Picture 4" descr="Risultati immagini per logo unige">
            <a:extLst>
              <a:ext uri="{FF2B5EF4-FFF2-40B4-BE49-F238E27FC236}">
                <a16:creationId xmlns:a16="http://schemas.microsoft.com/office/drawing/2014/main" id="{821B2BA8-A50A-4908-88E2-EDED394E9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314677"/>
            <a:ext cx="88423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954690D7-1F9C-44EF-8EAD-D3A2E164F41D}"/>
              </a:ext>
            </a:extLst>
          </p:cNvPr>
          <p:cNvSpPr/>
          <p:nvPr/>
        </p:nvSpPr>
        <p:spPr>
          <a:xfrm>
            <a:off x="1524000" y="31467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altLang="it-IT" dirty="0"/>
              <a:t>Università di Genova</a:t>
            </a:r>
          </a:p>
          <a:p>
            <a:r>
              <a:rPr lang="it-IT" altLang="it-IT" dirty="0"/>
              <a:t>Scuola Politecnica</a:t>
            </a:r>
          </a:p>
          <a:p>
            <a:r>
              <a:rPr lang="it-IT" altLang="it-IT" dirty="0"/>
              <a:t>Dipartimento di Ingegneria Meccanica, Energetica</a:t>
            </a:r>
          </a:p>
          <a:p>
            <a:r>
              <a:rPr lang="it-IT" altLang="it-IT" dirty="0"/>
              <a:t>Gestionale e dei trasporti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5A39CDAF-0BDE-42F1-B90C-402916337B3E}"/>
              </a:ext>
            </a:extLst>
          </p:cNvPr>
          <p:cNvCxnSpPr>
            <a:cxnSpLocks/>
          </p:cNvCxnSpPr>
          <p:nvPr/>
        </p:nvCxnSpPr>
        <p:spPr>
          <a:xfrm>
            <a:off x="1166327" y="4900666"/>
            <a:ext cx="10133044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664DDA4-695C-4F91-9212-623D8516DF62}"/>
              </a:ext>
            </a:extLst>
          </p:cNvPr>
          <p:cNvSpPr txBox="1"/>
          <p:nvPr/>
        </p:nvSpPr>
        <p:spPr>
          <a:xfrm>
            <a:off x="1166327" y="5461092"/>
            <a:ext cx="1056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Relatore: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87B09B7-8D2F-4840-BFF0-E2D4410203AF}"/>
              </a:ext>
            </a:extLst>
          </p:cNvPr>
          <p:cNvSpPr txBox="1"/>
          <p:nvPr/>
        </p:nvSpPr>
        <p:spPr>
          <a:xfrm>
            <a:off x="8728987" y="5675321"/>
            <a:ext cx="877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Allievo</a:t>
            </a:r>
            <a:r>
              <a:rPr lang="it-IT" dirty="0">
                <a:solidFill>
                  <a:srgbClr val="FFC000"/>
                </a:solidFill>
              </a:rPr>
              <a:t>: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1B33297-43EE-4925-BF83-B87B2F223765}"/>
              </a:ext>
            </a:extLst>
          </p:cNvPr>
          <p:cNvSpPr txBox="1"/>
          <p:nvPr/>
        </p:nvSpPr>
        <p:spPr>
          <a:xfrm>
            <a:off x="2662187" y="5461092"/>
            <a:ext cx="2856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Prof. Ing. Bottaro Alessandro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3BAD946-CECB-4298-BC62-E1DB5341A747}"/>
              </a:ext>
            </a:extLst>
          </p:cNvPr>
          <p:cNvSpPr txBox="1"/>
          <p:nvPr/>
        </p:nvSpPr>
        <p:spPr>
          <a:xfrm>
            <a:off x="9606087" y="5675321"/>
            <a:ext cx="169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dirty="0">
                <a:solidFill>
                  <a:schemeClr val="accent1">
                    <a:lumMod val="75000"/>
                  </a:schemeClr>
                </a:solidFill>
              </a:rPr>
              <a:t>Andrea Barberis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797B989-5505-43EB-A7A4-849E1F670DF9}"/>
              </a:ext>
            </a:extLst>
          </p:cNvPr>
          <p:cNvSpPr txBox="1"/>
          <p:nvPr/>
        </p:nvSpPr>
        <p:spPr>
          <a:xfrm>
            <a:off x="1166327" y="5859987"/>
            <a:ext cx="140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Correlatore: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9856C3-49E8-43A0-B5A6-9A4F2F48A4E8}"/>
              </a:ext>
            </a:extLst>
          </p:cNvPr>
          <p:cNvSpPr txBox="1"/>
          <p:nvPr/>
        </p:nvSpPr>
        <p:spPr>
          <a:xfrm>
            <a:off x="2662187" y="5859987"/>
            <a:ext cx="3648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Prof. Ing. Guerrero Rivas Joel Enrique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CE8F302-5A6A-4C7D-8CBF-25DB4CDEC06B}"/>
              </a:ext>
            </a:extLst>
          </p:cNvPr>
          <p:cNvSpPr txBox="1"/>
          <p:nvPr/>
        </p:nvSpPr>
        <p:spPr>
          <a:xfrm>
            <a:off x="1512533" y="2334747"/>
            <a:ext cx="91669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dirty="0">
                <a:solidFill>
                  <a:schemeClr val="accent1">
                    <a:lumMod val="75000"/>
                  </a:schemeClr>
                </a:solidFill>
              </a:rPr>
              <a:t>Analisi fluidodinamica per la progettazione </a:t>
            </a:r>
          </a:p>
          <a:p>
            <a:pPr algn="ctr"/>
            <a:r>
              <a:rPr lang="it-IT" sz="4000" dirty="0">
                <a:solidFill>
                  <a:schemeClr val="accent1">
                    <a:lumMod val="75000"/>
                  </a:schemeClr>
                </a:solidFill>
              </a:rPr>
              <a:t>di un’imbarcazione innovativa</a:t>
            </a:r>
            <a:endParaRPr lang="it-IT" sz="40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E387819-8243-4760-A9D3-4C81C1C71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233" y="478846"/>
            <a:ext cx="1628290" cy="841650"/>
          </a:xfrm>
          <a:prstGeom prst="rect">
            <a:avLst/>
          </a:prstGeom>
        </p:spPr>
      </p:pic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C24A4F18-80AD-4BA0-914E-72D794A119A0}"/>
              </a:ext>
            </a:extLst>
          </p:cNvPr>
          <p:cNvCxnSpPr>
            <a:cxnSpLocks/>
          </p:cNvCxnSpPr>
          <p:nvPr/>
        </p:nvCxnSpPr>
        <p:spPr>
          <a:xfrm>
            <a:off x="1166327" y="1598896"/>
            <a:ext cx="994419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545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sultati immagini per logo unige">
            <a:extLst>
              <a:ext uri="{FF2B5EF4-FFF2-40B4-BE49-F238E27FC236}">
                <a16:creationId xmlns:a16="http://schemas.microsoft.com/office/drawing/2014/main" id="{821B2BA8-A50A-4908-88E2-EDED394E9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12" y="5943517"/>
            <a:ext cx="573879" cy="75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8658F6D3-C975-4760-9BCB-28401E2B3B6F}"/>
              </a:ext>
            </a:extLst>
          </p:cNvPr>
          <p:cNvCxnSpPr>
            <a:cxnSpLocks/>
          </p:cNvCxnSpPr>
          <p:nvPr/>
        </p:nvCxnSpPr>
        <p:spPr>
          <a:xfrm>
            <a:off x="395287" y="5782206"/>
            <a:ext cx="11401425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2C2ACAD2-3618-433B-B022-A5A9416FA67C}"/>
              </a:ext>
            </a:extLst>
          </p:cNvPr>
          <p:cNvSpPr/>
          <p:nvPr/>
        </p:nvSpPr>
        <p:spPr>
          <a:xfrm>
            <a:off x="6853237" y="5907686"/>
            <a:ext cx="41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Università di Genova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Scuola Politecnica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Dipartimento di Ingegneria Meccanica, Energetica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Gestionale e dei trasporti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A2CA112-BB37-4240-A277-C8CAF80FC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" y="1670573"/>
            <a:ext cx="4359781" cy="351685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FD2626-0C1E-4CC5-A6AE-E2B9FC1D5198}"/>
              </a:ext>
            </a:extLst>
          </p:cNvPr>
          <p:cNvSpPr txBox="1"/>
          <p:nvPr/>
        </p:nvSpPr>
        <p:spPr>
          <a:xfrm>
            <a:off x="1758543" y="319870"/>
            <a:ext cx="8674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chemeClr val="accent1">
                    <a:lumMod val="75000"/>
                  </a:schemeClr>
                </a:solidFill>
              </a:rPr>
              <a:t>Risultati – Momento longitudinale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ella 29">
                <a:extLst>
                  <a:ext uri="{FF2B5EF4-FFF2-40B4-BE49-F238E27FC236}">
                    <a16:creationId xmlns:a16="http://schemas.microsoft.com/office/drawing/2014/main" id="{F4DB4A6B-1E4C-4CA6-9B8A-B847421969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7053116"/>
                  </p:ext>
                </p:extLst>
              </p:nvPr>
            </p:nvGraphicFramePr>
            <p:xfrm>
              <a:off x="5133974" y="1363942"/>
              <a:ext cx="321191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1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1040214">
                      <a:extLst>
                        <a:ext uri="{9D8B030D-6E8A-4147-A177-3AD203B41FA5}">
                          <a16:colId xmlns:a16="http://schemas.microsoft.com/office/drawing/2014/main" val="3867706362"/>
                        </a:ext>
                      </a:extLst>
                    </a:gridCol>
                  </a:tblGrid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Caso, </a:t>
                          </a:r>
                          <a14:m>
                            <m:oMath xmlns:m="http://schemas.openxmlformats.org/officeDocument/2006/math"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𝒌𝒏</m:t>
                              </m:r>
                            </m:oMath>
                          </a14:m>
                          <a:r>
                            <a:rPr lang="it-IT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M [Nm]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Originale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−1283.6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limite)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−888.5</m:t>
                                </m:r>
                              </m:oMath>
                            </m:oMathPara>
                          </a14:m>
                          <a:endParaRPr lang="it-IT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intermedia)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1471340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Ali invertite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−1158.8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71370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ella 29">
                <a:extLst>
                  <a:ext uri="{FF2B5EF4-FFF2-40B4-BE49-F238E27FC236}">
                    <a16:creationId xmlns:a16="http://schemas.microsoft.com/office/drawing/2014/main" id="{F4DB4A6B-1E4C-4CA6-9B8A-B847421969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7053116"/>
                  </p:ext>
                </p:extLst>
              </p:nvPr>
            </p:nvGraphicFramePr>
            <p:xfrm>
              <a:off x="5133974" y="1363942"/>
              <a:ext cx="321191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1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1040214">
                      <a:extLst>
                        <a:ext uri="{9D8B030D-6E8A-4147-A177-3AD203B41FA5}">
                          <a16:colId xmlns:a16="http://schemas.microsoft.com/office/drawing/2014/main" val="386770636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80" t="-8333" r="-49020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M [Nm]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Originale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09357" t="-108333" r="-2339" b="-3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limite)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09357" t="-204918" r="-2339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intermedia)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09357" t="-310000" r="-2339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147134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Ali invertite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09357" t="-410000" r="-2339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713708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ella 29">
                <a:extLst>
                  <a:ext uri="{FF2B5EF4-FFF2-40B4-BE49-F238E27FC236}">
                    <a16:creationId xmlns:a16="http://schemas.microsoft.com/office/drawing/2014/main" id="{092AC9E7-C571-4672-ABD8-07693A9EAD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8542270"/>
                  </p:ext>
                </p:extLst>
              </p:nvPr>
            </p:nvGraphicFramePr>
            <p:xfrm>
              <a:off x="8584797" y="1356284"/>
              <a:ext cx="321191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1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1040214">
                      <a:extLst>
                        <a:ext uri="{9D8B030D-6E8A-4147-A177-3AD203B41FA5}">
                          <a16:colId xmlns:a16="http://schemas.microsoft.com/office/drawing/2014/main" val="3867706362"/>
                        </a:ext>
                      </a:extLst>
                    </a:gridCol>
                  </a:tblGrid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Caso, </a:t>
                          </a:r>
                          <a14:m>
                            <m:oMath xmlns:m="http://schemas.openxmlformats.org/officeDocument/2006/math"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𝒌𝒏</m:t>
                              </m:r>
                            </m:oMath>
                          </a14:m>
                          <a:r>
                            <a:rPr lang="it-IT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M [Nm]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Originale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−1216.2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limite)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−332.1</m:t>
                                </m:r>
                              </m:oMath>
                            </m:oMathPara>
                          </a14:m>
                          <a:endParaRPr lang="it-IT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intermedia)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1471340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Ali invertite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−1004.4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71370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ella 29">
                <a:extLst>
                  <a:ext uri="{FF2B5EF4-FFF2-40B4-BE49-F238E27FC236}">
                    <a16:creationId xmlns:a16="http://schemas.microsoft.com/office/drawing/2014/main" id="{092AC9E7-C571-4672-ABD8-07693A9EAD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8542270"/>
                  </p:ext>
                </p:extLst>
              </p:nvPr>
            </p:nvGraphicFramePr>
            <p:xfrm>
              <a:off x="8584797" y="1356284"/>
              <a:ext cx="321191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1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1040214">
                      <a:extLst>
                        <a:ext uri="{9D8B030D-6E8A-4147-A177-3AD203B41FA5}">
                          <a16:colId xmlns:a16="http://schemas.microsoft.com/office/drawing/2014/main" val="386770636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80" t="-8333" r="-49020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M [Nm]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Originale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09357" t="-108333" r="-2339" b="-3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limite)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09357" t="-204918" r="-2339" b="-2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intermedia)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09357" t="-310000" r="-2339" b="-1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147134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Ali invertite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09357" t="-410000" r="-2339" b="-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713708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ella 29">
                <a:extLst>
                  <a:ext uri="{FF2B5EF4-FFF2-40B4-BE49-F238E27FC236}">
                    <a16:creationId xmlns:a16="http://schemas.microsoft.com/office/drawing/2014/main" id="{BF927DC3-9C84-4A8D-98DF-3B8905B791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4832450"/>
                  </p:ext>
                </p:extLst>
              </p:nvPr>
            </p:nvGraphicFramePr>
            <p:xfrm>
              <a:off x="6978839" y="3467373"/>
              <a:ext cx="321191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1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1040214">
                      <a:extLst>
                        <a:ext uri="{9D8B030D-6E8A-4147-A177-3AD203B41FA5}">
                          <a16:colId xmlns:a16="http://schemas.microsoft.com/office/drawing/2014/main" val="3867706362"/>
                        </a:ext>
                      </a:extLst>
                    </a:gridCol>
                  </a:tblGrid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Caso, </a:t>
                          </a:r>
                          <a14:m>
                            <m:oMath xmlns:m="http://schemas.openxmlformats.org/officeDocument/2006/math"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𝒌𝒏</m:t>
                              </m:r>
                            </m:oMath>
                          </a14:m>
                          <a:r>
                            <a:rPr lang="it-IT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M [Nm]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Originale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−1123.8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limite)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413.1</m:t>
                                </m:r>
                              </m:oMath>
                            </m:oMathPara>
                          </a14:m>
                          <a:endParaRPr lang="it-IT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intermedia)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41.8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1471340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Ali invertite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−799.6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71370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ella 29">
                <a:extLst>
                  <a:ext uri="{FF2B5EF4-FFF2-40B4-BE49-F238E27FC236}">
                    <a16:creationId xmlns:a16="http://schemas.microsoft.com/office/drawing/2014/main" id="{BF927DC3-9C84-4A8D-98DF-3B8905B791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4832450"/>
                  </p:ext>
                </p:extLst>
              </p:nvPr>
            </p:nvGraphicFramePr>
            <p:xfrm>
              <a:off x="6978839" y="3467373"/>
              <a:ext cx="321191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1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1040214">
                      <a:extLst>
                        <a:ext uri="{9D8B030D-6E8A-4147-A177-3AD203B41FA5}">
                          <a16:colId xmlns:a16="http://schemas.microsoft.com/office/drawing/2014/main" val="386770636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280" t="-8333" r="-49020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M [Nm]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Originale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209357" t="-108333" r="-2339" b="-3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limite)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209357" t="-204918" r="-2339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intermedia)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209357" t="-310000" r="-2339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147134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Ali invertite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209357" t="-410000" r="-2339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713708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D63D3A8D-6C28-4A54-8067-8D6FF5ABA873}"/>
              </a:ext>
            </a:extLst>
          </p:cNvPr>
          <p:cNvCxnSpPr>
            <a:cxnSpLocks/>
          </p:cNvCxnSpPr>
          <p:nvPr/>
        </p:nvCxnSpPr>
        <p:spPr>
          <a:xfrm>
            <a:off x="882650" y="3317875"/>
            <a:ext cx="377269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0B25D41-0DE6-47BD-BE99-BB0A285ED6CF}"/>
              </a:ext>
            </a:extLst>
          </p:cNvPr>
          <p:cNvSpPr txBox="1"/>
          <p:nvPr/>
        </p:nvSpPr>
        <p:spPr>
          <a:xfrm>
            <a:off x="3419808" y="3054242"/>
            <a:ext cx="1235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Annullamento M</a:t>
            </a:r>
          </a:p>
        </p:txBody>
      </p:sp>
    </p:spTree>
    <p:extLst>
      <p:ext uri="{BB962C8B-B14F-4D97-AF65-F5344CB8AC3E}">
        <p14:creationId xmlns:p14="http://schemas.microsoft.com/office/powerpoint/2010/main" val="3003869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sultati immagini per logo unige">
            <a:extLst>
              <a:ext uri="{FF2B5EF4-FFF2-40B4-BE49-F238E27FC236}">
                <a16:creationId xmlns:a16="http://schemas.microsoft.com/office/drawing/2014/main" id="{821B2BA8-A50A-4908-88E2-EDED394E9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12" y="5943517"/>
            <a:ext cx="573879" cy="75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8658F6D3-C975-4760-9BCB-28401E2B3B6F}"/>
              </a:ext>
            </a:extLst>
          </p:cNvPr>
          <p:cNvCxnSpPr>
            <a:cxnSpLocks/>
          </p:cNvCxnSpPr>
          <p:nvPr/>
        </p:nvCxnSpPr>
        <p:spPr>
          <a:xfrm>
            <a:off x="395287" y="5782206"/>
            <a:ext cx="11401425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2C2ACAD2-3618-433B-B022-A5A9416FA67C}"/>
              </a:ext>
            </a:extLst>
          </p:cNvPr>
          <p:cNvSpPr/>
          <p:nvPr/>
        </p:nvSpPr>
        <p:spPr>
          <a:xfrm>
            <a:off x="6853237" y="5907686"/>
            <a:ext cx="41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Università di Genova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Scuola Politecnica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Dipartimento di Ingegneria Meccanica, Energetica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Gestionale e dei trasporti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ella 29">
                <a:extLst>
                  <a:ext uri="{FF2B5EF4-FFF2-40B4-BE49-F238E27FC236}">
                    <a16:creationId xmlns:a16="http://schemas.microsoft.com/office/drawing/2014/main" id="{F4DB4A6B-1E4C-4CA6-9B8A-B847421969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5844083"/>
                  </p:ext>
                </p:extLst>
              </p:nvPr>
            </p:nvGraphicFramePr>
            <p:xfrm>
              <a:off x="5133974" y="1363942"/>
              <a:ext cx="321191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1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1040214">
                      <a:extLst>
                        <a:ext uri="{9D8B030D-6E8A-4147-A177-3AD203B41FA5}">
                          <a16:colId xmlns:a16="http://schemas.microsoft.com/office/drawing/2014/main" val="3867706362"/>
                        </a:ext>
                      </a:extLst>
                    </a:gridCol>
                  </a:tblGrid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Caso, </a:t>
                          </a:r>
                          <a14:m>
                            <m:oMath xmlns:m="http://schemas.openxmlformats.org/officeDocument/2006/math"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𝒌𝒏</m:t>
                              </m:r>
                            </m:oMath>
                          </a14:m>
                          <a:r>
                            <a:rPr lang="it-IT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M [Nm]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Originale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−1001.1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limite)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1322.5</m:t>
                                </m:r>
                              </m:oMath>
                            </m:oMathPara>
                          </a14:m>
                          <a:endParaRPr lang="it-IT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intermedia)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727.7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1471340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Ali invertite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71370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ella 29">
                <a:extLst>
                  <a:ext uri="{FF2B5EF4-FFF2-40B4-BE49-F238E27FC236}">
                    <a16:creationId xmlns:a16="http://schemas.microsoft.com/office/drawing/2014/main" id="{F4DB4A6B-1E4C-4CA6-9B8A-B847421969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5844083"/>
                  </p:ext>
                </p:extLst>
              </p:nvPr>
            </p:nvGraphicFramePr>
            <p:xfrm>
              <a:off x="5133974" y="1363942"/>
              <a:ext cx="321191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1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1040214">
                      <a:extLst>
                        <a:ext uri="{9D8B030D-6E8A-4147-A177-3AD203B41FA5}">
                          <a16:colId xmlns:a16="http://schemas.microsoft.com/office/drawing/2014/main" val="386770636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280" t="-8333" r="-49020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M [Nm]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Originale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209357" t="-108333" r="-2339" b="-3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limite)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209357" t="-204918" r="-2339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intermedia)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209357" t="-310000" r="-2339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147134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Ali invertite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209357" t="-410000" r="-2339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713708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ella 29">
                <a:extLst>
                  <a:ext uri="{FF2B5EF4-FFF2-40B4-BE49-F238E27FC236}">
                    <a16:creationId xmlns:a16="http://schemas.microsoft.com/office/drawing/2014/main" id="{092AC9E7-C571-4672-ABD8-07693A9EAD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66711"/>
                  </p:ext>
                </p:extLst>
              </p:nvPr>
            </p:nvGraphicFramePr>
            <p:xfrm>
              <a:off x="8584797" y="1356284"/>
              <a:ext cx="321191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1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1040214">
                      <a:extLst>
                        <a:ext uri="{9D8B030D-6E8A-4147-A177-3AD203B41FA5}">
                          <a16:colId xmlns:a16="http://schemas.microsoft.com/office/drawing/2014/main" val="3867706362"/>
                        </a:ext>
                      </a:extLst>
                    </a:gridCol>
                  </a:tblGrid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Caso, </a:t>
                          </a:r>
                          <a14:m>
                            <m:oMath xmlns:m="http://schemas.openxmlformats.org/officeDocument/2006/math"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𝒌𝒏</m:t>
                              </m:r>
                            </m:oMath>
                          </a14:m>
                          <a:r>
                            <a:rPr lang="it-IT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M [Nm]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Originale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−387.3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limite)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2667.4</m:t>
                                </m:r>
                              </m:oMath>
                            </m:oMathPara>
                          </a14:m>
                          <a:endParaRPr lang="it-IT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intermedia)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1471340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Ali invertite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71370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ella 29">
                <a:extLst>
                  <a:ext uri="{FF2B5EF4-FFF2-40B4-BE49-F238E27FC236}">
                    <a16:creationId xmlns:a16="http://schemas.microsoft.com/office/drawing/2014/main" id="{092AC9E7-C571-4672-ABD8-07693A9EAD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66711"/>
                  </p:ext>
                </p:extLst>
              </p:nvPr>
            </p:nvGraphicFramePr>
            <p:xfrm>
              <a:off x="8584797" y="1356284"/>
              <a:ext cx="321191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1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1040214">
                      <a:extLst>
                        <a:ext uri="{9D8B030D-6E8A-4147-A177-3AD203B41FA5}">
                          <a16:colId xmlns:a16="http://schemas.microsoft.com/office/drawing/2014/main" val="386770636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80" t="-8333" r="-49020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M [Nm]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Originale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09357" t="-108333" r="-2339" b="-3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limite)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09357" t="-204918" r="-2339" b="-2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intermedia)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09357" t="-310000" r="-2339" b="-1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147134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Ali invertite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09357" t="-410000" r="-2339" b="-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713708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ella 29">
                <a:extLst>
                  <a:ext uri="{FF2B5EF4-FFF2-40B4-BE49-F238E27FC236}">
                    <a16:creationId xmlns:a16="http://schemas.microsoft.com/office/drawing/2014/main" id="{BF927DC3-9C84-4A8D-98DF-3B8905B791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3759783"/>
                  </p:ext>
                </p:extLst>
              </p:nvPr>
            </p:nvGraphicFramePr>
            <p:xfrm>
              <a:off x="6978839" y="3467373"/>
              <a:ext cx="321191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1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1040214">
                      <a:extLst>
                        <a:ext uri="{9D8B030D-6E8A-4147-A177-3AD203B41FA5}">
                          <a16:colId xmlns:a16="http://schemas.microsoft.com/office/drawing/2014/main" val="3867706362"/>
                        </a:ext>
                      </a:extLst>
                    </a:gridCol>
                  </a:tblGrid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Caso, </a:t>
                          </a:r>
                          <a14:m>
                            <m:oMath xmlns:m="http://schemas.openxmlformats.org/officeDocument/2006/math"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𝒌𝒏</m:t>
                              </m:r>
                            </m:oMath>
                          </a14:m>
                          <a:r>
                            <a:rPr lang="it-IT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M [Nm]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Originale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−2076.4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limite)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2054.7</m:t>
                                </m:r>
                              </m:oMath>
                            </m:oMathPara>
                          </a14:m>
                          <a:endParaRPr lang="it-IT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intermedia)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1471340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Ali invertite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71370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ella 29">
                <a:extLst>
                  <a:ext uri="{FF2B5EF4-FFF2-40B4-BE49-F238E27FC236}">
                    <a16:creationId xmlns:a16="http://schemas.microsoft.com/office/drawing/2014/main" id="{BF927DC3-9C84-4A8D-98DF-3B8905B791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3759783"/>
                  </p:ext>
                </p:extLst>
              </p:nvPr>
            </p:nvGraphicFramePr>
            <p:xfrm>
              <a:off x="6978839" y="3467373"/>
              <a:ext cx="321191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1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1040214">
                      <a:extLst>
                        <a:ext uri="{9D8B030D-6E8A-4147-A177-3AD203B41FA5}">
                          <a16:colId xmlns:a16="http://schemas.microsoft.com/office/drawing/2014/main" val="386770636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80" t="-8333" r="-49020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M [Nm]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Originale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09357" t="-108333" r="-2339" b="-3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limite)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09357" t="-204918" r="-2339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intermedia)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09357" t="-310000" r="-2339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147134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Ali invertite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09357" t="-410000" r="-2339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713708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2" name="Immagine 11">
            <a:extLst>
              <a:ext uri="{FF2B5EF4-FFF2-40B4-BE49-F238E27FC236}">
                <a16:creationId xmlns:a16="http://schemas.microsoft.com/office/drawing/2014/main" id="{9218EEC1-53E8-4AE9-88C5-F9435535D1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" y="1670573"/>
            <a:ext cx="4359781" cy="3516853"/>
          </a:xfrm>
          <a:prstGeom prst="rect">
            <a:avLst/>
          </a:prstGeom>
        </p:spPr>
      </p:pic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77F50C2F-4088-438F-A3F5-280418F057B3}"/>
              </a:ext>
            </a:extLst>
          </p:cNvPr>
          <p:cNvCxnSpPr>
            <a:cxnSpLocks/>
          </p:cNvCxnSpPr>
          <p:nvPr/>
        </p:nvCxnSpPr>
        <p:spPr>
          <a:xfrm>
            <a:off x="882650" y="3317875"/>
            <a:ext cx="377269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C7FEC22-3850-4DF6-843F-BC60E94CB858}"/>
              </a:ext>
            </a:extLst>
          </p:cNvPr>
          <p:cNvSpPr txBox="1"/>
          <p:nvPr/>
        </p:nvSpPr>
        <p:spPr>
          <a:xfrm>
            <a:off x="3419808" y="3054242"/>
            <a:ext cx="1235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Annullamento M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87062A4-2579-4765-A7E6-D3C7B353E629}"/>
              </a:ext>
            </a:extLst>
          </p:cNvPr>
          <p:cNvSpPr txBox="1"/>
          <p:nvPr/>
        </p:nvSpPr>
        <p:spPr>
          <a:xfrm>
            <a:off x="1758543" y="319870"/>
            <a:ext cx="8674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chemeClr val="accent1">
                    <a:lumMod val="75000"/>
                  </a:schemeClr>
                </a:solidFill>
              </a:rPr>
              <a:t>Risultati – Momento longitudinale (2)</a:t>
            </a:r>
          </a:p>
        </p:txBody>
      </p:sp>
    </p:spTree>
    <p:extLst>
      <p:ext uri="{BB962C8B-B14F-4D97-AF65-F5344CB8AC3E}">
        <p14:creationId xmlns:p14="http://schemas.microsoft.com/office/powerpoint/2010/main" val="2542925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sultati immagini per logo unige">
            <a:extLst>
              <a:ext uri="{FF2B5EF4-FFF2-40B4-BE49-F238E27FC236}">
                <a16:creationId xmlns:a16="http://schemas.microsoft.com/office/drawing/2014/main" id="{821B2BA8-A50A-4908-88E2-EDED394E9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12" y="5943517"/>
            <a:ext cx="573879" cy="75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8658F6D3-C975-4760-9BCB-28401E2B3B6F}"/>
              </a:ext>
            </a:extLst>
          </p:cNvPr>
          <p:cNvCxnSpPr>
            <a:cxnSpLocks/>
          </p:cNvCxnSpPr>
          <p:nvPr/>
        </p:nvCxnSpPr>
        <p:spPr>
          <a:xfrm>
            <a:off x="395287" y="5782206"/>
            <a:ext cx="11401425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2C2ACAD2-3618-433B-B022-A5A9416FA67C}"/>
              </a:ext>
            </a:extLst>
          </p:cNvPr>
          <p:cNvSpPr/>
          <p:nvPr/>
        </p:nvSpPr>
        <p:spPr>
          <a:xfrm>
            <a:off x="6853237" y="5907686"/>
            <a:ext cx="41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Università di Genova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Scuola Politecnica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Dipartimento di Ingegneria Meccanica, Energetica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Gestionale e dei trasporti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FD2626-0C1E-4CC5-A6AE-E2B9FC1D5198}"/>
              </a:ext>
            </a:extLst>
          </p:cNvPr>
          <p:cNvSpPr txBox="1"/>
          <p:nvPr/>
        </p:nvSpPr>
        <p:spPr>
          <a:xfrm>
            <a:off x="4007147" y="319870"/>
            <a:ext cx="4177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chemeClr val="accent1">
                    <a:lumMod val="75000"/>
                  </a:schemeClr>
                </a:solidFill>
              </a:rPr>
              <a:t>Risultati – Lift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ella 29">
                <a:extLst>
                  <a:ext uri="{FF2B5EF4-FFF2-40B4-BE49-F238E27FC236}">
                    <a16:creationId xmlns:a16="http://schemas.microsoft.com/office/drawing/2014/main" id="{F4DB4A6B-1E4C-4CA6-9B8A-B847421969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2087959"/>
                  </p:ext>
                </p:extLst>
              </p:nvPr>
            </p:nvGraphicFramePr>
            <p:xfrm>
              <a:off x="5133974" y="1363942"/>
              <a:ext cx="321191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1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1040214">
                      <a:extLst>
                        <a:ext uri="{9D8B030D-6E8A-4147-A177-3AD203B41FA5}">
                          <a16:colId xmlns:a16="http://schemas.microsoft.com/office/drawing/2014/main" val="3867706362"/>
                        </a:ext>
                      </a:extLst>
                    </a:gridCol>
                  </a:tblGrid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Caso, </a:t>
                          </a:r>
                          <a14:m>
                            <m:oMath xmlns:m="http://schemas.openxmlformats.org/officeDocument/2006/math"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𝒌𝒏</m:t>
                              </m:r>
                            </m:oMath>
                          </a14:m>
                          <a:r>
                            <a:rPr lang="it-IT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L [N]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Originale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15170.3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limite)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15193.9</m:t>
                                </m:r>
                              </m:oMath>
                            </m:oMathPara>
                          </a14:m>
                          <a:endParaRPr lang="it-IT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intermedia)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1471340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Ali invertite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15189.1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71370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ella 29">
                <a:extLst>
                  <a:ext uri="{FF2B5EF4-FFF2-40B4-BE49-F238E27FC236}">
                    <a16:creationId xmlns:a16="http://schemas.microsoft.com/office/drawing/2014/main" id="{F4DB4A6B-1E4C-4CA6-9B8A-B847421969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2087959"/>
                  </p:ext>
                </p:extLst>
              </p:nvPr>
            </p:nvGraphicFramePr>
            <p:xfrm>
              <a:off x="5133974" y="1363942"/>
              <a:ext cx="321191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1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1040214">
                      <a:extLst>
                        <a:ext uri="{9D8B030D-6E8A-4147-A177-3AD203B41FA5}">
                          <a16:colId xmlns:a16="http://schemas.microsoft.com/office/drawing/2014/main" val="386770636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280" t="-8333" r="-49020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L [N]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Originale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209357" t="-108333" r="-2339" b="-3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limite)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209357" t="-204918" r="-2339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intermedia)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209357" t="-310000" r="-2339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147134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Ali invertite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209357" t="-410000" r="-2339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713708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Immagine 9">
            <a:extLst>
              <a:ext uri="{FF2B5EF4-FFF2-40B4-BE49-F238E27FC236}">
                <a16:creationId xmlns:a16="http://schemas.microsoft.com/office/drawing/2014/main" id="{50E505C8-E0FD-42F1-BD21-FE82850BA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670574"/>
            <a:ext cx="4273644" cy="35168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ella 29">
                <a:extLst>
                  <a:ext uri="{FF2B5EF4-FFF2-40B4-BE49-F238E27FC236}">
                    <a16:creationId xmlns:a16="http://schemas.microsoft.com/office/drawing/2014/main" id="{092AC9E7-C571-4672-ABD8-07693A9EAD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5425408"/>
                  </p:ext>
                </p:extLst>
              </p:nvPr>
            </p:nvGraphicFramePr>
            <p:xfrm>
              <a:off x="8584797" y="1356284"/>
              <a:ext cx="321191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1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1040214">
                      <a:extLst>
                        <a:ext uri="{9D8B030D-6E8A-4147-A177-3AD203B41FA5}">
                          <a16:colId xmlns:a16="http://schemas.microsoft.com/office/drawing/2014/main" val="3867706362"/>
                        </a:ext>
                      </a:extLst>
                    </a:gridCol>
                  </a:tblGrid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Caso, </a:t>
                          </a:r>
                          <a14:m>
                            <m:oMath xmlns:m="http://schemas.openxmlformats.org/officeDocument/2006/math"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𝒌𝒏</m:t>
                              </m:r>
                            </m:oMath>
                          </a14:m>
                          <a:r>
                            <a:rPr lang="it-IT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L [N]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Originale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15170.7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limite)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15218.7</m:t>
                                </m:r>
                              </m:oMath>
                            </m:oMathPara>
                          </a14:m>
                          <a:endParaRPr lang="it-IT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intermedia)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1471340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Ali invertite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15209.6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71370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ella 29">
                <a:extLst>
                  <a:ext uri="{FF2B5EF4-FFF2-40B4-BE49-F238E27FC236}">
                    <a16:creationId xmlns:a16="http://schemas.microsoft.com/office/drawing/2014/main" id="{092AC9E7-C571-4672-ABD8-07693A9EAD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5425408"/>
                  </p:ext>
                </p:extLst>
              </p:nvPr>
            </p:nvGraphicFramePr>
            <p:xfrm>
              <a:off x="8584797" y="1356284"/>
              <a:ext cx="321191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1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1040214">
                      <a:extLst>
                        <a:ext uri="{9D8B030D-6E8A-4147-A177-3AD203B41FA5}">
                          <a16:colId xmlns:a16="http://schemas.microsoft.com/office/drawing/2014/main" val="386770636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80" t="-8333" r="-49020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L [N]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Originale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09357" t="-108333" r="-2339" b="-3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limite)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09357" t="-204918" r="-2339" b="-2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intermedia)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09357" t="-310000" r="-2339" b="-1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147134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Ali invertite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09357" t="-410000" r="-2339" b="-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713708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ella 29">
                <a:extLst>
                  <a:ext uri="{FF2B5EF4-FFF2-40B4-BE49-F238E27FC236}">
                    <a16:creationId xmlns:a16="http://schemas.microsoft.com/office/drawing/2014/main" id="{BF927DC3-9C84-4A8D-98DF-3B8905B791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6485967"/>
                  </p:ext>
                </p:extLst>
              </p:nvPr>
            </p:nvGraphicFramePr>
            <p:xfrm>
              <a:off x="6978839" y="3467373"/>
              <a:ext cx="321191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1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1040214">
                      <a:extLst>
                        <a:ext uri="{9D8B030D-6E8A-4147-A177-3AD203B41FA5}">
                          <a16:colId xmlns:a16="http://schemas.microsoft.com/office/drawing/2014/main" val="3867706362"/>
                        </a:ext>
                      </a:extLst>
                    </a:gridCol>
                  </a:tblGrid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Caso, </a:t>
                          </a:r>
                          <a14:m>
                            <m:oMath xmlns:m="http://schemas.openxmlformats.org/officeDocument/2006/math"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𝒌𝒏</m:t>
                              </m:r>
                            </m:oMath>
                          </a14:m>
                          <a:r>
                            <a:rPr lang="it-IT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L [N]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Originale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15142.9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limite)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15219.9</m:t>
                                </m:r>
                              </m:oMath>
                            </m:oMathPara>
                          </a14:m>
                          <a:endParaRPr lang="it-IT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intermedia)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15099.8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1471340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Ali invertite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15212.1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71370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ella 29">
                <a:extLst>
                  <a:ext uri="{FF2B5EF4-FFF2-40B4-BE49-F238E27FC236}">
                    <a16:creationId xmlns:a16="http://schemas.microsoft.com/office/drawing/2014/main" id="{BF927DC3-9C84-4A8D-98DF-3B8905B791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6485967"/>
                  </p:ext>
                </p:extLst>
              </p:nvPr>
            </p:nvGraphicFramePr>
            <p:xfrm>
              <a:off x="6978839" y="3467373"/>
              <a:ext cx="321191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1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1040214">
                      <a:extLst>
                        <a:ext uri="{9D8B030D-6E8A-4147-A177-3AD203B41FA5}">
                          <a16:colId xmlns:a16="http://schemas.microsoft.com/office/drawing/2014/main" val="386770636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280" t="-8333" r="-49020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L [N]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Originale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209357" t="-108333" r="-2339" b="-3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limite)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209357" t="-204918" r="-2339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intermedia)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209357" t="-310000" r="-2339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147134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Ali invertite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209357" t="-410000" r="-2339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713708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97D6FD21-1334-46B0-861F-3B61AA6A9147}"/>
              </a:ext>
            </a:extLst>
          </p:cNvPr>
          <p:cNvCxnSpPr>
            <a:cxnSpLocks/>
          </p:cNvCxnSpPr>
          <p:nvPr/>
        </p:nvCxnSpPr>
        <p:spPr>
          <a:xfrm>
            <a:off x="842963" y="3814763"/>
            <a:ext cx="37766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42967EF-2C49-484F-ADB7-ECFEC2540362}"/>
              </a:ext>
            </a:extLst>
          </p:cNvPr>
          <p:cNvSpPr txBox="1"/>
          <p:nvPr/>
        </p:nvSpPr>
        <p:spPr>
          <a:xfrm>
            <a:off x="1600620" y="3537764"/>
            <a:ext cx="2261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≈ 14700 N → peso imbarcazione</a:t>
            </a:r>
          </a:p>
        </p:txBody>
      </p:sp>
    </p:spTree>
    <p:extLst>
      <p:ext uri="{BB962C8B-B14F-4D97-AF65-F5344CB8AC3E}">
        <p14:creationId xmlns:p14="http://schemas.microsoft.com/office/powerpoint/2010/main" val="2612702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sultati immagini per logo unige">
            <a:extLst>
              <a:ext uri="{FF2B5EF4-FFF2-40B4-BE49-F238E27FC236}">
                <a16:creationId xmlns:a16="http://schemas.microsoft.com/office/drawing/2014/main" id="{821B2BA8-A50A-4908-88E2-EDED394E9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12" y="5943517"/>
            <a:ext cx="573879" cy="75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8658F6D3-C975-4760-9BCB-28401E2B3B6F}"/>
              </a:ext>
            </a:extLst>
          </p:cNvPr>
          <p:cNvCxnSpPr>
            <a:cxnSpLocks/>
          </p:cNvCxnSpPr>
          <p:nvPr/>
        </p:nvCxnSpPr>
        <p:spPr>
          <a:xfrm>
            <a:off x="395287" y="5782206"/>
            <a:ext cx="11401425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2C2ACAD2-3618-433B-B022-A5A9416FA67C}"/>
              </a:ext>
            </a:extLst>
          </p:cNvPr>
          <p:cNvSpPr/>
          <p:nvPr/>
        </p:nvSpPr>
        <p:spPr>
          <a:xfrm>
            <a:off x="6853237" y="5907686"/>
            <a:ext cx="41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Università di Genova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Scuola Politecnica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Dipartimento di Ingegneria Meccanica, Energetica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Gestionale e dei trasporti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FD2626-0C1E-4CC5-A6AE-E2B9FC1D5198}"/>
              </a:ext>
            </a:extLst>
          </p:cNvPr>
          <p:cNvSpPr txBox="1"/>
          <p:nvPr/>
        </p:nvSpPr>
        <p:spPr>
          <a:xfrm>
            <a:off x="4007147" y="319870"/>
            <a:ext cx="4177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chemeClr val="accent1">
                    <a:lumMod val="75000"/>
                  </a:schemeClr>
                </a:solidFill>
              </a:rPr>
              <a:t>Risultati – Lift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ella 29">
                <a:extLst>
                  <a:ext uri="{FF2B5EF4-FFF2-40B4-BE49-F238E27FC236}">
                    <a16:creationId xmlns:a16="http://schemas.microsoft.com/office/drawing/2014/main" id="{F4DB4A6B-1E4C-4CA6-9B8A-B847421969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4574322"/>
                  </p:ext>
                </p:extLst>
              </p:nvPr>
            </p:nvGraphicFramePr>
            <p:xfrm>
              <a:off x="5133974" y="1363942"/>
              <a:ext cx="321191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1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1040214">
                      <a:extLst>
                        <a:ext uri="{9D8B030D-6E8A-4147-A177-3AD203B41FA5}">
                          <a16:colId xmlns:a16="http://schemas.microsoft.com/office/drawing/2014/main" val="3867706362"/>
                        </a:ext>
                      </a:extLst>
                    </a:gridCol>
                  </a:tblGrid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Caso, </a:t>
                          </a:r>
                          <a14:m>
                            <m:oMath xmlns:m="http://schemas.openxmlformats.org/officeDocument/2006/math"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𝒌𝒏</m:t>
                              </m:r>
                            </m:oMath>
                          </a14:m>
                          <a:r>
                            <a:rPr lang="it-IT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L [N]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Originale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14981.8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limite)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15113.5</m:t>
                                </m:r>
                              </m:oMath>
                            </m:oMathPara>
                          </a14:m>
                          <a:endParaRPr lang="it-IT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intermedia)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14981.8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1471340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Ali invertite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71370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ella 29">
                <a:extLst>
                  <a:ext uri="{FF2B5EF4-FFF2-40B4-BE49-F238E27FC236}">
                    <a16:creationId xmlns:a16="http://schemas.microsoft.com/office/drawing/2014/main" id="{F4DB4A6B-1E4C-4CA6-9B8A-B847421969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4574322"/>
                  </p:ext>
                </p:extLst>
              </p:nvPr>
            </p:nvGraphicFramePr>
            <p:xfrm>
              <a:off x="5133974" y="1363942"/>
              <a:ext cx="321191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1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1040214">
                      <a:extLst>
                        <a:ext uri="{9D8B030D-6E8A-4147-A177-3AD203B41FA5}">
                          <a16:colId xmlns:a16="http://schemas.microsoft.com/office/drawing/2014/main" val="386770636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280" t="-8333" r="-49020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L [N]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Originale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209357" t="-108333" r="-2339" b="-3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limite)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209357" t="-204918" r="-2339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intermedia)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209357" t="-310000" r="-2339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147134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Ali invertite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209357" t="-410000" r="-2339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713708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Immagine 9">
            <a:extLst>
              <a:ext uri="{FF2B5EF4-FFF2-40B4-BE49-F238E27FC236}">
                <a16:creationId xmlns:a16="http://schemas.microsoft.com/office/drawing/2014/main" id="{50E505C8-E0FD-42F1-BD21-FE82850BA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670574"/>
            <a:ext cx="4273644" cy="35168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ella 29">
                <a:extLst>
                  <a:ext uri="{FF2B5EF4-FFF2-40B4-BE49-F238E27FC236}">
                    <a16:creationId xmlns:a16="http://schemas.microsoft.com/office/drawing/2014/main" id="{092AC9E7-C571-4672-ABD8-07693A9EAD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0683958"/>
                  </p:ext>
                </p:extLst>
              </p:nvPr>
            </p:nvGraphicFramePr>
            <p:xfrm>
              <a:off x="8584797" y="1356284"/>
              <a:ext cx="321191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1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1040214">
                      <a:extLst>
                        <a:ext uri="{9D8B030D-6E8A-4147-A177-3AD203B41FA5}">
                          <a16:colId xmlns:a16="http://schemas.microsoft.com/office/drawing/2014/main" val="3867706362"/>
                        </a:ext>
                      </a:extLst>
                    </a:gridCol>
                  </a:tblGrid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Caso, </a:t>
                          </a:r>
                          <a14:m>
                            <m:oMath xmlns:m="http://schemas.openxmlformats.org/officeDocument/2006/math"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𝒌𝒏</m:t>
                              </m:r>
                            </m:oMath>
                          </a14:m>
                          <a:r>
                            <a:rPr lang="it-IT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L [N]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Originale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14864.5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limite)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14992.1</m:t>
                                </m:r>
                              </m:oMath>
                            </m:oMathPara>
                          </a14:m>
                          <a:endParaRPr lang="it-IT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intermedia)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1471340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Ali invertite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71370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ella 29">
                <a:extLst>
                  <a:ext uri="{FF2B5EF4-FFF2-40B4-BE49-F238E27FC236}">
                    <a16:creationId xmlns:a16="http://schemas.microsoft.com/office/drawing/2014/main" id="{092AC9E7-C571-4672-ABD8-07693A9EAD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0683958"/>
                  </p:ext>
                </p:extLst>
              </p:nvPr>
            </p:nvGraphicFramePr>
            <p:xfrm>
              <a:off x="8584797" y="1356284"/>
              <a:ext cx="321191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1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1040214">
                      <a:extLst>
                        <a:ext uri="{9D8B030D-6E8A-4147-A177-3AD203B41FA5}">
                          <a16:colId xmlns:a16="http://schemas.microsoft.com/office/drawing/2014/main" val="386770636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80" t="-8333" r="-49020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L [N]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Originale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09357" t="-108333" r="-2339" b="-3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limite)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09357" t="-204918" r="-2339" b="-2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intermedia)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09357" t="-310000" r="-2339" b="-1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147134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Ali invertite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09357" t="-410000" r="-2339" b="-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713708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ella 29">
                <a:extLst>
                  <a:ext uri="{FF2B5EF4-FFF2-40B4-BE49-F238E27FC236}">
                    <a16:creationId xmlns:a16="http://schemas.microsoft.com/office/drawing/2014/main" id="{BF927DC3-9C84-4A8D-98DF-3B8905B791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7044917"/>
                  </p:ext>
                </p:extLst>
              </p:nvPr>
            </p:nvGraphicFramePr>
            <p:xfrm>
              <a:off x="6978839" y="3467373"/>
              <a:ext cx="321191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1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1040214">
                      <a:extLst>
                        <a:ext uri="{9D8B030D-6E8A-4147-A177-3AD203B41FA5}">
                          <a16:colId xmlns:a16="http://schemas.microsoft.com/office/drawing/2014/main" val="3867706362"/>
                        </a:ext>
                      </a:extLst>
                    </a:gridCol>
                  </a:tblGrid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Caso, </a:t>
                          </a:r>
                          <a14:m>
                            <m:oMath xmlns:m="http://schemas.openxmlformats.org/officeDocument/2006/math"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𝒌𝒏</m:t>
                              </m:r>
                            </m:oMath>
                          </a14:m>
                          <a:r>
                            <a:rPr lang="it-IT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L [N]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Originale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14448.3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limite)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14722.3</m:t>
                                </m:r>
                              </m:oMath>
                            </m:oMathPara>
                          </a14:m>
                          <a:endParaRPr lang="it-IT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intermedia)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1471340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Ali invertite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71370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ella 29">
                <a:extLst>
                  <a:ext uri="{FF2B5EF4-FFF2-40B4-BE49-F238E27FC236}">
                    <a16:creationId xmlns:a16="http://schemas.microsoft.com/office/drawing/2014/main" id="{BF927DC3-9C84-4A8D-98DF-3B8905B791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7044917"/>
                  </p:ext>
                </p:extLst>
              </p:nvPr>
            </p:nvGraphicFramePr>
            <p:xfrm>
              <a:off x="6978839" y="3467373"/>
              <a:ext cx="321191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1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1040214">
                      <a:extLst>
                        <a:ext uri="{9D8B030D-6E8A-4147-A177-3AD203B41FA5}">
                          <a16:colId xmlns:a16="http://schemas.microsoft.com/office/drawing/2014/main" val="386770636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280" t="-8333" r="-49020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L [N]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Originale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209357" t="-108333" r="-2339" b="-3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limite)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209357" t="-204918" r="-2339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intermedia)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209357" t="-310000" r="-2339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147134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Ali invertite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209357" t="-410000" r="-2339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713708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F15D92A5-E43C-4D1E-B555-2D5FF819DCBF}"/>
              </a:ext>
            </a:extLst>
          </p:cNvPr>
          <p:cNvCxnSpPr>
            <a:cxnSpLocks/>
          </p:cNvCxnSpPr>
          <p:nvPr/>
        </p:nvCxnSpPr>
        <p:spPr>
          <a:xfrm>
            <a:off x="842963" y="3814763"/>
            <a:ext cx="37766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B3A5391-E2F5-4614-9C22-2A2922F6CCCF}"/>
              </a:ext>
            </a:extLst>
          </p:cNvPr>
          <p:cNvSpPr txBox="1"/>
          <p:nvPr/>
        </p:nvSpPr>
        <p:spPr>
          <a:xfrm>
            <a:off x="1600620" y="3537764"/>
            <a:ext cx="2261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≈ 14700 N → peso imbarcazione</a:t>
            </a:r>
          </a:p>
        </p:txBody>
      </p:sp>
    </p:spTree>
    <p:extLst>
      <p:ext uri="{BB962C8B-B14F-4D97-AF65-F5344CB8AC3E}">
        <p14:creationId xmlns:p14="http://schemas.microsoft.com/office/powerpoint/2010/main" val="2525295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sultati immagini per logo unige">
            <a:extLst>
              <a:ext uri="{FF2B5EF4-FFF2-40B4-BE49-F238E27FC236}">
                <a16:creationId xmlns:a16="http://schemas.microsoft.com/office/drawing/2014/main" id="{821B2BA8-A50A-4908-88E2-EDED394E9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12" y="5943517"/>
            <a:ext cx="573879" cy="75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8658F6D3-C975-4760-9BCB-28401E2B3B6F}"/>
              </a:ext>
            </a:extLst>
          </p:cNvPr>
          <p:cNvCxnSpPr>
            <a:cxnSpLocks/>
          </p:cNvCxnSpPr>
          <p:nvPr/>
        </p:nvCxnSpPr>
        <p:spPr>
          <a:xfrm>
            <a:off x="395287" y="5782206"/>
            <a:ext cx="11401425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2C2ACAD2-3618-433B-B022-A5A9416FA67C}"/>
              </a:ext>
            </a:extLst>
          </p:cNvPr>
          <p:cNvSpPr/>
          <p:nvPr/>
        </p:nvSpPr>
        <p:spPr>
          <a:xfrm>
            <a:off x="6853237" y="5907686"/>
            <a:ext cx="41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Università di Genova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Scuola Politecnica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Dipartimento di Ingegneria Meccanica, Energetica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Gestionale e dei trasporti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FD2626-0C1E-4CC5-A6AE-E2B9FC1D5198}"/>
              </a:ext>
            </a:extLst>
          </p:cNvPr>
          <p:cNvSpPr txBox="1"/>
          <p:nvPr/>
        </p:nvSpPr>
        <p:spPr>
          <a:xfrm>
            <a:off x="3889524" y="319870"/>
            <a:ext cx="4412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chemeClr val="accent1">
                    <a:lumMod val="75000"/>
                  </a:schemeClr>
                </a:solidFill>
              </a:rPr>
              <a:t>Risultati – Drag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ella 29">
                <a:extLst>
                  <a:ext uri="{FF2B5EF4-FFF2-40B4-BE49-F238E27FC236}">
                    <a16:creationId xmlns:a16="http://schemas.microsoft.com/office/drawing/2014/main" id="{F4DB4A6B-1E4C-4CA6-9B8A-B847421969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3667351"/>
                  </p:ext>
                </p:extLst>
              </p:nvPr>
            </p:nvGraphicFramePr>
            <p:xfrm>
              <a:off x="5133974" y="1363942"/>
              <a:ext cx="321191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1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1040214">
                      <a:extLst>
                        <a:ext uri="{9D8B030D-6E8A-4147-A177-3AD203B41FA5}">
                          <a16:colId xmlns:a16="http://schemas.microsoft.com/office/drawing/2014/main" val="3867706362"/>
                        </a:ext>
                      </a:extLst>
                    </a:gridCol>
                  </a:tblGrid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Caso, </a:t>
                          </a:r>
                          <a14:m>
                            <m:oMath xmlns:m="http://schemas.openxmlformats.org/officeDocument/2006/math"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𝒌𝒏</m:t>
                              </m:r>
                            </m:oMath>
                          </a14:m>
                          <a:r>
                            <a:rPr lang="it-IT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D [N]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Originale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64.8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limite)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79.4</m:t>
                                </m:r>
                              </m:oMath>
                            </m:oMathPara>
                          </a14:m>
                          <a:endParaRPr lang="it-IT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intermedia)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1471340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Ali invertite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66.3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71370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ella 29">
                <a:extLst>
                  <a:ext uri="{FF2B5EF4-FFF2-40B4-BE49-F238E27FC236}">
                    <a16:creationId xmlns:a16="http://schemas.microsoft.com/office/drawing/2014/main" id="{F4DB4A6B-1E4C-4CA6-9B8A-B847421969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3667351"/>
                  </p:ext>
                </p:extLst>
              </p:nvPr>
            </p:nvGraphicFramePr>
            <p:xfrm>
              <a:off x="5133974" y="1363942"/>
              <a:ext cx="321191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1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1040214">
                      <a:extLst>
                        <a:ext uri="{9D8B030D-6E8A-4147-A177-3AD203B41FA5}">
                          <a16:colId xmlns:a16="http://schemas.microsoft.com/office/drawing/2014/main" val="386770636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280" t="-8333" r="-49020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D [N]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Originale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209357" t="-108333" r="-2339" b="-3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limite)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209357" t="-204918" r="-2339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intermedia)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209357" t="-310000" r="-2339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147134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Ali invertite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209357" t="-410000" r="-2339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713708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Immagine 9">
            <a:extLst>
              <a:ext uri="{FF2B5EF4-FFF2-40B4-BE49-F238E27FC236}">
                <a16:creationId xmlns:a16="http://schemas.microsoft.com/office/drawing/2014/main" id="{50E505C8-E0FD-42F1-BD21-FE82850BA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670574"/>
            <a:ext cx="4273644" cy="35168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ella 29">
                <a:extLst>
                  <a:ext uri="{FF2B5EF4-FFF2-40B4-BE49-F238E27FC236}">
                    <a16:creationId xmlns:a16="http://schemas.microsoft.com/office/drawing/2014/main" id="{092AC9E7-C571-4672-ABD8-07693A9EAD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3267475"/>
                  </p:ext>
                </p:extLst>
              </p:nvPr>
            </p:nvGraphicFramePr>
            <p:xfrm>
              <a:off x="8584797" y="1356284"/>
              <a:ext cx="321191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1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1040214">
                      <a:extLst>
                        <a:ext uri="{9D8B030D-6E8A-4147-A177-3AD203B41FA5}">
                          <a16:colId xmlns:a16="http://schemas.microsoft.com/office/drawing/2014/main" val="3867706362"/>
                        </a:ext>
                      </a:extLst>
                    </a:gridCol>
                  </a:tblGrid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Caso, </a:t>
                          </a:r>
                          <a14:m>
                            <m:oMath xmlns:m="http://schemas.openxmlformats.org/officeDocument/2006/math"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𝒌𝒏</m:t>
                              </m:r>
                            </m:oMath>
                          </a14:m>
                          <a:r>
                            <a:rPr lang="it-IT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D [N]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Originale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146.6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limite)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179.2</m:t>
                                </m:r>
                              </m:oMath>
                            </m:oMathPara>
                          </a14:m>
                          <a:endParaRPr lang="it-IT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intermedia)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1471340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Ali invertite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149.3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71370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ella 29">
                <a:extLst>
                  <a:ext uri="{FF2B5EF4-FFF2-40B4-BE49-F238E27FC236}">
                    <a16:creationId xmlns:a16="http://schemas.microsoft.com/office/drawing/2014/main" id="{092AC9E7-C571-4672-ABD8-07693A9EAD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3267475"/>
                  </p:ext>
                </p:extLst>
              </p:nvPr>
            </p:nvGraphicFramePr>
            <p:xfrm>
              <a:off x="8584797" y="1356284"/>
              <a:ext cx="321191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1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1040214">
                      <a:extLst>
                        <a:ext uri="{9D8B030D-6E8A-4147-A177-3AD203B41FA5}">
                          <a16:colId xmlns:a16="http://schemas.microsoft.com/office/drawing/2014/main" val="386770636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80" t="-8333" r="-49020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D [N]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Originale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09357" t="-108333" r="-2339" b="-3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limite)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09357" t="-204918" r="-2339" b="-2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intermedia)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09357" t="-310000" r="-2339" b="-1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147134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Ali invertite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09357" t="-410000" r="-2339" b="-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713708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ella 29">
                <a:extLst>
                  <a:ext uri="{FF2B5EF4-FFF2-40B4-BE49-F238E27FC236}">
                    <a16:creationId xmlns:a16="http://schemas.microsoft.com/office/drawing/2014/main" id="{BF927DC3-9C84-4A8D-98DF-3B8905B791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1097875"/>
                  </p:ext>
                </p:extLst>
              </p:nvPr>
            </p:nvGraphicFramePr>
            <p:xfrm>
              <a:off x="6978839" y="3467373"/>
              <a:ext cx="321191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1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1040214">
                      <a:extLst>
                        <a:ext uri="{9D8B030D-6E8A-4147-A177-3AD203B41FA5}">
                          <a16:colId xmlns:a16="http://schemas.microsoft.com/office/drawing/2014/main" val="3867706362"/>
                        </a:ext>
                      </a:extLst>
                    </a:gridCol>
                  </a:tblGrid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Caso, </a:t>
                          </a:r>
                          <a14:m>
                            <m:oMath xmlns:m="http://schemas.openxmlformats.org/officeDocument/2006/math"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𝒌𝒏</m:t>
                              </m:r>
                            </m:oMath>
                          </a14:m>
                          <a:r>
                            <a:rPr lang="it-IT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D [N]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Originale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265.6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limite)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325.4</m:t>
                                </m:r>
                              </m:oMath>
                            </m:oMathPara>
                          </a14:m>
                          <a:endParaRPr lang="it-IT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intermedia)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315.4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1471340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Ali invertite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273.4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71370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ella 29">
                <a:extLst>
                  <a:ext uri="{FF2B5EF4-FFF2-40B4-BE49-F238E27FC236}">
                    <a16:creationId xmlns:a16="http://schemas.microsoft.com/office/drawing/2014/main" id="{BF927DC3-9C84-4A8D-98DF-3B8905B791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1097875"/>
                  </p:ext>
                </p:extLst>
              </p:nvPr>
            </p:nvGraphicFramePr>
            <p:xfrm>
              <a:off x="6978839" y="3467373"/>
              <a:ext cx="321191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1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1040214">
                      <a:extLst>
                        <a:ext uri="{9D8B030D-6E8A-4147-A177-3AD203B41FA5}">
                          <a16:colId xmlns:a16="http://schemas.microsoft.com/office/drawing/2014/main" val="386770636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280" t="-8333" r="-49020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D [N]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Originale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209357" t="-108333" r="-2339" b="-3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limite)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209357" t="-204918" r="-2339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intermedia)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209357" t="-310000" r="-2339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147134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Ali invertite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209357" t="-410000" r="-2339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713708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Immagine 2">
            <a:extLst>
              <a:ext uri="{FF2B5EF4-FFF2-40B4-BE49-F238E27FC236}">
                <a16:creationId xmlns:a16="http://schemas.microsoft.com/office/drawing/2014/main" id="{A60BFA5E-9361-497A-B36F-66C07C2B30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670574"/>
            <a:ext cx="4320705" cy="351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56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sultati immagini per logo unige">
            <a:extLst>
              <a:ext uri="{FF2B5EF4-FFF2-40B4-BE49-F238E27FC236}">
                <a16:creationId xmlns:a16="http://schemas.microsoft.com/office/drawing/2014/main" id="{821B2BA8-A50A-4908-88E2-EDED394E9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12" y="5943517"/>
            <a:ext cx="573879" cy="75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8658F6D3-C975-4760-9BCB-28401E2B3B6F}"/>
              </a:ext>
            </a:extLst>
          </p:cNvPr>
          <p:cNvCxnSpPr>
            <a:cxnSpLocks/>
          </p:cNvCxnSpPr>
          <p:nvPr/>
        </p:nvCxnSpPr>
        <p:spPr>
          <a:xfrm>
            <a:off x="395287" y="5782206"/>
            <a:ext cx="11401425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2C2ACAD2-3618-433B-B022-A5A9416FA67C}"/>
              </a:ext>
            </a:extLst>
          </p:cNvPr>
          <p:cNvSpPr/>
          <p:nvPr/>
        </p:nvSpPr>
        <p:spPr>
          <a:xfrm>
            <a:off x="6853237" y="5907686"/>
            <a:ext cx="41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Università di Genova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Scuola Politecnica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Dipartimento di Ingegneria Meccanica, Energetica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Gestionale e dei trasporti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FD2626-0C1E-4CC5-A6AE-E2B9FC1D5198}"/>
              </a:ext>
            </a:extLst>
          </p:cNvPr>
          <p:cNvSpPr txBox="1"/>
          <p:nvPr/>
        </p:nvSpPr>
        <p:spPr>
          <a:xfrm>
            <a:off x="3889524" y="319870"/>
            <a:ext cx="4412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chemeClr val="accent1">
                    <a:lumMod val="75000"/>
                  </a:schemeClr>
                </a:solidFill>
              </a:rPr>
              <a:t>Risultati – Drag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ella 29">
                <a:extLst>
                  <a:ext uri="{FF2B5EF4-FFF2-40B4-BE49-F238E27FC236}">
                    <a16:creationId xmlns:a16="http://schemas.microsoft.com/office/drawing/2014/main" id="{F4DB4A6B-1E4C-4CA6-9B8A-B847421969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0658385"/>
                  </p:ext>
                </p:extLst>
              </p:nvPr>
            </p:nvGraphicFramePr>
            <p:xfrm>
              <a:off x="5133974" y="1363942"/>
              <a:ext cx="321191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1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1040214">
                      <a:extLst>
                        <a:ext uri="{9D8B030D-6E8A-4147-A177-3AD203B41FA5}">
                          <a16:colId xmlns:a16="http://schemas.microsoft.com/office/drawing/2014/main" val="3867706362"/>
                        </a:ext>
                      </a:extLst>
                    </a:gridCol>
                  </a:tblGrid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Caso, </a:t>
                          </a:r>
                          <a14:m>
                            <m:oMath xmlns:m="http://schemas.openxmlformats.org/officeDocument/2006/math"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𝒌𝒏</m:t>
                              </m:r>
                            </m:oMath>
                          </a14:m>
                          <a:r>
                            <a:rPr lang="it-IT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D [N]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Originale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424.8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limite)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521.9</m:t>
                                </m:r>
                              </m:oMath>
                            </m:oMathPara>
                          </a14:m>
                          <a:endParaRPr lang="it-IT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intermedia)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496.3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1471340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Ali invertite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71370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ella 29">
                <a:extLst>
                  <a:ext uri="{FF2B5EF4-FFF2-40B4-BE49-F238E27FC236}">
                    <a16:creationId xmlns:a16="http://schemas.microsoft.com/office/drawing/2014/main" id="{F4DB4A6B-1E4C-4CA6-9B8A-B847421969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0658385"/>
                  </p:ext>
                </p:extLst>
              </p:nvPr>
            </p:nvGraphicFramePr>
            <p:xfrm>
              <a:off x="5133974" y="1363942"/>
              <a:ext cx="321191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1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1040214">
                      <a:extLst>
                        <a:ext uri="{9D8B030D-6E8A-4147-A177-3AD203B41FA5}">
                          <a16:colId xmlns:a16="http://schemas.microsoft.com/office/drawing/2014/main" val="386770636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280" t="-8333" r="-49020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D [N]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Originale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209357" t="-108333" r="-2339" b="-3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limite)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209357" t="-204918" r="-2339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intermedia)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209357" t="-310000" r="-2339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147134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Ali invertite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209357" t="-410000" r="-2339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713708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ella 29">
                <a:extLst>
                  <a:ext uri="{FF2B5EF4-FFF2-40B4-BE49-F238E27FC236}">
                    <a16:creationId xmlns:a16="http://schemas.microsoft.com/office/drawing/2014/main" id="{092AC9E7-C571-4672-ABD8-07693A9EAD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5324561"/>
                  </p:ext>
                </p:extLst>
              </p:nvPr>
            </p:nvGraphicFramePr>
            <p:xfrm>
              <a:off x="8584797" y="1356284"/>
              <a:ext cx="321191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1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1040214">
                      <a:extLst>
                        <a:ext uri="{9D8B030D-6E8A-4147-A177-3AD203B41FA5}">
                          <a16:colId xmlns:a16="http://schemas.microsoft.com/office/drawing/2014/main" val="3867706362"/>
                        </a:ext>
                      </a:extLst>
                    </a:gridCol>
                  </a:tblGrid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Caso, </a:t>
                          </a:r>
                          <a14:m>
                            <m:oMath xmlns:m="http://schemas.openxmlformats.org/officeDocument/2006/math"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𝒌𝒏</m:t>
                              </m:r>
                            </m:oMath>
                          </a14:m>
                          <a:r>
                            <a:rPr lang="it-IT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D [N]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Originale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630.5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limite)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776.1</m:t>
                                </m:r>
                              </m:oMath>
                            </m:oMathPara>
                          </a14:m>
                          <a:endParaRPr lang="it-IT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intermedia)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1471340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Ali invertite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71370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ella 29">
                <a:extLst>
                  <a:ext uri="{FF2B5EF4-FFF2-40B4-BE49-F238E27FC236}">
                    <a16:creationId xmlns:a16="http://schemas.microsoft.com/office/drawing/2014/main" id="{092AC9E7-C571-4672-ABD8-07693A9EAD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5324561"/>
                  </p:ext>
                </p:extLst>
              </p:nvPr>
            </p:nvGraphicFramePr>
            <p:xfrm>
              <a:off x="8584797" y="1356284"/>
              <a:ext cx="321191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1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1040214">
                      <a:extLst>
                        <a:ext uri="{9D8B030D-6E8A-4147-A177-3AD203B41FA5}">
                          <a16:colId xmlns:a16="http://schemas.microsoft.com/office/drawing/2014/main" val="386770636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80" t="-8333" r="-49020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D [N]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Originale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09357" t="-108333" r="-2339" b="-3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limite)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09357" t="-204918" r="-2339" b="-2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intermedia)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09357" t="-310000" r="-2339" b="-1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147134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Ali invertite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09357" t="-410000" r="-2339" b="-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713708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ella 29">
                <a:extLst>
                  <a:ext uri="{FF2B5EF4-FFF2-40B4-BE49-F238E27FC236}">
                    <a16:creationId xmlns:a16="http://schemas.microsoft.com/office/drawing/2014/main" id="{BF927DC3-9C84-4A8D-98DF-3B8905B791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6795484"/>
                  </p:ext>
                </p:extLst>
              </p:nvPr>
            </p:nvGraphicFramePr>
            <p:xfrm>
              <a:off x="6978839" y="3467373"/>
              <a:ext cx="321191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1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1040214">
                      <a:extLst>
                        <a:ext uri="{9D8B030D-6E8A-4147-A177-3AD203B41FA5}">
                          <a16:colId xmlns:a16="http://schemas.microsoft.com/office/drawing/2014/main" val="3867706362"/>
                        </a:ext>
                      </a:extLst>
                    </a:gridCol>
                  </a:tblGrid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Caso, </a:t>
                          </a:r>
                          <a14:m>
                            <m:oMath xmlns:m="http://schemas.openxmlformats.org/officeDocument/2006/math"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𝒌𝒏</m:t>
                              </m:r>
                            </m:oMath>
                          </a14:m>
                          <a:r>
                            <a:rPr lang="it-IT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D [N]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Originale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995.8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limite)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1198.1</m:t>
                                </m:r>
                              </m:oMath>
                            </m:oMathPara>
                          </a14:m>
                          <a:endParaRPr lang="it-IT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intermedia)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1471340"/>
                      </a:ext>
                    </a:extLst>
                  </a:tr>
                  <a:tr h="3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Ali invertite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71370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ella 29">
                <a:extLst>
                  <a:ext uri="{FF2B5EF4-FFF2-40B4-BE49-F238E27FC236}">
                    <a16:creationId xmlns:a16="http://schemas.microsoft.com/office/drawing/2014/main" id="{BF927DC3-9C84-4A8D-98DF-3B8905B791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6795484"/>
                  </p:ext>
                </p:extLst>
              </p:nvPr>
            </p:nvGraphicFramePr>
            <p:xfrm>
              <a:off x="6978839" y="3467373"/>
              <a:ext cx="321191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1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1040214">
                      <a:extLst>
                        <a:ext uri="{9D8B030D-6E8A-4147-A177-3AD203B41FA5}">
                          <a16:colId xmlns:a16="http://schemas.microsoft.com/office/drawing/2014/main" val="386770636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80" t="-8333" r="-49020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D [N]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Originale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09357" t="-108333" r="-2339" b="-3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limite)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09357" t="-204918" r="-2339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intermedia)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09357" t="-310000" r="-2339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147134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Ali invertite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09357" t="-410000" r="-2339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713708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2" name="Immagine 11">
            <a:extLst>
              <a:ext uri="{FF2B5EF4-FFF2-40B4-BE49-F238E27FC236}">
                <a16:creationId xmlns:a16="http://schemas.microsoft.com/office/drawing/2014/main" id="{5F3297E1-DDC5-4FBC-8691-04E0CF692E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670574"/>
            <a:ext cx="4320705" cy="351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38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sultati immagini per logo unige">
            <a:extLst>
              <a:ext uri="{FF2B5EF4-FFF2-40B4-BE49-F238E27FC236}">
                <a16:creationId xmlns:a16="http://schemas.microsoft.com/office/drawing/2014/main" id="{821B2BA8-A50A-4908-88E2-EDED394E9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12" y="5943517"/>
            <a:ext cx="573879" cy="75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8658F6D3-C975-4760-9BCB-28401E2B3B6F}"/>
              </a:ext>
            </a:extLst>
          </p:cNvPr>
          <p:cNvCxnSpPr>
            <a:cxnSpLocks/>
          </p:cNvCxnSpPr>
          <p:nvPr/>
        </p:nvCxnSpPr>
        <p:spPr>
          <a:xfrm>
            <a:off x="395287" y="5782206"/>
            <a:ext cx="11401425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2C2ACAD2-3618-433B-B022-A5A9416FA67C}"/>
              </a:ext>
            </a:extLst>
          </p:cNvPr>
          <p:cNvSpPr/>
          <p:nvPr/>
        </p:nvSpPr>
        <p:spPr>
          <a:xfrm>
            <a:off x="6853237" y="5907686"/>
            <a:ext cx="41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Università di Genova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Scuola Politecnica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Dipartimento di Ingegneria Meccanica, Energetica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Gestionale e dei trasporti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FD2626-0C1E-4CC5-A6AE-E2B9FC1D5198}"/>
              </a:ext>
            </a:extLst>
          </p:cNvPr>
          <p:cNvSpPr txBox="1"/>
          <p:nvPr/>
        </p:nvSpPr>
        <p:spPr>
          <a:xfrm>
            <a:off x="4443871" y="306352"/>
            <a:ext cx="33042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chemeClr val="accent1">
                    <a:lumMod val="75000"/>
                  </a:schemeClr>
                </a:solidFill>
              </a:rPr>
              <a:t>Riassumendo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4AB80FE4-7728-4A9D-93BF-AA5FA1B44574}"/>
                  </a:ext>
                </a:extLst>
              </p:cNvPr>
              <p:cNvSpPr txBox="1"/>
              <p:nvPr/>
            </p:nvSpPr>
            <p:spPr>
              <a:xfrm>
                <a:off x="978714" y="2151727"/>
                <a:ext cx="1023457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it-IT" sz="2000" dirty="0">
                    <a:solidFill>
                      <a:schemeClr val="accent1">
                        <a:lumMod val="75000"/>
                      </a:schemeClr>
                    </a:solidFill>
                  </a:rPr>
                  <a:t>La versione originale presenta problemi in corrispondenza della fase di decollo (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it-IT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=6 −7 </m:t>
                    </m:r>
                    <m:r>
                      <a:rPr lang="it-IT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𝑘𝑛</m:t>
                    </m:r>
                  </m:oMath>
                </a14:m>
                <a:r>
                  <a:rPr lang="it-IT" sz="2000" dirty="0">
                    <a:solidFill>
                      <a:schemeClr val="accent1">
                        <a:lumMod val="75000"/>
                      </a:schemeClr>
                    </a:solidFill>
                  </a:rPr>
                  <a:t>);</a:t>
                </a:r>
              </a:p>
              <a:p>
                <a:pPr marL="285750" indent="-285750" algn="just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it-IT" sz="2000" dirty="0">
                    <a:solidFill>
                      <a:schemeClr val="accent1">
                        <a:lumMod val="75000"/>
                      </a:schemeClr>
                    </a:solidFill>
                  </a:rPr>
                  <a:t>L’inversione delle ali sommerse migliora, alle basse velocità (unici dati disponibili), le prestazioni della barca (↓M, ↑L, ≈D);</a:t>
                </a:r>
              </a:p>
              <a:p>
                <a:pPr marL="285750" indent="-285750" algn="just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it-IT" sz="2000" dirty="0">
                    <a:solidFill>
                      <a:schemeClr val="accent1">
                        <a:lumMod val="75000"/>
                      </a:schemeClr>
                    </a:solidFill>
                  </a:rPr>
                  <a:t>L’installazione dei flap introduce un grado di controllo al sistema, garantendo l’incremento richiesto di lift in fase di decollo e possibilità di miglioramento della stabilità longitudinale. Questo a discapito di un incremento non trascurabile di D → impatto sul sistema propulsivo.</a:t>
                </a: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4AB80FE4-7728-4A9D-93BF-AA5FA1B44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14" y="2151727"/>
                <a:ext cx="10234570" cy="2554545"/>
              </a:xfrm>
              <a:prstGeom prst="rect">
                <a:avLst/>
              </a:prstGeom>
              <a:blipFill>
                <a:blip r:embed="rId3"/>
                <a:stretch>
                  <a:fillRect l="-536" t="-1432" r="-656" b="-33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0238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sultati immagini per logo unige">
            <a:extLst>
              <a:ext uri="{FF2B5EF4-FFF2-40B4-BE49-F238E27FC236}">
                <a16:creationId xmlns:a16="http://schemas.microsoft.com/office/drawing/2014/main" id="{821B2BA8-A50A-4908-88E2-EDED394E9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12" y="5943517"/>
            <a:ext cx="573879" cy="75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8658F6D3-C975-4760-9BCB-28401E2B3B6F}"/>
              </a:ext>
            </a:extLst>
          </p:cNvPr>
          <p:cNvCxnSpPr>
            <a:cxnSpLocks/>
          </p:cNvCxnSpPr>
          <p:nvPr/>
        </p:nvCxnSpPr>
        <p:spPr>
          <a:xfrm>
            <a:off x="395287" y="5782206"/>
            <a:ext cx="11401425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2C2ACAD2-3618-433B-B022-A5A9416FA67C}"/>
              </a:ext>
            </a:extLst>
          </p:cNvPr>
          <p:cNvSpPr/>
          <p:nvPr/>
        </p:nvSpPr>
        <p:spPr>
          <a:xfrm>
            <a:off x="6853237" y="5907686"/>
            <a:ext cx="41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Università di Genova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Scuola Politecnica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Dipartimento di Ingegneria Meccanica, Energetica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Gestionale e dei trasporti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FD2626-0C1E-4CC5-A6AE-E2B9FC1D5198}"/>
              </a:ext>
            </a:extLst>
          </p:cNvPr>
          <p:cNvSpPr txBox="1"/>
          <p:nvPr/>
        </p:nvSpPr>
        <p:spPr>
          <a:xfrm>
            <a:off x="4117411" y="306352"/>
            <a:ext cx="39571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chemeClr val="accent1">
                    <a:lumMod val="75000"/>
                  </a:schemeClr>
                </a:solidFill>
              </a:rPr>
              <a:t>Superficie libera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44D9DE0-3055-41F3-BADC-B2A35C8C03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9" t="8844" r="26880" b="11998"/>
          <a:stretch/>
        </p:blipFill>
        <p:spPr>
          <a:xfrm>
            <a:off x="4117411" y="1263371"/>
            <a:ext cx="3831874" cy="23429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128C8562-CE09-4B07-9F0F-13607B34D754}"/>
                  </a:ext>
                </a:extLst>
              </p:cNvPr>
              <p:cNvSpPr txBox="1"/>
              <p:nvPr/>
            </p:nvSpPr>
            <p:spPr>
              <a:xfrm>
                <a:off x="4712317" y="3701830"/>
                <a:ext cx="27673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4 </m:t>
                    </m:r>
                    <m:r>
                      <a:rPr lang="it-IT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𝑘𝑛</m:t>
                    </m:r>
                  </m:oMath>
                </a14:m>
                <a:r>
                  <a:rPr lang="it-IT" dirty="0">
                    <a:solidFill>
                      <a:schemeClr val="accent1">
                        <a:lumMod val="75000"/>
                      </a:schemeClr>
                    </a:solidFill>
                  </a:rPr>
                  <a:t>, flap attivati (</a:t>
                </a:r>
                <a:r>
                  <a:rPr lang="it-IT" dirty="0" err="1">
                    <a:solidFill>
                      <a:schemeClr val="accent1">
                        <a:lumMod val="75000"/>
                      </a:schemeClr>
                    </a:solidFill>
                  </a:rPr>
                  <a:t>c.limite</a:t>
                </a:r>
                <a:r>
                  <a:rPr lang="it-IT" dirty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128C8562-CE09-4B07-9F0F-13607B34D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317" y="3701830"/>
                <a:ext cx="2767363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magine 14" descr="Immagine che contiene testo&#10;&#10;Descrizione generata automaticamente">
            <a:extLst>
              <a:ext uri="{FF2B5EF4-FFF2-40B4-BE49-F238E27FC236}">
                <a16:creationId xmlns:a16="http://schemas.microsoft.com/office/drawing/2014/main" id="{477947B8-07E5-4DA8-A056-7C992CEE44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2486" r="-1424" b="2515"/>
          <a:stretch/>
        </p:blipFill>
        <p:spPr>
          <a:xfrm>
            <a:off x="223223" y="1278252"/>
            <a:ext cx="3831205" cy="2342557"/>
          </a:xfrm>
          <a:prstGeom prst="rect">
            <a:avLst/>
          </a:prstGeom>
        </p:spPr>
      </p:pic>
      <p:pic>
        <p:nvPicPr>
          <p:cNvPr id="19" name="Immagine 18" descr="Immagine che contiene testo&#10;&#10;Descrizione generata automaticamente">
            <a:extLst>
              <a:ext uri="{FF2B5EF4-FFF2-40B4-BE49-F238E27FC236}">
                <a16:creationId xmlns:a16="http://schemas.microsoft.com/office/drawing/2014/main" id="{47FF0818-258A-41FB-BFA2-51A01D520C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0" r="12500" b="7555"/>
          <a:stretch/>
        </p:blipFill>
        <p:spPr>
          <a:xfrm>
            <a:off x="8011600" y="1201272"/>
            <a:ext cx="3831204" cy="24961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3C91F479-E623-4A42-A40D-FDBF0E3C1C43}"/>
                  </a:ext>
                </a:extLst>
              </p:cNvPr>
              <p:cNvSpPr txBox="1"/>
              <p:nvPr/>
            </p:nvSpPr>
            <p:spPr>
              <a:xfrm>
                <a:off x="939266" y="3697383"/>
                <a:ext cx="23991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4 </m:t>
                    </m:r>
                    <m:r>
                      <a:rPr lang="it-IT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𝑘𝑛</m:t>
                    </m:r>
                  </m:oMath>
                </a14:m>
                <a:r>
                  <a:rPr lang="it-IT" dirty="0">
                    <a:solidFill>
                      <a:schemeClr val="accent1">
                        <a:lumMod val="75000"/>
                      </a:schemeClr>
                    </a:solidFill>
                  </a:rPr>
                  <a:t>, versione originale</a:t>
                </a:r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3C91F479-E623-4A42-A40D-FDBF0E3C1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266" y="3697383"/>
                <a:ext cx="2399118" cy="369332"/>
              </a:xfrm>
              <a:prstGeom prst="rect">
                <a:avLst/>
              </a:prstGeom>
              <a:blipFill>
                <a:blip r:embed="rId7"/>
                <a:stretch>
                  <a:fillRect t="-10000" r="-2030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B674ED93-E290-43F7-AA22-4E361DF418F8}"/>
                  </a:ext>
                </a:extLst>
              </p:cNvPr>
              <p:cNvSpPr txBox="1"/>
              <p:nvPr/>
            </p:nvSpPr>
            <p:spPr>
              <a:xfrm>
                <a:off x="9031343" y="3702838"/>
                <a:ext cx="17917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4 </m:t>
                    </m:r>
                    <m:r>
                      <a:rPr lang="it-IT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𝑘𝑛</m:t>
                    </m:r>
                  </m:oMath>
                </a14:m>
                <a:r>
                  <a:rPr lang="it-IT" dirty="0">
                    <a:solidFill>
                      <a:schemeClr val="accent1">
                        <a:lumMod val="75000"/>
                      </a:schemeClr>
                    </a:solidFill>
                  </a:rPr>
                  <a:t>, ali invertite</a:t>
                </a:r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B674ED93-E290-43F7-AA22-4E361DF41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1343" y="3702838"/>
                <a:ext cx="1791717" cy="369332"/>
              </a:xfrm>
              <a:prstGeom prst="rect">
                <a:avLst/>
              </a:prstGeom>
              <a:blipFill>
                <a:blip r:embed="rId8"/>
                <a:stretch>
                  <a:fillRect t="-8197" r="-3072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6C1F9F9F-8CFF-4E41-8B12-3B0C5305C8D3}"/>
                  </a:ext>
                </a:extLst>
              </p:cNvPr>
              <p:cNvSpPr txBox="1"/>
              <p:nvPr/>
            </p:nvSpPr>
            <p:spPr>
              <a:xfrm>
                <a:off x="1540509" y="4459952"/>
                <a:ext cx="911097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>
                    <a:solidFill>
                      <a:schemeClr val="accent1">
                        <a:lumMod val="75000"/>
                      </a:schemeClr>
                    </a:solidFill>
                  </a:rPr>
                  <a:t>Variazione dei valori massimi e minimi nei diversi casi dell’ordine di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1 −2 </m:t>
                    </m:r>
                    <m:r>
                      <a:rPr lang="it-IT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it-IT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ctr"/>
                <a:r>
                  <a:rPr lang="it-IT" dirty="0">
                    <a:solidFill>
                      <a:schemeClr val="accent1">
                        <a:lumMod val="75000"/>
                      </a:schemeClr>
                    </a:solidFill>
                  </a:rPr>
                  <a:t>↓</a:t>
                </a:r>
              </a:p>
              <a:p>
                <a:pPr algn="ctr"/>
                <a:r>
                  <a:rPr lang="it-IT" dirty="0">
                    <a:solidFill>
                      <a:schemeClr val="accent1">
                        <a:lumMod val="75000"/>
                      </a:schemeClr>
                    </a:solidFill>
                  </a:rPr>
                  <a:t>Le modifiche progettuali non impattano sulla formazione d’onda, punto di forza di </a:t>
                </a:r>
                <a:r>
                  <a:rPr lang="it-IT" dirty="0" err="1">
                    <a:solidFill>
                      <a:schemeClr val="accent1">
                        <a:lumMod val="75000"/>
                      </a:schemeClr>
                    </a:solidFill>
                  </a:rPr>
                  <a:t>GerrisBoats</a:t>
                </a:r>
                <a:endParaRPr lang="it-IT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6C1F9F9F-8CFF-4E41-8B12-3B0C5305C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509" y="4459952"/>
                <a:ext cx="9110978" cy="923330"/>
              </a:xfrm>
              <a:prstGeom prst="rect">
                <a:avLst/>
              </a:prstGeom>
              <a:blipFill>
                <a:blip r:embed="rId9"/>
                <a:stretch>
                  <a:fillRect t="-3974" b="-99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3601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sultati immagini per logo unige">
            <a:extLst>
              <a:ext uri="{FF2B5EF4-FFF2-40B4-BE49-F238E27FC236}">
                <a16:creationId xmlns:a16="http://schemas.microsoft.com/office/drawing/2014/main" id="{821B2BA8-A50A-4908-88E2-EDED394E9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12" y="5943517"/>
            <a:ext cx="573879" cy="75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8658F6D3-C975-4760-9BCB-28401E2B3B6F}"/>
              </a:ext>
            </a:extLst>
          </p:cNvPr>
          <p:cNvCxnSpPr>
            <a:cxnSpLocks/>
          </p:cNvCxnSpPr>
          <p:nvPr/>
        </p:nvCxnSpPr>
        <p:spPr>
          <a:xfrm>
            <a:off x="395287" y="5782206"/>
            <a:ext cx="11401425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2C2ACAD2-3618-433B-B022-A5A9416FA67C}"/>
              </a:ext>
            </a:extLst>
          </p:cNvPr>
          <p:cNvSpPr/>
          <p:nvPr/>
        </p:nvSpPr>
        <p:spPr>
          <a:xfrm>
            <a:off x="6853237" y="5907686"/>
            <a:ext cx="41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Università di Genova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Scuola Politecnica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Dipartimento di Ingegneria Meccanica, Energetica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Gestionale e dei trasporti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FD2626-0C1E-4CC5-A6AE-E2B9FC1D5198}"/>
              </a:ext>
            </a:extLst>
          </p:cNvPr>
          <p:cNvSpPr txBox="1"/>
          <p:nvPr/>
        </p:nvSpPr>
        <p:spPr>
          <a:xfrm>
            <a:off x="4295415" y="306352"/>
            <a:ext cx="3601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chemeClr val="accent1">
                    <a:lumMod val="75000"/>
                  </a:schemeClr>
                </a:solidFill>
              </a:rPr>
              <a:t>Step successivi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AB80FE4-7728-4A9D-93BF-AA5FA1B44574}"/>
              </a:ext>
            </a:extLst>
          </p:cNvPr>
          <p:cNvSpPr txBox="1"/>
          <p:nvPr/>
        </p:nvSpPr>
        <p:spPr>
          <a:xfrm>
            <a:off x="978714" y="1997838"/>
            <a:ext cx="102345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Testare l’effetto della combinazione delle due variazioni progettuali, con scopo di ridurre il momento longitudinale complessivo in prossimità della fase di decollo;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Studio al variare di ulteriori dati di progetto (modifica di AOA, modifica del profilo alare);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Simulazioni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</a:rPr>
              <a:t>instazionarie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Studio della fase di volo;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Simulazioni con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</a:rPr>
              <a:t>moving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 mesh: quando si misura un angolo di beccheggio o rollio critico per la stabilità, attivare il flap opportuno per ripristinare le condizioni di equilibrio.</a:t>
            </a:r>
          </a:p>
        </p:txBody>
      </p:sp>
    </p:spTree>
    <p:extLst>
      <p:ext uri="{BB962C8B-B14F-4D97-AF65-F5344CB8AC3E}">
        <p14:creationId xmlns:p14="http://schemas.microsoft.com/office/powerpoint/2010/main" val="340644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sultati immagini per logo unige">
            <a:extLst>
              <a:ext uri="{FF2B5EF4-FFF2-40B4-BE49-F238E27FC236}">
                <a16:creationId xmlns:a16="http://schemas.microsoft.com/office/drawing/2014/main" id="{821B2BA8-A50A-4908-88E2-EDED394E9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12" y="5943517"/>
            <a:ext cx="573879" cy="75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8658F6D3-C975-4760-9BCB-28401E2B3B6F}"/>
              </a:ext>
            </a:extLst>
          </p:cNvPr>
          <p:cNvCxnSpPr>
            <a:cxnSpLocks/>
          </p:cNvCxnSpPr>
          <p:nvPr/>
        </p:nvCxnSpPr>
        <p:spPr>
          <a:xfrm>
            <a:off x="395287" y="5782206"/>
            <a:ext cx="11401425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2C2ACAD2-3618-433B-B022-A5A9416FA67C}"/>
              </a:ext>
            </a:extLst>
          </p:cNvPr>
          <p:cNvSpPr/>
          <p:nvPr/>
        </p:nvSpPr>
        <p:spPr>
          <a:xfrm>
            <a:off x="6853237" y="5907686"/>
            <a:ext cx="41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Università di Genova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Scuola Politecnica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Dipartimento di Ingegneria Meccanica, Energetica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Gestionale e dei trasporti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FD2626-0C1E-4CC5-A6AE-E2B9FC1D5198}"/>
              </a:ext>
            </a:extLst>
          </p:cNvPr>
          <p:cNvSpPr txBox="1"/>
          <p:nvPr/>
        </p:nvSpPr>
        <p:spPr>
          <a:xfrm>
            <a:off x="2860335" y="319870"/>
            <a:ext cx="6471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chemeClr val="accent1">
                    <a:lumMod val="75000"/>
                  </a:schemeClr>
                </a:solidFill>
              </a:rPr>
              <a:t>Componente: ali sommerse</a:t>
            </a:r>
          </a:p>
        </p:txBody>
      </p:sp>
      <p:pic>
        <p:nvPicPr>
          <p:cNvPr id="3" name="Immagine 2" descr="Immagine che contiene arredamento, tavolo&#10;&#10;Descrizione generata automaticamente">
            <a:extLst>
              <a:ext uri="{FF2B5EF4-FFF2-40B4-BE49-F238E27FC236}">
                <a16:creationId xmlns:a16="http://schemas.microsoft.com/office/drawing/2014/main" id="{B80249BC-D90C-41F6-8AB1-852353550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203975"/>
            <a:ext cx="5498031" cy="420102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B3644D1-250F-44BF-8D62-71D0AC8C1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84" y="1850612"/>
            <a:ext cx="5055956" cy="1056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ella 29">
                <a:extLst>
                  <a:ext uri="{FF2B5EF4-FFF2-40B4-BE49-F238E27FC236}">
                    <a16:creationId xmlns:a16="http://schemas.microsoft.com/office/drawing/2014/main" id="{335AD3ED-1D85-425E-B2E4-C2CEDD71EF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8958883"/>
                  </p:ext>
                </p:extLst>
              </p:nvPr>
            </p:nvGraphicFramePr>
            <p:xfrm>
              <a:off x="7179236" y="3735513"/>
              <a:ext cx="2321729" cy="12185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9910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1131819">
                      <a:extLst>
                        <a:ext uri="{9D8B030D-6E8A-4147-A177-3AD203B41FA5}">
                          <a16:colId xmlns:a16="http://schemas.microsoft.com/office/drawing/2014/main" val="1307028069"/>
                        </a:ext>
                      </a:extLst>
                    </a:gridCol>
                  </a:tblGrid>
                  <a:tr h="4061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Ala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AOA (°)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4061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Frontale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2.1°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4061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Posteriore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3.6°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ella 29">
                <a:extLst>
                  <a:ext uri="{FF2B5EF4-FFF2-40B4-BE49-F238E27FC236}">
                    <a16:creationId xmlns:a16="http://schemas.microsoft.com/office/drawing/2014/main" id="{335AD3ED-1D85-425E-B2E4-C2CEDD71EF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8958883"/>
                  </p:ext>
                </p:extLst>
              </p:nvPr>
            </p:nvGraphicFramePr>
            <p:xfrm>
              <a:off x="7179236" y="3735513"/>
              <a:ext cx="2321729" cy="12185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9910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1131819">
                      <a:extLst>
                        <a:ext uri="{9D8B030D-6E8A-4147-A177-3AD203B41FA5}">
                          <a16:colId xmlns:a16="http://schemas.microsoft.com/office/drawing/2014/main" val="1307028069"/>
                        </a:ext>
                      </a:extLst>
                    </a:gridCol>
                  </a:tblGrid>
                  <a:tr h="4061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Ala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AOA (°)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4061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Frontale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105914" t="-107463" r="-2151" b="-1134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4061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Posteriore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105914" t="-207463" r="-2151" b="-134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05586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sultati immagini per logo unige">
            <a:extLst>
              <a:ext uri="{FF2B5EF4-FFF2-40B4-BE49-F238E27FC236}">
                <a16:creationId xmlns:a16="http://schemas.microsoft.com/office/drawing/2014/main" id="{821B2BA8-A50A-4908-88E2-EDED394E9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12" y="5943517"/>
            <a:ext cx="573879" cy="75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8658F6D3-C975-4760-9BCB-28401E2B3B6F}"/>
              </a:ext>
            </a:extLst>
          </p:cNvPr>
          <p:cNvCxnSpPr>
            <a:cxnSpLocks/>
          </p:cNvCxnSpPr>
          <p:nvPr/>
        </p:nvCxnSpPr>
        <p:spPr>
          <a:xfrm>
            <a:off x="395287" y="5782206"/>
            <a:ext cx="11401425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2C2ACAD2-3618-433B-B022-A5A9416FA67C}"/>
              </a:ext>
            </a:extLst>
          </p:cNvPr>
          <p:cNvSpPr/>
          <p:nvPr/>
        </p:nvSpPr>
        <p:spPr>
          <a:xfrm>
            <a:off x="6853237" y="5907686"/>
            <a:ext cx="41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Università di Genova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Scuola Politecnica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Dipartimento di Ingegneria Meccanica, Energetica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Gestionale e dei trasporti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FD2626-0C1E-4CC5-A6AE-E2B9FC1D5198}"/>
              </a:ext>
            </a:extLst>
          </p:cNvPr>
          <p:cNvSpPr txBox="1"/>
          <p:nvPr/>
        </p:nvSpPr>
        <p:spPr>
          <a:xfrm>
            <a:off x="977378" y="287035"/>
            <a:ext cx="10268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chemeClr val="accent1">
                    <a:lumMod val="75000"/>
                  </a:schemeClr>
                </a:solidFill>
              </a:rPr>
              <a:t>1° variazione di progetto: inversione delle ali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BCB26AF-5145-4D03-8A26-92A422477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562" y="2386844"/>
            <a:ext cx="5155150" cy="208431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9B8114E-3C0C-4F7D-BF54-1B140622A5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2386844"/>
            <a:ext cx="5089692" cy="2084312"/>
          </a:xfrm>
          <a:prstGeom prst="rect">
            <a:avLst/>
          </a:prstGeom>
        </p:spPr>
      </p:pic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DB2CC5CE-79B8-486D-861C-19199CD9BCE7}"/>
              </a:ext>
            </a:extLst>
          </p:cNvPr>
          <p:cNvCxnSpPr>
            <a:cxnSpLocks/>
          </p:cNvCxnSpPr>
          <p:nvPr/>
        </p:nvCxnSpPr>
        <p:spPr>
          <a:xfrm>
            <a:off x="5861386" y="3426904"/>
            <a:ext cx="780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11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sultati immagini per logo unige">
            <a:extLst>
              <a:ext uri="{FF2B5EF4-FFF2-40B4-BE49-F238E27FC236}">
                <a16:creationId xmlns:a16="http://schemas.microsoft.com/office/drawing/2014/main" id="{821B2BA8-A50A-4908-88E2-EDED394E9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12" y="5943517"/>
            <a:ext cx="573879" cy="75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8658F6D3-C975-4760-9BCB-28401E2B3B6F}"/>
              </a:ext>
            </a:extLst>
          </p:cNvPr>
          <p:cNvCxnSpPr>
            <a:cxnSpLocks/>
          </p:cNvCxnSpPr>
          <p:nvPr/>
        </p:nvCxnSpPr>
        <p:spPr>
          <a:xfrm>
            <a:off x="395287" y="5782206"/>
            <a:ext cx="11401425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2C2ACAD2-3618-433B-B022-A5A9416FA67C}"/>
              </a:ext>
            </a:extLst>
          </p:cNvPr>
          <p:cNvSpPr/>
          <p:nvPr/>
        </p:nvSpPr>
        <p:spPr>
          <a:xfrm>
            <a:off x="6853237" y="5907686"/>
            <a:ext cx="41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Università di Genova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Scuola Politecnica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Dipartimento di Ingegneria Meccanica, Energetica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Gestionale e dei trasporti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FD2626-0C1E-4CC5-A6AE-E2B9FC1D5198}"/>
              </a:ext>
            </a:extLst>
          </p:cNvPr>
          <p:cNvSpPr txBox="1"/>
          <p:nvPr/>
        </p:nvSpPr>
        <p:spPr>
          <a:xfrm>
            <a:off x="3400206" y="319870"/>
            <a:ext cx="5391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chemeClr val="accent1">
                    <a:lumMod val="75000"/>
                  </a:schemeClr>
                </a:solidFill>
              </a:rPr>
              <a:t>High - Lift Devices: flap</a:t>
            </a:r>
          </a:p>
        </p:txBody>
      </p:sp>
      <p:pic>
        <p:nvPicPr>
          <p:cNvPr id="3" name="Immagine 2" descr="Immagine che contiene cielo, antenna&#10;&#10;Descrizione generata automaticamente">
            <a:extLst>
              <a:ext uri="{FF2B5EF4-FFF2-40B4-BE49-F238E27FC236}">
                <a16:creationId xmlns:a16="http://schemas.microsoft.com/office/drawing/2014/main" id="{4EBFC386-ED9E-49BA-9304-E9C9A67A5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765" y="1273628"/>
            <a:ext cx="3620882" cy="4263047"/>
          </a:xfrm>
          <a:prstGeom prst="rect">
            <a:avLst/>
          </a:prstGeom>
        </p:spPr>
      </p:pic>
      <p:pic>
        <p:nvPicPr>
          <p:cNvPr id="1026" name="Picture 2" descr="Flap Aereo: Cosa Sono e Funzionamento al Decollo e Atterraggio |  Aviationcoaching.com">
            <a:extLst>
              <a:ext uri="{FF2B5EF4-FFF2-40B4-BE49-F238E27FC236}">
                <a16:creationId xmlns:a16="http://schemas.microsoft.com/office/drawing/2014/main" id="{AA084DBB-0B69-41A4-BE38-CD705BF44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355" y="2091860"/>
            <a:ext cx="4011419" cy="267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 descr="Immagine che contiene tavolo&#10;&#10;Descrizione generata automaticamente">
            <a:extLst>
              <a:ext uri="{FF2B5EF4-FFF2-40B4-BE49-F238E27FC236}">
                <a16:creationId xmlns:a16="http://schemas.microsoft.com/office/drawing/2014/main" id="{F67588A5-8F53-41E0-B9F6-999571E42B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273628"/>
            <a:ext cx="1891156" cy="74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95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sultati immagini per logo unige">
            <a:extLst>
              <a:ext uri="{FF2B5EF4-FFF2-40B4-BE49-F238E27FC236}">
                <a16:creationId xmlns:a16="http://schemas.microsoft.com/office/drawing/2014/main" id="{821B2BA8-A50A-4908-88E2-EDED394E9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12" y="5943517"/>
            <a:ext cx="573879" cy="75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8658F6D3-C975-4760-9BCB-28401E2B3B6F}"/>
              </a:ext>
            </a:extLst>
          </p:cNvPr>
          <p:cNvCxnSpPr>
            <a:cxnSpLocks/>
          </p:cNvCxnSpPr>
          <p:nvPr/>
        </p:nvCxnSpPr>
        <p:spPr>
          <a:xfrm>
            <a:off x="395287" y="5782206"/>
            <a:ext cx="11401425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2C2ACAD2-3618-433B-B022-A5A9416FA67C}"/>
              </a:ext>
            </a:extLst>
          </p:cNvPr>
          <p:cNvSpPr/>
          <p:nvPr/>
        </p:nvSpPr>
        <p:spPr>
          <a:xfrm>
            <a:off x="6853237" y="5907686"/>
            <a:ext cx="41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Università di Genova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Scuola Politecnica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Dipartimento di Ingegneria Meccanica, Energetica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Gestionale e dei trasporti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7651963-8882-4129-8442-CAF9F8C2C8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5" t="3512" r="4644" b="8163"/>
          <a:stretch/>
        </p:blipFill>
        <p:spPr>
          <a:xfrm rot="748075">
            <a:off x="436531" y="1301038"/>
            <a:ext cx="3765470" cy="274245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FD2626-0C1E-4CC5-A6AE-E2B9FC1D5198}"/>
              </a:ext>
            </a:extLst>
          </p:cNvPr>
          <p:cNvSpPr txBox="1"/>
          <p:nvPr/>
        </p:nvSpPr>
        <p:spPr>
          <a:xfrm>
            <a:off x="2639987" y="319870"/>
            <a:ext cx="6912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chemeClr val="accent1">
                    <a:lumMod val="75000"/>
                  </a:schemeClr>
                </a:solidFill>
              </a:rPr>
              <a:t>2° variazione di progetto: flap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9C14612-5CF5-4BAD-A64B-CC4FF6745B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6676" r="12688" b="7790"/>
          <a:stretch/>
        </p:blipFill>
        <p:spPr>
          <a:xfrm>
            <a:off x="3996172" y="3042502"/>
            <a:ext cx="3020195" cy="1274865"/>
          </a:xfrm>
          <a:prstGeom prst="rect">
            <a:avLst/>
          </a:prstGeom>
        </p:spPr>
      </p:pic>
      <p:pic>
        <p:nvPicPr>
          <p:cNvPr id="15" name="Immagine 14" descr="Immagine che contiene testo&#10;&#10;Descrizione generata automaticamente">
            <a:extLst>
              <a:ext uri="{FF2B5EF4-FFF2-40B4-BE49-F238E27FC236}">
                <a16:creationId xmlns:a16="http://schemas.microsoft.com/office/drawing/2014/main" id="{091A1665-2461-42EA-A69C-193EF6F43C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6" t="14923" r="15442" b="10550"/>
          <a:stretch/>
        </p:blipFill>
        <p:spPr>
          <a:xfrm>
            <a:off x="2803195" y="4397022"/>
            <a:ext cx="3020195" cy="1138903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FE2BB278-9773-4252-A6C4-96B7F8656229}"/>
              </a:ext>
            </a:extLst>
          </p:cNvPr>
          <p:cNvSpPr/>
          <p:nvPr/>
        </p:nvSpPr>
        <p:spPr>
          <a:xfrm>
            <a:off x="2693960" y="2867787"/>
            <a:ext cx="1009534" cy="5362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351BEA64-E05F-4EDE-ACDD-14332B219678}"/>
              </a:ext>
            </a:extLst>
          </p:cNvPr>
          <p:cNvSpPr/>
          <p:nvPr/>
        </p:nvSpPr>
        <p:spPr>
          <a:xfrm>
            <a:off x="1033320" y="3333064"/>
            <a:ext cx="1009534" cy="5362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C3DE0312-B413-4608-A173-D6196F3ACF90}"/>
              </a:ext>
            </a:extLst>
          </p:cNvPr>
          <p:cNvCxnSpPr>
            <a:cxnSpLocks/>
          </p:cNvCxnSpPr>
          <p:nvPr/>
        </p:nvCxnSpPr>
        <p:spPr>
          <a:xfrm>
            <a:off x="3632914" y="3373195"/>
            <a:ext cx="255185" cy="1551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980D4C79-706C-45D8-BB8C-31A10BBA7EFF}"/>
              </a:ext>
            </a:extLst>
          </p:cNvPr>
          <p:cNvCxnSpPr>
            <a:cxnSpLocks/>
          </p:cNvCxnSpPr>
          <p:nvPr/>
        </p:nvCxnSpPr>
        <p:spPr>
          <a:xfrm>
            <a:off x="2016796" y="3904704"/>
            <a:ext cx="953285" cy="8053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AE45CFD1-4DBC-4DC4-936D-1910A2A96AE0}"/>
                  </a:ext>
                </a:extLst>
              </p:cNvPr>
              <p:cNvSpPr txBox="1"/>
              <p:nvPr/>
            </p:nvSpPr>
            <p:spPr>
              <a:xfrm>
                <a:off x="7792844" y="1790090"/>
                <a:ext cx="4024948" cy="2970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solidFill>
                      <a:schemeClr val="accent1">
                        <a:lumMod val="75000"/>
                      </a:schemeClr>
                    </a:solidFill>
                  </a:rPr>
                  <a:t>Caratteristiche geometriche dei flap:</a:t>
                </a:r>
              </a:p>
              <a:p>
                <a:endParaRPr lang="it-IT" sz="7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accent1">
                        <a:lumMod val="75000"/>
                      </a:schemeClr>
                    </a:solidFill>
                  </a:rPr>
                  <a:t>Estensione: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15%</m:t>
                    </m:r>
                  </m:oMath>
                </a14:m>
                <a:r>
                  <a:rPr lang="it-IT" dirty="0">
                    <a:solidFill>
                      <a:schemeClr val="accent1">
                        <a:lumMod val="75000"/>
                      </a:schemeClr>
                    </a:solidFill>
                  </a:rPr>
                  <a:t> della corda massima</a:t>
                </a:r>
              </a:p>
              <a:p>
                <a:endParaRPr lang="it-IT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it-IT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it-IT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it-IT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it-IT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it-IT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accent1">
                        <a:lumMod val="75000"/>
                      </a:schemeClr>
                    </a:solidFill>
                  </a:rPr>
                  <a:t>Angolo d’inclinazione: 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it-IT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15°</m:t>
                    </m:r>
                  </m:oMath>
                </a14:m>
                <a:endParaRPr lang="it-IT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it-IT" b="1" dirty="0"/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AE45CFD1-4DBC-4DC4-936D-1910A2A96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844" y="1790090"/>
                <a:ext cx="4024948" cy="2970044"/>
              </a:xfrm>
              <a:prstGeom prst="rect">
                <a:avLst/>
              </a:prstGeom>
              <a:blipFill>
                <a:blip r:embed="rId6"/>
                <a:stretch>
                  <a:fillRect l="-1210" t="-1232" r="-4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ella 29">
                <a:extLst>
                  <a:ext uri="{FF2B5EF4-FFF2-40B4-BE49-F238E27FC236}">
                    <a16:creationId xmlns:a16="http://schemas.microsoft.com/office/drawing/2014/main" id="{F4DB4A6B-1E4C-4CA6-9B8A-B847421969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9771747"/>
                  </p:ext>
                </p:extLst>
              </p:nvPr>
            </p:nvGraphicFramePr>
            <p:xfrm>
              <a:off x="8177433" y="2672263"/>
              <a:ext cx="3294852" cy="12185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9910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973123">
                      <a:extLst>
                        <a:ext uri="{9D8B030D-6E8A-4147-A177-3AD203B41FA5}">
                          <a16:colId xmlns:a16="http://schemas.microsoft.com/office/drawing/2014/main" val="3867706362"/>
                        </a:ext>
                      </a:extLst>
                    </a:gridCol>
                    <a:gridCol w="1131819">
                      <a:extLst>
                        <a:ext uri="{9D8B030D-6E8A-4147-A177-3AD203B41FA5}">
                          <a16:colId xmlns:a16="http://schemas.microsoft.com/office/drawing/2014/main" val="1307028069"/>
                        </a:ext>
                      </a:extLst>
                    </a:gridCol>
                  </a:tblGrid>
                  <a:tr h="4061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Ala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𝒎𝒂𝒙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4061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Frontale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0.65 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it-IT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0.097 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4061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Posteriore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0.7 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0.105 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ella 29">
                <a:extLst>
                  <a:ext uri="{FF2B5EF4-FFF2-40B4-BE49-F238E27FC236}">
                    <a16:creationId xmlns:a16="http://schemas.microsoft.com/office/drawing/2014/main" id="{F4DB4A6B-1E4C-4CA6-9B8A-B847421969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9771747"/>
                  </p:ext>
                </p:extLst>
              </p:nvPr>
            </p:nvGraphicFramePr>
            <p:xfrm>
              <a:off x="8177433" y="2672263"/>
              <a:ext cx="3294852" cy="12185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9910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973123">
                      <a:extLst>
                        <a:ext uri="{9D8B030D-6E8A-4147-A177-3AD203B41FA5}">
                          <a16:colId xmlns:a16="http://schemas.microsoft.com/office/drawing/2014/main" val="3867706362"/>
                        </a:ext>
                      </a:extLst>
                    </a:gridCol>
                    <a:gridCol w="1131819">
                      <a:extLst>
                        <a:ext uri="{9D8B030D-6E8A-4147-A177-3AD203B41FA5}">
                          <a16:colId xmlns:a16="http://schemas.microsoft.com/office/drawing/2014/main" val="1307028069"/>
                        </a:ext>
                      </a:extLst>
                    </a:gridCol>
                  </a:tblGrid>
                  <a:tr h="4061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Ala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7"/>
                          <a:stretch>
                            <a:fillRect l="-122500" t="-7463" r="-119375" b="-213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4061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Frontale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7"/>
                          <a:stretch>
                            <a:fillRect l="-122500" t="-107463" r="-119375" b="-113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7"/>
                          <a:stretch>
                            <a:fillRect l="-191398" t="-107463" r="-2688" b="-1134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4061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Posteriore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7"/>
                          <a:stretch>
                            <a:fillRect l="-122500" t="-207463" r="-119375" b="-13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7"/>
                          <a:stretch>
                            <a:fillRect l="-191398" t="-207463" r="-2688" b="-134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94524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sultati immagini per logo unige">
            <a:extLst>
              <a:ext uri="{FF2B5EF4-FFF2-40B4-BE49-F238E27FC236}">
                <a16:creationId xmlns:a16="http://schemas.microsoft.com/office/drawing/2014/main" id="{821B2BA8-A50A-4908-88E2-EDED394E9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12" y="5943517"/>
            <a:ext cx="573879" cy="75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8658F6D3-C975-4760-9BCB-28401E2B3B6F}"/>
              </a:ext>
            </a:extLst>
          </p:cNvPr>
          <p:cNvCxnSpPr>
            <a:cxnSpLocks/>
          </p:cNvCxnSpPr>
          <p:nvPr/>
        </p:nvCxnSpPr>
        <p:spPr>
          <a:xfrm>
            <a:off x="395287" y="5782206"/>
            <a:ext cx="11401425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2C2ACAD2-3618-433B-B022-A5A9416FA67C}"/>
              </a:ext>
            </a:extLst>
          </p:cNvPr>
          <p:cNvSpPr/>
          <p:nvPr/>
        </p:nvSpPr>
        <p:spPr>
          <a:xfrm>
            <a:off x="6853237" y="5907686"/>
            <a:ext cx="41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Università di Genova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Scuola Politecnica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Dipartimento di Ingegneria Meccanica, Energetica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Gestionale e dei trasporti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FD2626-0C1E-4CC5-A6AE-E2B9FC1D5198}"/>
              </a:ext>
            </a:extLst>
          </p:cNvPr>
          <p:cNvSpPr txBox="1"/>
          <p:nvPr/>
        </p:nvSpPr>
        <p:spPr>
          <a:xfrm>
            <a:off x="4625265" y="306352"/>
            <a:ext cx="2941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chemeClr val="accent1">
                    <a:lumMod val="75000"/>
                  </a:schemeClr>
                </a:solidFill>
              </a:rPr>
              <a:t>Simulazioni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0701B64-5F33-423E-BA85-203392983263}"/>
              </a:ext>
            </a:extLst>
          </p:cNvPr>
          <p:cNvSpPr txBox="1"/>
          <p:nvPr/>
        </p:nvSpPr>
        <p:spPr>
          <a:xfrm>
            <a:off x="395287" y="1075793"/>
            <a:ext cx="2767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17 simulazioni complessive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EF7A326A-34DF-4026-AAF2-65D7A6B83AEC}"/>
              </a:ext>
            </a:extLst>
          </p:cNvPr>
          <p:cNvCxnSpPr>
            <a:cxnSpLocks/>
          </p:cNvCxnSpPr>
          <p:nvPr/>
        </p:nvCxnSpPr>
        <p:spPr>
          <a:xfrm>
            <a:off x="3108960" y="1271016"/>
            <a:ext cx="6123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7FF443C-839A-4D5C-8F73-FD5D5B9C239D}"/>
              </a:ext>
            </a:extLst>
          </p:cNvPr>
          <p:cNvSpPr txBox="1"/>
          <p:nvPr/>
        </p:nvSpPr>
        <p:spPr>
          <a:xfrm>
            <a:off x="3853979" y="1075793"/>
            <a:ext cx="7942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Analisi fluidodinamica di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Gerrisboats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in fase di dislocamento al variare di parametri progettuali dell’imbarcazione per diverse velocità d’avanzamento.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131012B-2714-4C15-BB84-2EE34C67691B}"/>
              </a:ext>
            </a:extLst>
          </p:cNvPr>
          <p:cNvSpPr txBox="1"/>
          <p:nvPr/>
        </p:nvSpPr>
        <p:spPr>
          <a:xfrm>
            <a:off x="1343713" y="1937525"/>
            <a:ext cx="1765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6 simulazioni </a:t>
            </a:r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646A132A-EF30-44D5-8AC0-18656CDE065E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3108960" y="2122191"/>
            <a:ext cx="61239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B23A8481-B897-4EFB-B2A9-81B0AFE8D95A}"/>
                  </a:ext>
                </a:extLst>
              </p:cNvPr>
              <p:cNvSpPr txBox="1"/>
              <p:nvPr/>
            </p:nvSpPr>
            <p:spPr>
              <a:xfrm>
                <a:off x="3853979" y="1945582"/>
                <a:ext cx="7942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chemeClr val="accent1">
                        <a:lumMod val="75000"/>
                      </a:schemeClr>
                    </a:solidFill>
                  </a:rPr>
                  <a:t>Versione originale, a velocità d’avanzamento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it-IT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=2, 3, 4, 5, 6, 7 </m:t>
                    </m:r>
                    <m:r>
                      <a:rPr lang="it-IT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𝑘𝑛</m:t>
                    </m:r>
                  </m:oMath>
                </a14:m>
                <a:endParaRPr lang="it-IT" b="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B23A8481-B897-4EFB-B2A9-81B0AFE8D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979" y="1945582"/>
                <a:ext cx="7942733" cy="369332"/>
              </a:xfrm>
              <a:prstGeom prst="rect">
                <a:avLst/>
              </a:prstGeom>
              <a:blipFill>
                <a:blip r:embed="rId3"/>
                <a:stretch>
                  <a:fillRect l="-614" t="-819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1318229A-8385-4D29-851A-7A4506595D17}"/>
              </a:ext>
            </a:extLst>
          </p:cNvPr>
          <p:cNvSpPr txBox="1"/>
          <p:nvPr/>
        </p:nvSpPr>
        <p:spPr>
          <a:xfrm>
            <a:off x="1343713" y="2536468"/>
            <a:ext cx="1765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6 simulazioni </a:t>
            </a:r>
          </a:p>
        </p:txBody>
      </p: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5D2603B7-E670-4DC4-B880-D1C5CEF7088D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3108960" y="2721134"/>
            <a:ext cx="61239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442E2AAB-4933-4A66-BBA0-39B356B3A1EA}"/>
                  </a:ext>
                </a:extLst>
              </p:cNvPr>
              <p:cNvSpPr txBox="1"/>
              <p:nvPr/>
            </p:nvSpPr>
            <p:spPr>
              <a:xfrm>
                <a:off x="3853979" y="2536468"/>
                <a:ext cx="7942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chemeClr val="accent1">
                        <a:lumMod val="75000"/>
                      </a:schemeClr>
                    </a:solidFill>
                  </a:rPr>
                  <a:t>Flap attivati  (</a:t>
                </a:r>
                <a:r>
                  <a:rPr lang="it-IT" dirty="0" err="1">
                    <a:solidFill>
                      <a:schemeClr val="accent1">
                        <a:lumMod val="75000"/>
                      </a:schemeClr>
                    </a:solidFill>
                  </a:rPr>
                  <a:t>config</a:t>
                </a:r>
                <a:r>
                  <a:rPr lang="it-IT" dirty="0">
                    <a:solidFill>
                      <a:schemeClr val="accent1">
                        <a:lumMod val="75000"/>
                      </a:schemeClr>
                    </a:solidFill>
                  </a:rPr>
                  <a:t>. limite), a velocità d’avanzamento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it-IT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=2, 3, 4, 5, 6, 7 </m:t>
                    </m:r>
                    <m:r>
                      <a:rPr lang="it-IT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𝑘𝑛</m:t>
                    </m:r>
                  </m:oMath>
                </a14:m>
                <a:endParaRPr lang="it-IT" b="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442E2AAB-4933-4A66-BBA0-39B356B3A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979" y="2536468"/>
                <a:ext cx="7942733" cy="369332"/>
              </a:xfrm>
              <a:prstGeom prst="rect">
                <a:avLst/>
              </a:prstGeom>
              <a:blipFill>
                <a:blip r:embed="rId4"/>
                <a:stretch>
                  <a:fillRect l="-614" t="-819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F242BE1A-A876-4CFE-A0AD-E3189FE9C069}"/>
              </a:ext>
            </a:extLst>
          </p:cNvPr>
          <p:cNvSpPr txBox="1"/>
          <p:nvPr/>
        </p:nvSpPr>
        <p:spPr>
          <a:xfrm>
            <a:off x="1343713" y="3098729"/>
            <a:ext cx="1765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2 simulazioni </a:t>
            </a:r>
          </a:p>
        </p:txBody>
      </p: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F7EB0E48-F00E-470E-A27C-A1E0EBA39CAE}"/>
              </a:ext>
            </a:extLst>
          </p:cNvPr>
          <p:cNvCxnSpPr>
            <a:cxnSpLocks/>
            <a:stCxn id="34" idx="3"/>
          </p:cNvCxnSpPr>
          <p:nvPr/>
        </p:nvCxnSpPr>
        <p:spPr>
          <a:xfrm>
            <a:off x="3108960" y="3283395"/>
            <a:ext cx="61239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866263DE-2945-4797-97C8-3AB880286A93}"/>
                  </a:ext>
                </a:extLst>
              </p:cNvPr>
              <p:cNvSpPr txBox="1"/>
              <p:nvPr/>
            </p:nvSpPr>
            <p:spPr>
              <a:xfrm>
                <a:off x="3853979" y="3098729"/>
                <a:ext cx="7942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chemeClr val="accent1">
                        <a:lumMod val="75000"/>
                      </a:schemeClr>
                    </a:solidFill>
                  </a:rPr>
                  <a:t>Flap attivati  (</a:t>
                </a:r>
                <a:r>
                  <a:rPr lang="it-IT" dirty="0" err="1">
                    <a:solidFill>
                      <a:schemeClr val="accent1">
                        <a:lumMod val="75000"/>
                      </a:schemeClr>
                    </a:solidFill>
                  </a:rPr>
                  <a:t>config</a:t>
                </a:r>
                <a:r>
                  <a:rPr lang="it-IT" dirty="0">
                    <a:solidFill>
                      <a:schemeClr val="accent1">
                        <a:lumMod val="75000"/>
                      </a:schemeClr>
                    </a:solidFill>
                  </a:rPr>
                  <a:t>. intermedia), a velocità d’avanzamento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it-IT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=4, 5 </m:t>
                    </m:r>
                    <m:r>
                      <a:rPr lang="it-IT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𝑘𝑛</m:t>
                    </m:r>
                  </m:oMath>
                </a14:m>
                <a:endParaRPr lang="it-IT" b="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866263DE-2945-4797-97C8-3AB880286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979" y="3098729"/>
                <a:ext cx="7942733" cy="369332"/>
              </a:xfrm>
              <a:prstGeom prst="rect">
                <a:avLst/>
              </a:prstGeom>
              <a:blipFill>
                <a:blip r:embed="rId5"/>
                <a:stretch>
                  <a:fillRect l="-614" t="-819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FCAB802F-6AF4-4FFA-A597-15B22D5052B8}"/>
              </a:ext>
            </a:extLst>
          </p:cNvPr>
          <p:cNvSpPr txBox="1"/>
          <p:nvPr/>
        </p:nvSpPr>
        <p:spPr>
          <a:xfrm>
            <a:off x="1343713" y="3652727"/>
            <a:ext cx="1765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3 simulazioni </a:t>
            </a:r>
          </a:p>
        </p:txBody>
      </p: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ADB661C7-AFD8-4D7A-9200-ABA9A19FA9FE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3108960" y="3837393"/>
            <a:ext cx="61239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9A82A4DA-72FE-425E-BB72-023CF99CFA3E}"/>
                  </a:ext>
                </a:extLst>
              </p:cNvPr>
              <p:cNvSpPr txBox="1"/>
              <p:nvPr/>
            </p:nvSpPr>
            <p:spPr>
              <a:xfrm>
                <a:off x="3853979" y="3652727"/>
                <a:ext cx="7942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chemeClr val="accent1">
                        <a:lumMod val="75000"/>
                      </a:schemeClr>
                    </a:solidFill>
                  </a:rPr>
                  <a:t>Ali invertite, a velocità d’avanzamento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it-IT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=2, 3, 4 </m:t>
                    </m:r>
                    <m:r>
                      <a:rPr lang="it-IT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𝑘𝑛</m:t>
                    </m:r>
                  </m:oMath>
                </a14:m>
                <a:endParaRPr lang="it-IT" b="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9A82A4DA-72FE-425E-BB72-023CF99CF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979" y="3652727"/>
                <a:ext cx="7942733" cy="369332"/>
              </a:xfrm>
              <a:prstGeom prst="rect">
                <a:avLst/>
              </a:prstGeom>
              <a:blipFill>
                <a:blip r:embed="rId6"/>
                <a:stretch>
                  <a:fillRect l="-614" t="-819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ella 29">
                <a:extLst>
                  <a:ext uri="{FF2B5EF4-FFF2-40B4-BE49-F238E27FC236}">
                    <a16:creationId xmlns:a16="http://schemas.microsoft.com/office/drawing/2014/main" id="{6CD0D1E2-C1B2-426F-9A1F-89AFA79E17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9874259"/>
                  </p:ext>
                </p:extLst>
              </p:nvPr>
            </p:nvGraphicFramePr>
            <p:xfrm>
              <a:off x="3681173" y="4338596"/>
              <a:ext cx="4829652" cy="12185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4191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1426421">
                      <a:extLst>
                        <a:ext uri="{9D8B030D-6E8A-4147-A177-3AD203B41FA5}">
                          <a16:colId xmlns:a16="http://schemas.microsoft.com/office/drawing/2014/main" val="3867706362"/>
                        </a:ext>
                      </a:extLst>
                    </a:gridCol>
                    <a:gridCol w="1659040">
                      <a:extLst>
                        <a:ext uri="{9D8B030D-6E8A-4147-A177-3AD203B41FA5}">
                          <a16:colId xmlns:a16="http://schemas.microsoft.com/office/drawing/2014/main" val="1307028069"/>
                        </a:ext>
                      </a:extLst>
                    </a:gridCol>
                  </a:tblGrid>
                  <a:tr h="4061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Configurazione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frontale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posteriore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4061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Limite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−15°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+15°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4061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Intermedia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−10°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+10°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ella 29">
                <a:extLst>
                  <a:ext uri="{FF2B5EF4-FFF2-40B4-BE49-F238E27FC236}">
                    <a16:creationId xmlns:a16="http://schemas.microsoft.com/office/drawing/2014/main" id="{6CD0D1E2-C1B2-426F-9A1F-89AFA79E17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9874259"/>
                  </p:ext>
                </p:extLst>
              </p:nvPr>
            </p:nvGraphicFramePr>
            <p:xfrm>
              <a:off x="3681173" y="4338596"/>
              <a:ext cx="4829652" cy="12185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4191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1426421">
                      <a:extLst>
                        <a:ext uri="{9D8B030D-6E8A-4147-A177-3AD203B41FA5}">
                          <a16:colId xmlns:a16="http://schemas.microsoft.com/office/drawing/2014/main" val="3867706362"/>
                        </a:ext>
                      </a:extLst>
                    </a:gridCol>
                    <a:gridCol w="1659040">
                      <a:extLst>
                        <a:ext uri="{9D8B030D-6E8A-4147-A177-3AD203B41FA5}">
                          <a16:colId xmlns:a16="http://schemas.microsoft.com/office/drawing/2014/main" val="1307028069"/>
                        </a:ext>
                      </a:extLst>
                    </a:gridCol>
                  </a:tblGrid>
                  <a:tr h="4061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Configurazione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frontale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posteriore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4061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Limite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7"/>
                          <a:stretch>
                            <a:fillRect l="-123077" t="-107463" r="-118376" b="-113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7"/>
                          <a:stretch>
                            <a:fillRect l="-191209" t="-107463" r="-1465" b="-1134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4061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Intermedia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7"/>
                          <a:stretch>
                            <a:fillRect l="-123077" t="-207463" r="-118376" b="-13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7"/>
                          <a:stretch>
                            <a:fillRect l="-191209" t="-207463" r="-1465" b="-134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23947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sultati immagini per logo unige">
            <a:extLst>
              <a:ext uri="{FF2B5EF4-FFF2-40B4-BE49-F238E27FC236}">
                <a16:creationId xmlns:a16="http://schemas.microsoft.com/office/drawing/2014/main" id="{821B2BA8-A50A-4908-88E2-EDED394E9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12" y="5943517"/>
            <a:ext cx="573879" cy="75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8658F6D3-C975-4760-9BCB-28401E2B3B6F}"/>
              </a:ext>
            </a:extLst>
          </p:cNvPr>
          <p:cNvCxnSpPr>
            <a:cxnSpLocks/>
          </p:cNvCxnSpPr>
          <p:nvPr/>
        </p:nvCxnSpPr>
        <p:spPr>
          <a:xfrm>
            <a:off x="395287" y="5782206"/>
            <a:ext cx="11401425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2C2ACAD2-3618-433B-B022-A5A9416FA67C}"/>
              </a:ext>
            </a:extLst>
          </p:cNvPr>
          <p:cNvSpPr/>
          <p:nvPr/>
        </p:nvSpPr>
        <p:spPr>
          <a:xfrm>
            <a:off x="6853237" y="5907686"/>
            <a:ext cx="41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Università di Genova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Scuola Politecnica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Dipartimento di Ingegneria Meccanica, Energetica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Gestionale e dei trasporti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FD2626-0C1E-4CC5-A6AE-E2B9FC1D5198}"/>
              </a:ext>
            </a:extLst>
          </p:cNvPr>
          <p:cNvSpPr txBox="1"/>
          <p:nvPr/>
        </p:nvSpPr>
        <p:spPr>
          <a:xfrm>
            <a:off x="5330019" y="319870"/>
            <a:ext cx="1531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chemeClr val="accent1">
                    <a:lumMod val="75000"/>
                  </a:schemeClr>
                </a:solidFill>
              </a:rPr>
              <a:t>Mesh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ella 29">
                <a:extLst>
                  <a:ext uri="{FF2B5EF4-FFF2-40B4-BE49-F238E27FC236}">
                    <a16:creationId xmlns:a16="http://schemas.microsoft.com/office/drawing/2014/main" id="{F4DB4A6B-1E4C-4CA6-9B8A-B847421969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6123703"/>
                  </p:ext>
                </p:extLst>
              </p:nvPr>
            </p:nvGraphicFramePr>
            <p:xfrm>
              <a:off x="7229695" y="2413537"/>
              <a:ext cx="4447955" cy="20309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46872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2001083">
                      <a:extLst>
                        <a:ext uri="{9D8B030D-6E8A-4147-A177-3AD203B41FA5}">
                          <a16:colId xmlns:a16="http://schemas.microsoft.com/office/drawing/2014/main" val="3867706362"/>
                        </a:ext>
                      </a:extLst>
                    </a:gridCol>
                  </a:tblGrid>
                  <a:tr h="4061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Caso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Numero di celle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4061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Originale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i="1" dirty="0" smtClean="0">
                                    <a:latin typeface="Cambria Math" panose="02040503050406030204" pitchFamily="18" charset="0"/>
                                  </a:rPr>
                                  <m:t>1708757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4061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limite)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i="1" dirty="0" smtClean="0">
                                    <a:latin typeface="Cambria Math" panose="02040503050406030204" pitchFamily="18" charset="0"/>
                                  </a:rPr>
                                  <m:t>2053982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  <a:tr h="4061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intermedia)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2055563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1471340"/>
                      </a:ext>
                    </a:extLst>
                  </a:tr>
                  <a:tr h="4061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Ali invertite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i="1" dirty="0" smtClean="0">
                                    <a:latin typeface="Cambria Math" panose="02040503050406030204" pitchFamily="18" charset="0"/>
                                  </a:rPr>
                                  <m:t>1717493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71370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ella 29">
                <a:extLst>
                  <a:ext uri="{FF2B5EF4-FFF2-40B4-BE49-F238E27FC236}">
                    <a16:creationId xmlns:a16="http://schemas.microsoft.com/office/drawing/2014/main" id="{F4DB4A6B-1E4C-4CA6-9B8A-B847421969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6123703"/>
                  </p:ext>
                </p:extLst>
              </p:nvPr>
            </p:nvGraphicFramePr>
            <p:xfrm>
              <a:off x="7229695" y="2413537"/>
              <a:ext cx="4447955" cy="20309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46872">
                      <a:extLst>
                        <a:ext uri="{9D8B030D-6E8A-4147-A177-3AD203B41FA5}">
                          <a16:colId xmlns:a16="http://schemas.microsoft.com/office/drawing/2014/main" val="1852125288"/>
                        </a:ext>
                      </a:extLst>
                    </a:gridCol>
                    <a:gridCol w="2001083">
                      <a:extLst>
                        <a:ext uri="{9D8B030D-6E8A-4147-A177-3AD203B41FA5}">
                          <a16:colId xmlns:a16="http://schemas.microsoft.com/office/drawing/2014/main" val="3867706362"/>
                        </a:ext>
                      </a:extLst>
                    </a:gridCol>
                  </a:tblGrid>
                  <a:tr h="4061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Caso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Numero di celle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435801"/>
                      </a:ext>
                    </a:extLst>
                  </a:tr>
                  <a:tr h="4061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Originale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22492" t="-107463" r="-1216" b="-3119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621081"/>
                      </a:ext>
                    </a:extLst>
                  </a:tr>
                  <a:tr h="4061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limite)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22492" t="-207463" r="-1216" b="-2119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9965065"/>
                      </a:ext>
                    </a:extLst>
                  </a:tr>
                  <a:tr h="4061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Flap (c. intermedia)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22492" t="-307463" r="-1216" b="-1119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1471340"/>
                      </a:ext>
                    </a:extLst>
                  </a:tr>
                  <a:tr h="4061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Ali invertite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22492" t="-407463" r="-1216" b="-119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713708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Immagine 2" descr="Immagine che contiene testo, arma&#10;&#10;Descrizione generata automaticamente">
            <a:extLst>
              <a:ext uri="{FF2B5EF4-FFF2-40B4-BE49-F238E27FC236}">
                <a16:creationId xmlns:a16="http://schemas.microsoft.com/office/drawing/2014/main" id="{7492972A-C5E5-4698-B918-84FF51A224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5" y="1491952"/>
            <a:ext cx="5760612" cy="387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84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sultati immagini per logo unige">
            <a:extLst>
              <a:ext uri="{FF2B5EF4-FFF2-40B4-BE49-F238E27FC236}">
                <a16:creationId xmlns:a16="http://schemas.microsoft.com/office/drawing/2014/main" id="{821B2BA8-A50A-4908-88E2-EDED394E9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12" y="5943517"/>
            <a:ext cx="573879" cy="75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8658F6D3-C975-4760-9BCB-28401E2B3B6F}"/>
              </a:ext>
            </a:extLst>
          </p:cNvPr>
          <p:cNvCxnSpPr>
            <a:cxnSpLocks/>
          </p:cNvCxnSpPr>
          <p:nvPr/>
        </p:nvCxnSpPr>
        <p:spPr>
          <a:xfrm>
            <a:off x="395287" y="5782206"/>
            <a:ext cx="11401425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2C2ACAD2-3618-433B-B022-A5A9416FA67C}"/>
              </a:ext>
            </a:extLst>
          </p:cNvPr>
          <p:cNvSpPr/>
          <p:nvPr/>
        </p:nvSpPr>
        <p:spPr>
          <a:xfrm>
            <a:off x="6853237" y="5907686"/>
            <a:ext cx="41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Università di Genova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Scuola Politecnica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Dipartimento di Ingegneria Meccanica, Energetica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Gestionale e dei trasporti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FD2626-0C1E-4CC5-A6AE-E2B9FC1D5198}"/>
              </a:ext>
            </a:extLst>
          </p:cNvPr>
          <p:cNvSpPr txBox="1"/>
          <p:nvPr/>
        </p:nvSpPr>
        <p:spPr>
          <a:xfrm>
            <a:off x="2124633" y="306352"/>
            <a:ext cx="7942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chemeClr val="accent1">
                    <a:lumMod val="75000"/>
                  </a:schemeClr>
                </a:solidFill>
              </a:rPr>
              <a:t>Breve riepilogo sul setup di </a:t>
            </a:r>
            <a:r>
              <a:rPr lang="it-IT" sz="4400" dirty="0" err="1">
                <a:solidFill>
                  <a:schemeClr val="accent1">
                    <a:lumMod val="75000"/>
                  </a:schemeClr>
                </a:solidFill>
              </a:rPr>
              <a:t>Fluent</a:t>
            </a:r>
            <a:endParaRPr lang="it-IT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7FF443C-839A-4D5C-8F73-FD5D5B9C239D}"/>
              </a:ext>
            </a:extLst>
          </p:cNvPr>
          <p:cNvSpPr txBox="1"/>
          <p:nvPr/>
        </p:nvSpPr>
        <p:spPr>
          <a:xfrm>
            <a:off x="1932127" y="2413337"/>
            <a:ext cx="44847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Steady solver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Pressure –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based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solver (SIMPLE)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Modelli adottati: </a:t>
            </a:r>
          </a:p>
          <a:p>
            <a:pPr marL="800100" lvl="1" indent="-342900">
              <a:buFont typeface="+mj-lt"/>
              <a:buAutoNum type="alphaLcPeriod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Turbolenza → k –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ω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SST</a:t>
            </a:r>
          </a:p>
          <a:p>
            <a:pPr marL="800100" lvl="1" indent="-342900">
              <a:buFont typeface="+mj-lt"/>
              <a:buAutoNum type="alphaLcPeriod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Modello multi – fase → VOF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Condizioni al contorno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Inizializzazione: </a:t>
            </a:r>
            <a:r>
              <a:rPr lang="it-IT" i="1" dirty="0" err="1">
                <a:solidFill>
                  <a:schemeClr val="accent1">
                    <a:lumMod val="75000"/>
                  </a:schemeClr>
                </a:solidFill>
              </a:rPr>
              <a:t>flat</a:t>
            </a:r>
            <a:endParaRPr lang="it-IT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magine 2" descr="Immagine che contiene tavolo&#10;&#10;Descrizione generata automaticamente">
            <a:extLst>
              <a:ext uri="{FF2B5EF4-FFF2-40B4-BE49-F238E27FC236}">
                <a16:creationId xmlns:a16="http://schemas.microsoft.com/office/drawing/2014/main" id="{1A41C030-4BE3-49B0-8DB5-75469B382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88" y="2046849"/>
            <a:ext cx="3410572" cy="276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64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sultati immagini per logo unige">
            <a:extLst>
              <a:ext uri="{FF2B5EF4-FFF2-40B4-BE49-F238E27FC236}">
                <a16:creationId xmlns:a16="http://schemas.microsoft.com/office/drawing/2014/main" id="{821B2BA8-A50A-4908-88E2-EDED394E9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12" y="5943517"/>
            <a:ext cx="573879" cy="75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8658F6D3-C975-4760-9BCB-28401E2B3B6F}"/>
              </a:ext>
            </a:extLst>
          </p:cNvPr>
          <p:cNvCxnSpPr>
            <a:cxnSpLocks/>
          </p:cNvCxnSpPr>
          <p:nvPr/>
        </p:nvCxnSpPr>
        <p:spPr>
          <a:xfrm>
            <a:off x="395287" y="5782206"/>
            <a:ext cx="11401425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2C2ACAD2-3618-433B-B022-A5A9416FA67C}"/>
              </a:ext>
            </a:extLst>
          </p:cNvPr>
          <p:cNvSpPr/>
          <p:nvPr/>
        </p:nvSpPr>
        <p:spPr>
          <a:xfrm>
            <a:off x="6853237" y="5907686"/>
            <a:ext cx="41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Università di Genova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Scuola Politecnica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Dipartimento di Ingegneria Meccanica, Energetica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latin typeface="Century Gothic" panose="020B0502020202020204" pitchFamily="34" charset="0"/>
              </a:rPr>
              <a:t>Gestionale e dei trasporti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FD2626-0C1E-4CC5-A6AE-E2B9FC1D5198}"/>
              </a:ext>
            </a:extLst>
          </p:cNvPr>
          <p:cNvSpPr txBox="1"/>
          <p:nvPr/>
        </p:nvSpPr>
        <p:spPr>
          <a:xfrm>
            <a:off x="1751612" y="306352"/>
            <a:ext cx="8688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chemeClr val="accent1">
                    <a:lumMod val="75000"/>
                  </a:schemeClr>
                </a:solidFill>
              </a:rPr>
              <a:t>Momento longitudinale - Riferimento</a:t>
            </a:r>
          </a:p>
        </p:txBody>
      </p:sp>
      <p:pic>
        <p:nvPicPr>
          <p:cNvPr id="4" name="Immagine 3" descr="Immagine che contiene arredamento, tavolo&#10;&#10;Descrizione generata automaticamente">
            <a:extLst>
              <a:ext uri="{FF2B5EF4-FFF2-40B4-BE49-F238E27FC236}">
                <a16:creationId xmlns:a16="http://schemas.microsoft.com/office/drawing/2014/main" id="{DBAF21DB-8417-4702-AF4A-E4B6B95B3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24" y="1628774"/>
            <a:ext cx="8058150" cy="3600450"/>
          </a:xfrm>
          <a:prstGeom prst="rect">
            <a:avLst/>
          </a:prstGeom>
        </p:spPr>
      </p:pic>
      <p:sp>
        <p:nvSpPr>
          <p:cNvPr id="9" name="Arco 8">
            <a:extLst>
              <a:ext uri="{FF2B5EF4-FFF2-40B4-BE49-F238E27FC236}">
                <a16:creationId xmlns:a16="http://schemas.microsoft.com/office/drawing/2014/main" id="{657AB1AB-215D-4C1A-803F-B52D96590579}"/>
              </a:ext>
            </a:extLst>
          </p:cNvPr>
          <p:cNvSpPr/>
          <p:nvPr/>
        </p:nvSpPr>
        <p:spPr>
          <a:xfrm rot="16200000">
            <a:off x="3293512" y="2177774"/>
            <a:ext cx="2741534" cy="2248251"/>
          </a:xfrm>
          <a:prstGeom prst="arc">
            <a:avLst>
              <a:gd name="adj1" fmla="val 10769982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65201A5E-0D28-40A9-A6DF-9F9E1527AFB9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4574381" y="4602956"/>
            <a:ext cx="101868" cy="6963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0D8A7D89-456D-416F-9245-1D6020304901}"/>
              </a:ext>
            </a:extLst>
          </p:cNvPr>
          <p:cNvCxnSpPr>
            <a:cxnSpLocks/>
          </p:cNvCxnSpPr>
          <p:nvPr/>
        </p:nvCxnSpPr>
        <p:spPr>
          <a:xfrm flipH="1">
            <a:off x="4574381" y="4672667"/>
            <a:ext cx="105569" cy="7554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DEE8FE5-4EC2-4967-9506-1940A869E195}"/>
              </a:ext>
            </a:extLst>
          </p:cNvPr>
          <p:cNvSpPr txBox="1"/>
          <p:nvPr/>
        </p:nvSpPr>
        <p:spPr>
          <a:xfrm>
            <a:off x="4325233" y="463777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8836753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2DA97C7DB8B4643A7049FF57ED0CF14" ma:contentTypeVersion="6" ma:contentTypeDescription="Creare un nuovo documento." ma:contentTypeScope="" ma:versionID="b3e8b8f109db3623a896640e008a1198">
  <xsd:schema xmlns:xsd="http://www.w3.org/2001/XMLSchema" xmlns:xs="http://www.w3.org/2001/XMLSchema" xmlns:p="http://schemas.microsoft.com/office/2006/metadata/properties" xmlns:ns2="faa034d3-d577-4b1e-a017-062be7c444dc" targetNamespace="http://schemas.microsoft.com/office/2006/metadata/properties" ma:root="true" ma:fieldsID="eb96f1396dfcb8d8eff8851cbd5cf6b9" ns2:_="">
    <xsd:import namespace="faa034d3-d577-4b1e-a017-062be7c444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034d3-d577-4b1e-a017-062be7c444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556E2B-0CEC-4C7A-8CB7-C7449442B6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4B09CA-8620-46E2-ACA4-DBFFCF47E5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a034d3-d577-4b1e-a017-062be7c444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ABFABE-469D-4B72-A45C-AE3277BC0DA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2013</TotalTime>
  <Words>1374</Words>
  <Application>Microsoft Office PowerPoint</Application>
  <PresentationFormat>Widescreen</PresentationFormat>
  <Paragraphs>358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Century Gothic</vt:lpstr>
      <vt:lpstr>Tema di Office</vt:lpstr>
      <vt:lpstr>  27 ottobre 2021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Family Tanghetti</dc:creator>
  <cp:lastModifiedBy>Andrea Barberis</cp:lastModifiedBy>
  <cp:revision>130</cp:revision>
  <dcterms:created xsi:type="dcterms:W3CDTF">2019-07-15T10:43:12Z</dcterms:created>
  <dcterms:modified xsi:type="dcterms:W3CDTF">2021-10-25T21:21:23Z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0x010100E2DA97C7DB8B4643A7049FF57ED0CF14</vt:lpwstr>
  </property>
</Properties>
</file>