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460" r:id="rId3"/>
    <p:sldId id="461" r:id="rId4"/>
    <p:sldId id="463" r:id="rId5"/>
    <p:sldId id="557" r:id="rId6"/>
    <p:sldId id="448" r:id="rId7"/>
    <p:sldId id="469" r:id="rId8"/>
    <p:sldId id="472" r:id="rId9"/>
    <p:sldId id="565" r:id="rId10"/>
    <p:sldId id="471" r:id="rId11"/>
    <p:sldId id="473" r:id="rId12"/>
    <p:sldId id="474" r:id="rId13"/>
    <p:sldId id="566" r:id="rId14"/>
    <p:sldId id="458" r:id="rId15"/>
    <p:sldId id="467" r:id="rId16"/>
    <p:sldId id="466" r:id="rId17"/>
    <p:sldId id="563" r:id="rId18"/>
    <p:sldId id="464" r:id="rId19"/>
    <p:sldId id="558" r:id="rId20"/>
    <p:sldId id="416" r:id="rId21"/>
    <p:sldId id="453" r:id="rId22"/>
    <p:sldId id="475" r:id="rId23"/>
    <p:sldId id="454" r:id="rId24"/>
    <p:sldId id="408" r:id="rId25"/>
    <p:sldId id="559" r:id="rId26"/>
    <p:sldId id="431" r:id="rId27"/>
    <p:sldId id="432" r:id="rId28"/>
    <p:sldId id="288" r:id="rId29"/>
    <p:sldId id="477" r:id="rId30"/>
    <p:sldId id="289" r:id="rId31"/>
    <p:sldId id="293" r:id="rId32"/>
    <p:sldId id="476" r:id="rId33"/>
    <p:sldId id="285" r:id="rId34"/>
    <p:sldId id="560" r:id="rId35"/>
    <p:sldId id="409" r:id="rId36"/>
    <p:sldId id="422" r:id="rId37"/>
    <p:sldId id="423" r:id="rId38"/>
    <p:sldId id="424" r:id="rId39"/>
    <p:sldId id="561" r:id="rId40"/>
    <p:sldId id="556" r:id="rId41"/>
    <p:sldId id="340" r:id="rId42"/>
    <p:sldId id="338" r:id="rId43"/>
    <p:sldId id="339" r:id="rId44"/>
    <p:sldId id="349" r:id="rId45"/>
    <p:sldId id="348" r:id="rId46"/>
    <p:sldId id="562" r:id="rId47"/>
    <p:sldId id="350" r:id="rId48"/>
    <p:sldId id="478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4472C4"/>
    <a:srgbClr val="F97373"/>
    <a:srgbClr val="FF5D5D"/>
    <a:srgbClr val="000000"/>
    <a:srgbClr val="F62E2E"/>
    <a:srgbClr val="2424F0"/>
    <a:srgbClr val="4A3EEA"/>
    <a:srgbClr val="B6FCD7"/>
    <a:srgbClr val="CD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5226" autoAdjust="0"/>
  </p:normalViewPr>
  <p:slideViewPr>
    <p:cSldViewPr snapToGrid="0">
      <p:cViewPr varScale="1">
        <p:scale>
          <a:sx n="108" d="100"/>
          <a:sy n="108" d="100"/>
        </p:scale>
        <p:origin x="6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60FD2-29B5-4D34-9B7E-C3255F637AC6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071F1-F7E7-4974-B42A-F8807FB02B2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11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3F58F-C802-4F1F-9C5C-24A204E679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F37A1A-ECB5-4E4D-BDF3-2939A51A8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31DD9-75AF-401F-A7FE-778CCB8BE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E009-7C4B-4A6B-AD98-4E2B16325B83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61EF9-4700-40A9-A5C9-20D772BE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C776-2ACB-436F-933A-AEEAFDA34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D162-90A3-41CF-8314-459A98D4C1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20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2C05D-A640-4BC9-ACAD-E0E7F2688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880358-CF2C-48A2-B975-83E1CC0D8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E714C-53CA-49B8-8112-EF9CFF7AE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E009-7C4B-4A6B-AD98-4E2B16325B83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ED04A-71DA-4AA0-B67E-6E63A4A20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29B02-6846-4EA4-9A9C-08041F0A2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D162-90A3-41CF-8314-459A98D4C1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93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F7687C-28D6-4BA4-BB85-8FBA87D57D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BB6270-DE22-4C38-B155-B917794D21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19271-3D47-42F4-A11A-0318EDABE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E009-7C4B-4A6B-AD98-4E2B16325B83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1A386-6BCF-4EAD-B0BB-7165A0E5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4AB76-A6A7-4BDB-AA32-0E4111F12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D162-90A3-41CF-8314-459A98D4C1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46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, sottotitol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A57FB5-7025-8A46-A2C8-9AC199CBF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11382"/>
            <a:ext cx="10515600" cy="3057565"/>
          </a:xfrm>
        </p:spPr>
        <p:txBody>
          <a:bodyPr anchor="ctr"/>
          <a:lstStyle>
            <a:lvl1pPr marL="0" indent="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Fira Sans" panose="020B0503050000020004" pitchFamily="34" charset="0"/>
              <a:buNone/>
              <a:defRPr sz="2000" b="0" i="0">
                <a:latin typeface="Fira Sans Medium" panose="020B0503050000020004" pitchFamily="34" charset="0"/>
              </a:defRPr>
            </a:lvl1pPr>
            <a:lvl2pPr marL="514325" marR="0" indent="-171442" algn="l" defTabSz="685766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2pPr>
            <a:lvl3pPr marL="814348" marR="0" indent="-171442" algn="l" defTabSz="685766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3pPr>
            <a:lvl4pPr>
              <a:defRPr sz="1200" b="0" i="0">
                <a:latin typeface="Fira Sans" panose="020B0503050000020004" pitchFamily="34" charset="0"/>
              </a:defRPr>
            </a:lvl4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65F876-3350-441E-BD36-BE705EBA20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551582"/>
            <a:ext cx="10515600" cy="762000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574676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GB" dirty="0"/>
              <a:t>Fare </a:t>
            </a:r>
            <a:r>
              <a:rPr lang="en-GB" dirty="0" err="1"/>
              <a:t>clic</a:t>
            </a:r>
            <a:r>
              <a:rPr lang="en-GB" dirty="0"/>
              <a:t> per </a:t>
            </a:r>
            <a:r>
              <a:rPr lang="en-GB" dirty="0" err="1"/>
              <a:t>modificare</a:t>
            </a:r>
            <a:r>
              <a:rPr lang="en-GB" dirty="0"/>
              <a:t> </a:t>
            </a:r>
            <a:r>
              <a:rPr lang="en-GB" dirty="0" err="1"/>
              <a:t>il</a:t>
            </a:r>
            <a:r>
              <a:rPr lang="en-GB" dirty="0"/>
              <a:t> </a:t>
            </a:r>
            <a:r>
              <a:rPr lang="en-GB" dirty="0" err="1"/>
              <a:t>sottotitolo</a:t>
            </a:r>
            <a:endParaRPr lang="en-GB" dirty="0"/>
          </a:p>
        </p:txBody>
      </p:sp>
      <p:sp>
        <p:nvSpPr>
          <p:cNvPr id="11" name="Segnaposto titolo 1">
            <a:extLst>
              <a:ext uri="{FF2B5EF4-FFF2-40B4-BE49-F238E27FC236}">
                <a16:creationId xmlns:a16="http://schemas.microsoft.com/office/drawing/2014/main" id="{04C02021-F048-EF46-A427-824414E03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86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8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C11EF75-678E-9E47-B9E3-622B2E130D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EC4A954-C260-E84D-8B85-4D54550A05DF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8A205F8-F97E-E14B-B440-BBC8D0D15D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5748339"/>
            <a:ext cx="10515600" cy="428625"/>
          </a:xfrm>
        </p:spPr>
        <p:txBody>
          <a:bodyPr>
            <a:noAutofit/>
          </a:bodyPr>
          <a:lstStyle>
            <a:lvl1pPr marL="0" indent="0">
              <a:buNone/>
              <a:defRPr sz="1050" b="0" i="1">
                <a:latin typeface="Fira Sans Medium" panose="020B0503050000020004" pitchFamily="34" charset="0"/>
              </a:defRPr>
            </a:lvl1pPr>
          </a:lstStyle>
          <a:p>
            <a:r>
              <a:rPr lang="it-IT" dirty="0"/>
              <a:t>Fare clic per inserire note</a:t>
            </a:r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67493962-E43C-492C-A639-8A49D07B7A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59536" y="6476082"/>
            <a:ext cx="891806" cy="15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52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3ABD6-E3D7-4241-A640-CACAAE50D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78822-D542-4D6B-8E71-18FD9C285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B2662-D246-44CF-8DE5-70A6CA3C3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E009-7C4B-4A6B-AD98-4E2B16325B83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2AC77-DC5D-4A8C-8B32-54C11C31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F8139-2280-44A3-A7A1-6E167216F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D162-90A3-41CF-8314-459A98D4C1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79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9B19E-F5C3-4F54-9465-671BE5ACF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21234-4159-42F4-B0F0-D738D96FA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67A57-404B-4CAD-9455-E92FEE128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E009-7C4B-4A6B-AD98-4E2B16325B83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58198-FEF6-4A87-966A-F600BEA2C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EAC2A-B7E3-438D-AB2B-0955BAFD7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D162-90A3-41CF-8314-459A98D4C1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62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88AB7-B36D-4A2A-8887-A061FDD79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9B688-45EC-484E-A0C8-A7836CFEA9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5FA73B-C0CD-4375-84BD-60FBB6CF7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C530F-CBF6-401E-8EF7-4770D6D3F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E009-7C4B-4A6B-AD98-4E2B16325B83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4A546-44AC-4BF3-9F79-4801ABFCF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27624E-9887-42FD-A5D4-1E3FB480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D162-90A3-41CF-8314-459A98D4C1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24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62F5B-226D-4140-A1A2-A6463F77F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D6115-4DAB-4A1F-8CE8-2C2F1E432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BC05BF-F6AF-4221-92A3-442CAF9E66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0BDE2E-C2EA-4A62-99DE-A592F279E6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E9BC56-3DE2-4D13-97E0-588E1E95F3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132D8E-D926-43F5-8949-ED16D2FBB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E009-7C4B-4A6B-AD98-4E2B16325B83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F98FBA-9AD5-4707-8331-EC73248A1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7514D-25EE-4C73-8E14-60BCA0907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D162-90A3-41CF-8314-459A98D4C1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02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A033F-149B-452F-9F83-741F387AE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74786C-AD6B-461D-AF06-733D1E208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E009-7C4B-4A6B-AD98-4E2B16325B83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915663-73DF-4B8C-BAD5-3E257ADC4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E8FAE7-F037-4BFF-89F1-29786920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D162-90A3-41CF-8314-459A98D4C1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511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4E421F-2048-458F-95B5-735844E9A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E009-7C4B-4A6B-AD98-4E2B16325B83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4D8A2-6D6A-42BD-8783-C403E0E4E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1D58B-C492-4339-8574-580961128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D162-90A3-41CF-8314-459A98D4C1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62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FF9D6-EBC4-48B9-A092-539FEC293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FE335-6D62-472F-BD08-34ECD628F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9C9E92-0253-4E61-936F-617C692EB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8D656-2663-4BF1-B089-4988230B8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E009-7C4B-4A6B-AD98-4E2B16325B83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03427-B6B4-4E47-BC28-1D553D9D7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7D641-A876-4129-88E5-2871F7E4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D162-90A3-41CF-8314-459A98D4C1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92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44AF4-25E6-4D6D-8133-916EAAF12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551A64-998D-4F06-9C7E-3E9D442BB2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16FD5-0B64-4337-AB46-42AF6949C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D5156-445D-4C48-8145-3F1D562CB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E009-7C4B-4A6B-AD98-4E2B16325B83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0A9699-A157-4F38-9CE1-7B7072EF9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82C27A-7618-4BF3-A33E-4BD0ECEE4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D162-90A3-41CF-8314-459A98D4C1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37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6C0BFB-C525-4DE3-A51F-D482D9BE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4FC0C-8D9C-4F95-B5AD-901666EE0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EF675-847F-4290-9A7F-044B43743A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0E009-7C4B-4A6B-AD98-4E2B16325B83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1F675-0DC4-451E-8AB7-190C117A18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B2D43-C6C2-498C-94BB-4A4BBDA7B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3D162-90A3-41CF-8314-459A98D4C1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2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12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1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5" Type="http://schemas.openxmlformats.org/officeDocument/2006/relationships/image" Target="../media/image210.png"/><Relationship Id="rId4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40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1.png"/><Relationship Id="rId12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21.png"/><Relationship Id="rId10" Type="http://schemas.openxmlformats.org/officeDocument/2006/relationships/image" Target="../media/image110.png"/><Relationship Id="rId9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2.png"/><Relationship Id="rId7" Type="http://schemas.openxmlformats.org/officeDocument/2006/relationships/image" Target="../media/image108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62.png"/><Relationship Id="rId7" Type="http://schemas.openxmlformats.org/officeDocument/2006/relationships/image" Target="../media/image31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0.png"/><Relationship Id="rId11" Type="http://schemas.openxmlformats.org/officeDocument/2006/relationships/image" Target="../media/image65.png"/><Relationship Id="rId5" Type="http://schemas.openxmlformats.org/officeDocument/2006/relationships/image" Target="../media/image290.png"/><Relationship Id="rId10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3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301.png"/><Relationship Id="rId3" Type="http://schemas.openxmlformats.org/officeDocument/2006/relationships/image" Target="../media/image201.png"/><Relationship Id="rId7" Type="http://schemas.openxmlformats.org/officeDocument/2006/relationships/image" Target="../media/image240.png"/><Relationship Id="rId12" Type="http://schemas.openxmlformats.org/officeDocument/2006/relationships/image" Target="../media/image29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11" Type="http://schemas.openxmlformats.org/officeDocument/2006/relationships/image" Target="../media/image281.png"/><Relationship Id="rId5" Type="http://schemas.openxmlformats.org/officeDocument/2006/relationships/image" Target="../media/image221.png"/><Relationship Id="rId15" Type="http://schemas.openxmlformats.org/officeDocument/2006/relationships/image" Target="../media/image72.png"/><Relationship Id="rId10" Type="http://schemas.openxmlformats.org/officeDocument/2006/relationships/image" Target="../media/image71.png"/><Relationship Id="rId4" Type="http://schemas.openxmlformats.org/officeDocument/2006/relationships/image" Target="../media/image211.png"/><Relationship Id="rId9" Type="http://schemas.openxmlformats.org/officeDocument/2006/relationships/image" Target="../media/image70.png"/><Relationship Id="rId14" Type="http://schemas.openxmlformats.org/officeDocument/2006/relationships/image" Target="../media/image3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5" Type="http://schemas.openxmlformats.org/officeDocument/2006/relationships/image" Target="../media/image87.png"/><Relationship Id="rId4" Type="http://schemas.openxmlformats.org/officeDocument/2006/relationships/image" Target="../media/image8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7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0.png"/><Relationship Id="rId11" Type="http://schemas.openxmlformats.org/officeDocument/2006/relationships/image" Target="../media/image97.png"/><Relationship Id="rId5" Type="http://schemas.openxmlformats.org/officeDocument/2006/relationships/image" Target="../media/image540.png"/><Relationship Id="rId10" Type="http://schemas.openxmlformats.org/officeDocument/2006/relationships/image" Target="../media/image96.png"/><Relationship Id="rId9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3" Type="http://schemas.openxmlformats.org/officeDocument/2006/relationships/image" Target="../media/image12.png"/><Relationship Id="rId12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30.png"/><Relationship Id="rId10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FAC97F2-9540-9723-85ED-4FB664B9A00C}"/>
              </a:ext>
            </a:extLst>
          </p:cNvPr>
          <p:cNvSpPr txBox="1"/>
          <p:nvPr/>
        </p:nvSpPr>
        <p:spPr>
          <a:xfrm>
            <a:off x="135289" y="172899"/>
            <a:ext cx="1192142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MICRO CAUSES, MACRO EFFECTS</a:t>
            </a:r>
          </a:p>
          <a:p>
            <a:pPr algn="ctr"/>
            <a:r>
              <a:rPr lang="en-US" sz="2200" dirty="0">
                <a:solidFill>
                  <a:srgbClr val="000000"/>
                </a:solidFill>
                <a:cs typeface="Times New Roman" panose="02020603050405020304" pitchFamily="18" charset="0"/>
              </a:rPr>
              <a:t>MICROSTRUCTURED SURFACES, INSTABILITIES, AND ASYMPTOTIC HOMOGENIZATION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Implications for thermal transport and management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pic>
        <p:nvPicPr>
          <p:cNvPr id="8" name="Picture 7" descr="A diagram of a diagram of a diagram&#10;&#10;Description automatically generated">
            <a:extLst>
              <a:ext uri="{FF2B5EF4-FFF2-40B4-BE49-F238E27FC236}">
                <a16:creationId xmlns:a16="http://schemas.microsoft.com/office/drawing/2014/main" id="{D4558254-0668-41B2-5E30-EE7E3B0BA2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9" r="61061"/>
          <a:stretch/>
        </p:blipFill>
        <p:spPr>
          <a:xfrm>
            <a:off x="84761" y="2008275"/>
            <a:ext cx="3257306" cy="3184788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D6FEA988-64B5-4514-106D-F57A5072FC4E}"/>
              </a:ext>
            </a:extLst>
          </p:cNvPr>
          <p:cNvGrpSpPr/>
          <p:nvPr/>
        </p:nvGrpSpPr>
        <p:grpSpPr>
          <a:xfrm>
            <a:off x="7537991" y="1891942"/>
            <a:ext cx="1943485" cy="3464956"/>
            <a:chOff x="10165468" y="2110585"/>
            <a:chExt cx="2111198" cy="3572697"/>
          </a:xfrm>
        </p:grpSpPr>
        <p:pic>
          <p:nvPicPr>
            <p:cNvPr id="10" name="Immagine 25" descr="Immagine che contiene shoji, piastrellato, giorno&#10;&#10;Descrizione generata automaticamente">
              <a:extLst>
                <a:ext uri="{FF2B5EF4-FFF2-40B4-BE49-F238E27FC236}">
                  <a16:creationId xmlns:a16="http://schemas.microsoft.com/office/drawing/2014/main" id="{D9CDEC61-20E6-3EC9-B547-D0E104EC6E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99"/>
            <a:stretch/>
          </p:blipFill>
          <p:spPr bwMode="auto">
            <a:xfrm flipH="1">
              <a:off x="10242155" y="2110585"/>
              <a:ext cx="1467942" cy="357269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A5282FC-B625-BDA3-C7BB-6F6383720C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3632" y="2366102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8554F05-561F-5977-16B0-8FCB403ACC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5741" y="2527738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192683D-1B17-2721-0FC5-4AF93A9628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3632" y="2679275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172952B-0297-53D3-A01B-93DE9415FC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5741" y="2840911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0045B4E-E9D9-EE59-EC17-AC51EB6AF0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3632" y="3012901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B7B19F5-AA81-5AB1-51DC-78A89C0DE3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5741" y="3174537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CBDD736-1B5A-2D43-F7E4-BB668D6DB2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3632" y="3326074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68D62E7C-BA61-52D8-CEEE-DFBDF4432A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5741" y="3487710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67A7247-00DC-4B7E-0A1E-3A8BBEC8EF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4034" y="3664008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50A582C-43A5-A899-CB5B-8B4A19105F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6143" y="3825644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DB87275-FCF2-6B50-6A7B-7A3D8330F0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4034" y="3977181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57B37A2F-D102-5A00-41D0-AA9ED77CB4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6143" y="4138817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409DBBFF-4C30-8211-35A1-ED7C09754E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4034" y="4310807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54943646-3066-D0D8-E30E-99450100B6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6143" y="4472443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C7C7794-2EEB-7A18-87EA-253D5958C9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4034" y="4623980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012D60D9-F1FA-6718-326B-20DA966A66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6143" y="4785616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0DBD0E6F-F956-63B8-9B45-9999451F74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5741" y="4959432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D0FD8CB2-A1EC-2481-04E1-BCE6AC4732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3632" y="5131422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03FA4BCB-18C8-DC24-013B-2790A28434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5741" y="5293058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26F45D0-FF9A-CCF0-7D11-39302E4FC2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3632" y="5444595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B8457896-733F-86FC-7390-5FCCFC679B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5741" y="5606231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121669F5-0856-3A3A-F5D7-8E789820CF01}"/>
                    </a:ext>
                  </a:extLst>
                </p:cNvPr>
                <p:cNvSpPr txBox="1"/>
                <p:nvPr/>
              </p:nvSpPr>
              <p:spPr>
                <a:xfrm rot="16200000" flipH="1">
                  <a:off x="11516586" y="3712363"/>
                  <a:ext cx="11508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𝐻𝑒𝑎𝑡</m:t>
                        </m:r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121669F5-0856-3A3A-F5D7-8E789820CF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 flipH="1">
                  <a:off x="11516586" y="3712363"/>
                  <a:ext cx="1150828" cy="369332"/>
                </a:xfrm>
                <a:prstGeom prst="rect">
                  <a:avLst/>
                </a:prstGeom>
                <a:blipFill>
                  <a:blip r:embed="rId4"/>
                  <a:stretch>
                    <a:fillRect r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0AB87E66-2227-649A-FBF2-3C34D22C2C5F}"/>
                </a:ext>
              </a:extLst>
            </p:cNvPr>
            <p:cNvCxnSpPr>
              <a:cxnSpLocks/>
            </p:cNvCxnSpPr>
            <p:nvPr/>
          </p:nvCxnSpPr>
          <p:spPr>
            <a:xfrm>
              <a:off x="10411561" y="3250599"/>
              <a:ext cx="0" cy="879558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874ABA22-5EEB-0BFA-6EF6-D64824E026BF}"/>
                    </a:ext>
                  </a:extLst>
                </p:cNvPr>
                <p:cNvSpPr txBox="1"/>
                <p:nvPr/>
              </p:nvSpPr>
              <p:spPr>
                <a:xfrm>
                  <a:off x="10165468" y="4000850"/>
                  <a:ext cx="49218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874ABA22-5EEB-0BFA-6EF6-D64824E026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65468" y="4000850"/>
                  <a:ext cx="492186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25CCFD0-0201-F2B5-7724-AC4B2D4AC66E}"/>
              </a:ext>
            </a:extLst>
          </p:cNvPr>
          <p:cNvGrpSpPr/>
          <p:nvPr/>
        </p:nvGrpSpPr>
        <p:grpSpPr>
          <a:xfrm>
            <a:off x="3461325" y="1996466"/>
            <a:ext cx="3588377" cy="3260745"/>
            <a:chOff x="-907424" y="57806"/>
            <a:chExt cx="7511459" cy="6133372"/>
          </a:xfrm>
        </p:grpSpPr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1593E100-E3ED-0163-03EE-2A2A78DFC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bg2">
                  <a:lumMod val="9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5400000">
              <a:off x="2868572" y="-3468259"/>
              <a:ext cx="45719" cy="7425204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35CBE6D5-3EF9-6139-EC93-4E0B21954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E7E6E6">
                  <a:lumMod val="90000"/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"/>
            <a:stretch/>
          </p:blipFill>
          <p:spPr>
            <a:xfrm>
              <a:off x="-821168" y="260397"/>
              <a:ext cx="7425203" cy="5930781"/>
            </a:xfrm>
            <a:prstGeom prst="rect">
              <a:avLst/>
            </a:prstGeom>
          </p:spPr>
        </p:pic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59439A95-C081-80CC-B200-BDDD20B7DA2E}"/>
                </a:ext>
              </a:extLst>
            </p:cNvPr>
            <p:cNvGrpSpPr/>
            <p:nvPr/>
          </p:nvGrpSpPr>
          <p:grpSpPr>
            <a:xfrm>
              <a:off x="-907424" y="57806"/>
              <a:ext cx="7492298" cy="6084784"/>
              <a:chOff x="2300996" y="156228"/>
              <a:chExt cx="7492298" cy="6084784"/>
            </a:xfrm>
          </p:grpSpPr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60051B7F-5025-F0E6-58FD-66A7087E37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4653" y="1997474"/>
                <a:ext cx="2415631" cy="107235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9C46B549-B863-4208-19D3-7A0BB77CFE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160284" y="3069830"/>
                <a:ext cx="63728" cy="317118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640E5A61-5CA9-6253-4BC8-7E95282DD8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99186" y="4751316"/>
                <a:ext cx="2120158" cy="148284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A1D2849E-824B-75E2-0E84-B54043F0B3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41183" y="1987143"/>
                <a:ext cx="358003" cy="276539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664BE1D1-674E-20E6-E0F8-A0CF92BB9B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60284" y="993838"/>
                <a:ext cx="4303126" cy="207599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D49167A6-BD27-4FF6-8044-FB31F5F9BB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09809" y="993838"/>
                <a:ext cx="453601" cy="262131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BAB2CE11-48B1-6E6D-7370-8B6801DF79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19344" y="3615155"/>
                <a:ext cx="3785797" cy="261900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BA0BBCEF-CBF0-20A4-7D17-58EAC3DB18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4063" y="487438"/>
                <a:ext cx="4235510" cy="150984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A250C319-C49F-FBE4-CCCB-25FC5F70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67768" y="484948"/>
                <a:ext cx="2495642" cy="50889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1D9C9EDB-BB13-8246-E6B5-FCFB32BEAA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67438" y="383913"/>
                <a:ext cx="367166" cy="9093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1" name="TextBox 150">
                    <a:extLst>
                      <a:ext uri="{FF2B5EF4-FFF2-40B4-BE49-F238E27FC236}">
                        <a16:creationId xmlns:a16="http://schemas.microsoft.com/office/drawing/2014/main" id="{DABD12F5-C924-0AD7-F369-078B64ABC7A3}"/>
                      </a:ext>
                    </a:extLst>
                  </p:cNvPr>
                  <p:cNvSpPr txBox="1"/>
                  <p:nvPr/>
                </p:nvSpPr>
                <p:spPr>
                  <a:xfrm>
                    <a:off x="4362611" y="609646"/>
                    <a:ext cx="775217" cy="65176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1" name="TextBox 150">
                    <a:extLst>
                      <a:ext uri="{FF2B5EF4-FFF2-40B4-BE49-F238E27FC236}">
                        <a16:creationId xmlns:a16="http://schemas.microsoft.com/office/drawing/2014/main" id="{DABD12F5-C924-0AD7-F369-078B64ABC7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62611" y="609646"/>
                    <a:ext cx="775217" cy="65176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250" b="-14925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52" name="Straight Arrow Connector 151">
                <a:extLst>
                  <a:ext uri="{FF2B5EF4-FFF2-40B4-BE49-F238E27FC236}">
                    <a16:creationId xmlns:a16="http://schemas.microsoft.com/office/drawing/2014/main" id="{7352EE7E-4DAD-17CE-197C-37D075EA20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28598" y="399299"/>
                <a:ext cx="1668609" cy="599875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>
                <a:extLst>
                  <a:ext uri="{FF2B5EF4-FFF2-40B4-BE49-F238E27FC236}">
                    <a16:creationId xmlns:a16="http://schemas.microsoft.com/office/drawing/2014/main" id="{3C7DA1CB-0B98-1262-42B6-96268642D9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07587" y="1133481"/>
                <a:ext cx="1999092" cy="728596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48186920-87CE-A55F-BB1C-0B2271BF9E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42856" y="1856784"/>
                <a:ext cx="264272" cy="130359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>
                <a:extLst>
                  <a:ext uri="{FF2B5EF4-FFF2-40B4-BE49-F238E27FC236}">
                    <a16:creationId xmlns:a16="http://schemas.microsoft.com/office/drawing/2014/main" id="{A03C5FF9-A078-B7AE-0FC5-FD72623840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70480" y="1885994"/>
                <a:ext cx="126567" cy="1183836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>
                <a:extLst>
                  <a:ext uri="{FF2B5EF4-FFF2-40B4-BE49-F238E27FC236}">
                    <a16:creationId xmlns:a16="http://schemas.microsoft.com/office/drawing/2014/main" id="{DB69917B-CD87-BB68-E5D5-E1D3E79A2B74}"/>
                  </a:ext>
                </a:extLst>
              </p:cNvPr>
              <p:cNvCxnSpPr>
                <a:cxnSpLocks/>
                <a:stCxn id="157" idx="2"/>
              </p:cNvCxnSpPr>
              <p:nvPr/>
            </p:nvCxnSpPr>
            <p:spPr>
              <a:xfrm>
                <a:off x="2693598" y="3619837"/>
                <a:ext cx="142379" cy="91739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D9F4E6FD-1B0E-3736-88C1-9A86F5429552}"/>
                      </a:ext>
                    </a:extLst>
                  </p:cNvPr>
                  <p:cNvSpPr txBox="1"/>
                  <p:nvPr/>
                </p:nvSpPr>
                <p:spPr>
                  <a:xfrm>
                    <a:off x="2300996" y="2968070"/>
                    <a:ext cx="785202" cy="65176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D9F4E6FD-1B0E-3736-88C1-9A86F54295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00996" y="2968070"/>
                    <a:ext cx="785202" cy="65176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469" b="-1343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3FA51120-364C-A49C-6F5E-5AA02133DB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0148" y="4527969"/>
                <a:ext cx="292141" cy="19777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8D313E47-896D-42DD-3ECE-49F342E0A1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82571" y="863521"/>
                <a:ext cx="310723" cy="11608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925C431E-F5F7-6A5E-2D9B-5FF673EA33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3884" y="332849"/>
                <a:ext cx="350739" cy="13036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>
                <a:extLst>
                  <a:ext uri="{FF2B5EF4-FFF2-40B4-BE49-F238E27FC236}">
                    <a16:creationId xmlns:a16="http://schemas.microsoft.com/office/drawing/2014/main" id="{E2A92DB1-798B-C1EF-B3D9-D37F96105C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287443" y="372258"/>
                <a:ext cx="945315" cy="173236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Arrow Connector 161">
                <a:extLst>
                  <a:ext uri="{FF2B5EF4-FFF2-40B4-BE49-F238E27FC236}">
                    <a16:creationId xmlns:a16="http://schemas.microsoft.com/office/drawing/2014/main" id="{1950FB4E-2A27-C9AE-2C95-A8699BF46A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8088" y="635985"/>
                <a:ext cx="1097233" cy="213862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3" name="TextBox 162">
                    <a:extLst>
                      <a:ext uri="{FF2B5EF4-FFF2-40B4-BE49-F238E27FC236}">
                        <a16:creationId xmlns:a16="http://schemas.microsoft.com/office/drawing/2014/main" id="{BF90ABB6-62F0-6EE8-48C1-54BDAB48902D}"/>
                      </a:ext>
                    </a:extLst>
                  </p:cNvPr>
                  <p:cNvSpPr txBox="1"/>
                  <p:nvPr/>
                </p:nvSpPr>
                <p:spPr>
                  <a:xfrm>
                    <a:off x="8061545" y="156228"/>
                    <a:ext cx="785202" cy="65176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3" name="TextBox 162">
                    <a:extLst>
                      <a:ext uri="{FF2B5EF4-FFF2-40B4-BE49-F238E27FC236}">
                        <a16:creationId xmlns:a16="http://schemas.microsoft.com/office/drawing/2014/main" id="{BF90ABB6-62F0-6EE8-48C1-54BDAB4890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61545" y="156228"/>
                    <a:ext cx="785202" cy="651766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235" b="-14925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" name="CasellaDiTesto 6">
            <a:extLst>
              <a:ext uri="{FF2B5EF4-FFF2-40B4-BE49-F238E27FC236}">
                <a16:creationId xmlns:a16="http://schemas.microsoft.com/office/drawing/2014/main" id="{A3923A25-A462-CA30-8493-E7A6E5DD3AEA}"/>
              </a:ext>
            </a:extLst>
          </p:cNvPr>
          <p:cNvSpPr txBox="1"/>
          <p:nvPr/>
        </p:nvSpPr>
        <p:spPr>
          <a:xfrm>
            <a:off x="3280306" y="5445141"/>
            <a:ext cx="4897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cs typeface="Times New Roman" panose="02020603050405020304" pitchFamily="18" charset="0"/>
              </a:rPr>
              <a:t>Alessandro Bottaro</a:t>
            </a:r>
          </a:p>
          <a:p>
            <a:pPr algn="ctr"/>
            <a:r>
              <a:rPr lang="it-IT" sz="2400" b="1" dirty="0">
                <a:cs typeface="Times New Roman" panose="02020603050405020304" pitchFamily="18" charset="0"/>
              </a:rPr>
              <a:t>DICCA, </a:t>
            </a:r>
            <a:r>
              <a:rPr lang="it-IT" sz="2400" b="1" dirty="0" err="1">
                <a:cs typeface="Times New Roman" panose="02020603050405020304" pitchFamily="18" charset="0"/>
              </a:rPr>
              <a:t>Polytechnic</a:t>
            </a:r>
            <a:r>
              <a:rPr lang="it-IT" sz="2400" b="1" dirty="0">
                <a:cs typeface="Times New Roman" panose="02020603050405020304" pitchFamily="18" charset="0"/>
              </a:rPr>
              <a:t> School</a:t>
            </a:r>
          </a:p>
          <a:p>
            <a:pPr algn="ctr"/>
            <a:r>
              <a:rPr lang="it-IT" sz="2400" b="1" dirty="0">
                <a:cs typeface="Times New Roman" panose="02020603050405020304" pitchFamily="18" charset="0"/>
              </a:rPr>
              <a:t>University of Genova, </a:t>
            </a:r>
            <a:r>
              <a:rPr lang="it-IT" sz="2400" b="1" dirty="0" err="1">
                <a:cs typeface="Times New Roman" panose="02020603050405020304" pitchFamily="18" charset="0"/>
              </a:rPr>
              <a:t>Italy</a:t>
            </a:r>
            <a:endParaRPr lang="it-IT" sz="2400" dirty="0">
              <a:cs typeface="Times New Roman" panose="02020603050405020304" pitchFamily="18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8AC34BE-7856-163C-2A2E-BCCE43E5E3B9}"/>
              </a:ext>
            </a:extLst>
          </p:cNvPr>
          <p:cNvSpPr/>
          <p:nvPr/>
        </p:nvSpPr>
        <p:spPr>
          <a:xfrm>
            <a:off x="1090422" y="176341"/>
            <a:ext cx="10215155" cy="1357687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DF6B8FA-C2A2-1A28-9A2C-3878274D3543}"/>
              </a:ext>
            </a:extLst>
          </p:cNvPr>
          <p:cNvSpPr/>
          <p:nvPr/>
        </p:nvSpPr>
        <p:spPr>
          <a:xfrm>
            <a:off x="3873350" y="5456987"/>
            <a:ext cx="3711364" cy="1239960"/>
          </a:xfrm>
          <a:prstGeom prst="rect">
            <a:avLst/>
          </a:prstGeom>
          <a:solidFill>
            <a:srgbClr val="4472C4">
              <a:alpha val="30196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cilindro, contenitore, secchio&#10;&#10;Il contenuto generato dall'IA potrebbe non essere corretto.">
            <a:extLst>
              <a:ext uri="{FF2B5EF4-FFF2-40B4-BE49-F238E27FC236}">
                <a16:creationId xmlns:a16="http://schemas.microsoft.com/office/drawing/2014/main" id="{93FCAE68-A4CC-A2C7-4509-2838C2EC90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48223" y="1864292"/>
            <a:ext cx="2345480" cy="372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85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3DABD-3C18-1271-06E8-D73BCE38E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44EF44FB-8CEB-2BFE-8C88-8C4923E3125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40923" y="1664855"/>
                <a:ext cx="10942468" cy="1325563"/>
              </a:xfrm>
            </p:spPr>
            <p:txBody>
              <a:bodyPr>
                <a:normAutofit fontScale="90000"/>
              </a:bodyPr>
              <a:lstStyle/>
              <a:p>
                <a:r>
                  <a:rPr lang="it-IT" sz="3100" dirty="0">
                    <a:latin typeface="+mn-lt"/>
                  </a:rPr>
                  <a:t>The </a:t>
                </a:r>
                <a:r>
                  <a:rPr lang="it-IT" sz="3100" dirty="0" err="1">
                    <a:latin typeface="+mn-lt"/>
                  </a:rPr>
                  <a:t>boundary</a:t>
                </a:r>
                <a:r>
                  <a:rPr lang="it-IT" sz="3100" dirty="0">
                    <a:latin typeface="+mn-lt"/>
                  </a:rPr>
                  <a:t> </a:t>
                </a:r>
                <a:r>
                  <a:rPr lang="it-IT" sz="3100" dirty="0" err="1">
                    <a:latin typeface="+mn-lt"/>
                  </a:rPr>
                  <a:t>conditions</a:t>
                </a:r>
                <a:r>
                  <a:rPr lang="it-IT" sz="3100" dirty="0">
                    <a:latin typeface="+mn-lt"/>
                  </a:rPr>
                  <a:t> of the </a:t>
                </a:r>
                <a:r>
                  <a:rPr lang="it-IT" sz="3100" dirty="0" err="1">
                    <a:latin typeface="+mn-lt"/>
                  </a:rPr>
                  <a:t>microscopic</a:t>
                </a:r>
                <a:r>
                  <a:rPr lang="it-IT" sz="3100" dirty="0">
                    <a:latin typeface="+mn-lt"/>
                  </a:rPr>
                  <a:t> </a:t>
                </a:r>
                <a:r>
                  <a:rPr lang="it-IT" sz="3100" dirty="0" err="1">
                    <a:latin typeface="+mn-lt"/>
                  </a:rPr>
                  <a:t>problem</a:t>
                </a:r>
                <a:r>
                  <a:rPr lang="it-IT" sz="3100" dirty="0">
                    <a:latin typeface="+mn-lt"/>
                  </a:rPr>
                  <a:t> </a:t>
                </a:r>
                <a:r>
                  <a:rPr lang="it-IT" sz="3100" dirty="0" err="1">
                    <a:latin typeface="+mn-lt"/>
                  </a:rPr>
                  <a:t>at</a:t>
                </a:r>
                <a:r>
                  <a:rPr lang="it-IT" sz="3100" dirty="0">
                    <a:latin typeface="+mn-lt"/>
                  </a:rPr>
                  <a:t> </a:t>
                </a:r>
                <a:r>
                  <a:rPr lang="it-IT" sz="3100" dirty="0" err="1">
                    <a:latin typeface="+mn-lt"/>
                  </a:rPr>
                  <a:t>leading</a:t>
                </a:r>
                <a:r>
                  <a:rPr lang="it-IT" sz="3100" dirty="0">
                    <a:latin typeface="+mn-lt"/>
                  </a:rPr>
                  <a:t> </a:t>
                </a:r>
                <a:r>
                  <a:rPr lang="it-IT" sz="3100" dirty="0" err="1">
                    <a:latin typeface="+mn-lt"/>
                  </a:rPr>
                  <a:t>order</a:t>
                </a:r>
                <a:r>
                  <a:rPr lang="it-IT" sz="3100" dirty="0">
                    <a:latin typeface="+mn-lt"/>
                  </a:rPr>
                  <a:t> are:</a:t>
                </a:r>
                <a:br>
                  <a:rPr lang="it-IT" sz="3100" dirty="0">
                    <a:latin typeface="+mn-lt"/>
                  </a:rPr>
                </a:br>
                <a:br>
                  <a:rPr lang="it-IT" sz="3100" dirty="0">
                    <a:latin typeface="+mn-lt"/>
                  </a:rPr>
                </a:br>
                <a:br>
                  <a:rPr lang="it-IT" sz="3100" dirty="0">
                    <a:latin typeface="+mn-lt"/>
                  </a:rPr>
                </a:br>
                <a:br>
                  <a:rPr lang="it-IT" sz="3100" dirty="0">
                    <a:latin typeface="+mn-lt"/>
                  </a:rPr>
                </a:br>
                <a:br>
                  <a:rPr lang="it-IT" sz="3100" dirty="0">
                    <a:latin typeface="+mn-lt"/>
                  </a:rPr>
                </a:br>
                <a:br>
                  <a:rPr lang="it-IT" sz="3100" dirty="0">
                    <a:latin typeface="+mn-lt"/>
                  </a:rPr>
                </a:br>
                <a:r>
                  <a:rPr lang="it-IT" sz="3100" dirty="0">
                    <a:latin typeface="+mn-lt"/>
                  </a:rPr>
                  <a:t>plus </a:t>
                </a:r>
                <a:r>
                  <a:rPr lang="it-IT" sz="3100" dirty="0" err="1">
                    <a:latin typeface="+mn-lt"/>
                  </a:rPr>
                  <a:t>periodicity</a:t>
                </a:r>
                <a:r>
                  <a:rPr lang="it-IT" sz="3100" dirty="0">
                    <a:latin typeface="+mn-lt"/>
                  </a:rPr>
                  <a:t> in </a:t>
                </a:r>
                <a14:m>
                  <m:oMath xmlns:m="http://schemas.openxmlformats.org/officeDocument/2006/math">
                    <m:r>
                      <a:rPr lang="it-IT" sz="31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nor/>
                      </m:rPr>
                      <a:rPr lang="it-IT" sz="31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3100" dirty="0">
                        <a:latin typeface="+mn-lt"/>
                      </a:rPr>
                      <m:t>and</m:t>
                    </m:r>
                    <m:r>
                      <m:rPr>
                        <m:nor/>
                      </m:rPr>
                      <a:rPr lang="it-IT" sz="3100" b="0" i="0" dirty="0" smtClean="0"/>
                      <m:t> </m:t>
                    </m:r>
                    <m:r>
                      <a:rPr lang="it-IT" sz="31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it-IT" sz="3100" dirty="0">
                    <a:latin typeface="+mn-lt"/>
                  </a:rPr>
                  <a:t>.</a:t>
                </a:r>
                <a:endParaRPr lang="en-US" sz="3100" dirty="0">
                  <a:latin typeface="+mn-lt"/>
                </a:endParaRP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44EF44FB-8CEB-2BFE-8C88-8C4923E312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40923" y="1664855"/>
                <a:ext cx="10942468" cy="1325563"/>
              </a:xfrm>
              <a:blipFill>
                <a:blip r:embed="rId2"/>
                <a:stretch>
                  <a:fillRect l="-1114" t="-62385" r="-167" b="-67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9C073D69-C050-B0C0-88D3-E11CE549F554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570391" y="1537706"/>
                <a:ext cx="11406328" cy="2617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(0)</m:t>
                        </m:r>
                      </m:sup>
                    </m:sSubSup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it-IT" b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 at the </a:t>
                </a:r>
                <a:r>
                  <a:rPr lang="it-IT" b="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lower</a:t>
                </a:r>
                <a:r>
                  <a:rPr lang="it-IT" b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, rough </a:t>
                </a:r>
                <a:r>
                  <a:rPr lang="it-IT" b="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wall</a:t>
                </a:r>
                <a:r>
                  <a:rPr lang="it-IT" b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in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it-IT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𝑤𝑎𝑙𝑙</m:t>
                        </m:r>
                      </m:sub>
                    </m:sSub>
                  </m:oMath>
                </a14:m>
                <a:r>
                  <a:rPr lang="it-IT" b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</m:d>
                    <m:r>
                      <a:rPr lang="it-IT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it-IT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it-IT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it-IT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it-IT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p>
                        <m:d>
                          <m:dPr>
                            <m:ctrlP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</m:num>
                          <m:den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it-IT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</m:num>
                          <m:den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it-IT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it-IT" b="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at</a:t>
                </a:r>
                <a:r>
                  <a:rPr lang="it-IT" b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the upper </a:t>
                </a:r>
                <a:r>
                  <a:rPr lang="it-IT" b="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boundary</a:t>
                </a:r>
                <a:r>
                  <a:rPr lang="it-IT" dirty="0">
                    <a:cs typeface="Times New Roman" panose="02020603050405020304" pitchFamily="18" charset="0"/>
                  </a:rPr>
                  <a:t> in</a:t>
                </a:r>
                <a:r>
                  <a:rPr lang="it-IT" b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it-IT" b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 </a:t>
                </a:r>
              </a:p>
              <a:p>
                <a:pPr marL="0" indent="0">
                  <a:buNone/>
                </a:pPr>
                <a:endParaRPr lang="it-IT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9C073D69-C050-B0C0-88D3-E11CE549F554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0391" y="1537706"/>
                <a:ext cx="11406328" cy="2617640"/>
              </a:xfrm>
              <a:prstGeom prst="rect">
                <a:avLst/>
              </a:prstGeom>
              <a:blipFill>
                <a:blip r:embed="rId3"/>
                <a:stretch>
                  <a:fillRect t="-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1">
            <a:extLst>
              <a:ext uri="{FF2B5EF4-FFF2-40B4-BE49-F238E27FC236}">
                <a16:creationId xmlns:a16="http://schemas.microsoft.com/office/drawing/2014/main" id="{C64BB8C8-9AAC-4EDE-6E9E-B89DAD37237D}"/>
              </a:ext>
            </a:extLst>
          </p:cNvPr>
          <p:cNvSpPr txBox="1">
            <a:spLocks/>
          </p:cNvSpPr>
          <p:nvPr/>
        </p:nvSpPr>
        <p:spPr>
          <a:xfrm>
            <a:off x="907004" y="3544810"/>
            <a:ext cx="107331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latin typeface="+mn-lt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CC5236B-1D09-0196-6A1A-D522766FBC5C}"/>
              </a:ext>
            </a:extLst>
          </p:cNvPr>
          <p:cNvSpPr/>
          <p:nvPr/>
        </p:nvSpPr>
        <p:spPr>
          <a:xfrm>
            <a:off x="4964437" y="2305606"/>
            <a:ext cx="1473694" cy="639192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entesi graffa aperta 5">
            <a:extLst>
              <a:ext uri="{FF2B5EF4-FFF2-40B4-BE49-F238E27FC236}">
                <a16:creationId xmlns:a16="http://schemas.microsoft.com/office/drawing/2014/main" id="{52A30665-23DF-3526-C2A7-CAC8AF39C1B2}"/>
              </a:ext>
            </a:extLst>
          </p:cNvPr>
          <p:cNvSpPr/>
          <p:nvPr/>
        </p:nvSpPr>
        <p:spPr>
          <a:xfrm>
            <a:off x="440923" y="1512116"/>
            <a:ext cx="221940" cy="1325563"/>
          </a:xfrm>
          <a:prstGeom prst="leftBrace">
            <a:avLst>
              <a:gd name="adj1" fmla="val 34047"/>
              <a:gd name="adj2" fmla="val 5134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D02AD414-4FCF-CB32-4805-B9DB7DEDE130}"/>
              </a:ext>
            </a:extLst>
          </p:cNvPr>
          <p:cNvSpPr txBox="1">
            <a:spLocks/>
          </p:cNvSpPr>
          <p:nvPr/>
        </p:nvSpPr>
        <p:spPr>
          <a:xfrm>
            <a:off x="440923" y="3379838"/>
            <a:ext cx="109424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err="1">
                <a:latin typeface="+mn-lt"/>
              </a:rPr>
              <a:t>Ansatz</a:t>
            </a:r>
            <a:r>
              <a:rPr lang="it-IT" sz="2800" dirty="0">
                <a:latin typeface="+mn-lt"/>
              </a:rPr>
              <a:t> for the </a:t>
            </a:r>
            <a:r>
              <a:rPr lang="it-IT" sz="2800" dirty="0" err="1">
                <a:latin typeface="+mn-lt"/>
              </a:rPr>
              <a:t>leading</a:t>
            </a:r>
            <a:r>
              <a:rPr lang="it-IT" sz="2800" dirty="0">
                <a:latin typeface="+mn-lt"/>
              </a:rPr>
              <a:t> </a:t>
            </a:r>
            <a:r>
              <a:rPr lang="it-IT" sz="2800" dirty="0" err="1">
                <a:latin typeface="+mn-lt"/>
              </a:rPr>
              <a:t>order</a:t>
            </a:r>
            <a:r>
              <a:rPr lang="it-IT" sz="2800" dirty="0">
                <a:latin typeface="+mn-lt"/>
              </a:rPr>
              <a:t> </a:t>
            </a:r>
            <a:r>
              <a:rPr lang="it-IT" sz="2800" dirty="0" err="1">
                <a:latin typeface="+mn-lt"/>
              </a:rPr>
              <a:t>variables</a:t>
            </a:r>
            <a:r>
              <a:rPr lang="it-IT" sz="2800" dirty="0">
                <a:latin typeface="+mn-lt"/>
              </a:rPr>
              <a:t>:</a:t>
            </a:r>
            <a:endParaRPr lang="en-US" sz="28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84E6753F-CF46-BB28-02DC-D26136A00FC3}"/>
                  </a:ext>
                </a:extLst>
              </p:cNvPr>
              <p:cNvSpPr txBox="1"/>
              <p:nvPr/>
            </p:nvSpPr>
            <p:spPr>
              <a:xfrm>
                <a:off x="1546300" y="4588968"/>
                <a:ext cx="7102145" cy="19124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d>
                            <m:d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)=</m:t>
                      </m:r>
                      <m:sSubSup>
                        <m:sSubSup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𝑗𝑖</m:t>
                          </m:r>
                        </m:sub>
                        <m:sup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(0)</m:t>
                        </m:r>
                      </m:sup>
                    </m:sSup>
                    <m:r>
                      <a:rPr lang="it-IT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8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sz="2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it-IT" sz="2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it-IT" sz="2800" i="1">
                        <a:latin typeface="Cambria Math" panose="02040503050406030204" pitchFamily="18" charset="0"/>
                      </a:rPr>
                      <m:t>)=</m:t>
                    </m:r>
                    <m:sSubSup>
                      <m:sSubSupPr>
                        <m:ctrlPr>
                          <a:rPr lang="it-IT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it-IT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it-IT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it-IT" sz="28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it-IT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it-IT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8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it-IT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it-IT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it-IT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84E6753F-CF46-BB28-02DC-D26136A00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300" y="4588968"/>
                <a:ext cx="7102145" cy="19124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ttangolo 10">
            <a:extLst>
              <a:ext uri="{FF2B5EF4-FFF2-40B4-BE49-F238E27FC236}">
                <a16:creationId xmlns:a16="http://schemas.microsoft.com/office/drawing/2014/main" id="{352990F1-A38F-DBD0-6AF2-8D06BD6C07B5}"/>
              </a:ext>
            </a:extLst>
          </p:cNvPr>
          <p:cNvSpPr/>
          <p:nvPr/>
        </p:nvSpPr>
        <p:spPr>
          <a:xfrm>
            <a:off x="6151315" y="4601833"/>
            <a:ext cx="1534367" cy="639192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30D90E9-64D2-BBA3-7036-10ED7D489BA1}"/>
              </a:ext>
            </a:extLst>
          </p:cNvPr>
          <p:cNvSpPr/>
          <p:nvPr/>
        </p:nvSpPr>
        <p:spPr>
          <a:xfrm>
            <a:off x="5231626" y="5495340"/>
            <a:ext cx="1534367" cy="639192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0C35E3C-6739-DC8C-540D-5395B7644053}"/>
              </a:ext>
            </a:extLst>
          </p:cNvPr>
          <p:cNvSpPr/>
          <p:nvPr/>
        </p:nvSpPr>
        <p:spPr>
          <a:xfrm>
            <a:off x="1546300" y="4350056"/>
            <a:ext cx="6782888" cy="1918026"/>
          </a:xfrm>
          <a:prstGeom prst="rect">
            <a:avLst/>
          </a:prstGeom>
          <a:noFill/>
          <a:ln w="38100"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61A8628C-556A-E6C0-CA78-69D819C01675}"/>
              </a:ext>
            </a:extLst>
          </p:cNvPr>
          <p:cNvSpPr/>
          <p:nvPr/>
        </p:nvSpPr>
        <p:spPr>
          <a:xfrm>
            <a:off x="-5750" y="0"/>
            <a:ext cx="12192000" cy="6858000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10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BB6C2-3A96-AC1B-34F7-9D565DB2F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DDF6BB-DB7E-BEBD-63DF-1A357F7E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697" y="348492"/>
            <a:ext cx="10942468" cy="4809434"/>
          </a:xfrm>
        </p:spPr>
        <p:txBody>
          <a:bodyPr>
            <a:normAutofit/>
          </a:bodyPr>
          <a:lstStyle/>
          <a:p>
            <a:r>
              <a:rPr lang="it-IT" sz="2800" dirty="0" err="1">
                <a:latin typeface="+mn-lt"/>
              </a:rPr>
              <a:t>Plugging</a:t>
            </a:r>
            <a:r>
              <a:rPr lang="it-IT" sz="2800" dirty="0">
                <a:latin typeface="+mn-lt"/>
              </a:rPr>
              <a:t> </a:t>
            </a:r>
            <a:r>
              <a:rPr lang="it-IT" sz="2800" dirty="0" err="1">
                <a:latin typeface="+mn-lt"/>
              </a:rPr>
              <a:t>into</a:t>
            </a:r>
            <a:r>
              <a:rPr lang="it-IT" sz="2800" dirty="0">
                <a:latin typeface="+mn-lt"/>
              </a:rPr>
              <a:t> the Stokes system, the </a:t>
            </a:r>
            <a:r>
              <a:rPr lang="it-IT" sz="2800" dirty="0" err="1">
                <a:latin typeface="+mn-lt"/>
              </a:rPr>
              <a:t>closure</a:t>
            </a:r>
            <a:r>
              <a:rPr lang="it-IT" sz="2800" dirty="0">
                <a:latin typeface="+mn-lt"/>
              </a:rPr>
              <a:t> </a:t>
            </a:r>
            <a:r>
              <a:rPr lang="it-IT" sz="2800" dirty="0" err="1">
                <a:latin typeface="+mn-lt"/>
              </a:rPr>
              <a:t>problem</a:t>
            </a:r>
            <a:r>
              <a:rPr lang="it-IT" sz="2800" dirty="0">
                <a:latin typeface="+mn-lt"/>
              </a:rPr>
              <a:t> for the </a:t>
            </a:r>
            <a:r>
              <a:rPr lang="it-IT" sz="2800" dirty="0" err="1">
                <a:latin typeface="+mn-lt"/>
              </a:rPr>
              <a:t>variables</a:t>
            </a:r>
            <a:r>
              <a:rPr lang="it-IT" sz="2800" dirty="0">
                <a:latin typeface="+mn-lt"/>
              </a:rPr>
              <a:t> </a:t>
            </a:r>
            <a:r>
              <a:rPr lang="it-IT" sz="2800" dirty="0" err="1">
                <a:latin typeface="+mn-lt"/>
              </a:rPr>
              <a:t>at</a:t>
            </a:r>
            <a:r>
              <a:rPr lang="it-IT" sz="2800" dirty="0">
                <a:latin typeface="+mn-lt"/>
              </a:rPr>
              <a:t> </a:t>
            </a:r>
            <a:r>
              <a:rPr lang="it-IT" sz="2800" dirty="0" err="1">
                <a:latin typeface="+mn-lt"/>
              </a:rPr>
              <a:t>leading</a:t>
            </a:r>
            <a:r>
              <a:rPr lang="it-IT" sz="2800" dirty="0">
                <a:latin typeface="+mn-lt"/>
              </a:rPr>
              <a:t> </a:t>
            </a:r>
            <a:r>
              <a:rPr lang="it-IT" sz="2800" dirty="0" err="1">
                <a:latin typeface="+mn-lt"/>
              </a:rPr>
              <a:t>order</a:t>
            </a:r>
            <a:r>
              <a:rPr lang="it-IT" sz="2800" dirty="0">
                <a:latin typeface="+mn-lt"/>
              </a:rPr>
              <a:t> </a:t>
            </a:r>
            <a:r>
              <a:rPr lang="it-IT" sz="2800" dirty="0" err="1">
                <a:latin typeface="+mn-lt"/>
              </a:rPr>
              <a:t>becomes</a:t>
            </a:r>
            <a:r>
              <a:rPr lang="it-IT" sz="2800" dirty="0">
                <a:latin typeface="+mn-lt"/>
              </a:rPr>
              <a:t>:</a:t>
            </a:r>
            <a:br>
              <a:rPr lang="it-IT" sz="2800" dirty="0">
                <a:latin typeface="+mn-lt"/>
              </a:rPr>
            </a:br>
            <a:br>
              <a:rPr lang="it-IT" sz="2800" dirty="0">
                <a:latin typeface="+mn-lt"/>
              </a:rPr>
            </a:br>
            <a:br>
              <a:rPr lang="it-IT" sz="2800" dirty="0">
                <a:latin typeface="+mn-lt"/>
              </a:rPr>
            </a:br>
            <a:br>
              <a:rPr lang="it-IT" sz="2800" dirty="0">
                <a:latin typeface="+mn-lt"/>
              </a:rPr>
            </a:br>
            <a:br>
              <a:rPr lang="it-IT" sz="2800" dirty="0">
                <a:latin typeface="+mn-lt"/>
              </a:rPr>
            </a:br>
            <a:br>
              <a:rPr lang="it-IT" sz="2800" dirty="0">
                <a:latin typeface="+mn-lt"/>
              </a:rPr>
            </a:br>
            <a:br>
              <a:rPr lang="it-IT" sz="2800" dirty="0">
                <a:latin typeface="+mn-lt"/>
              </a:rPr>
            </a:br>
            <a:br>
              <a:rPr lang="it-IT" sz="2800" dirty="0">
                <a:latin typeface="+mn-lt"/>
              </a:rPr>
            </a:br>
            <a:r>
              <a:rPr lang="it-IT" sz="2800" dirty="0" err="1">
                <a:latin typeface="+mn-lt"/>
              </a:rPr>
              <a:t>subject</a:t>
            </a:r>
            <a:r>
              <a:rPr lang="it-IT" sz="2800" dirty="0">
                <a:latin typeface="+mn-lt"/>
              </a:rPr>
              <a:t> to:</a:t>
            </a:r>
            <a:endParaRPr lang="en-US" sz="28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4B6286A6-76EB-B6DB-9589-B753C387B36F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2090818" y="4819107"/>
                <a:ext cx="11406328" cy="2387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it-IT" b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 at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it-IT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𝑤𝑎𝑙𝑙</m:t>
                        </m:r>
                      </m:sub>
                    </m:sSub>
                  </m:oMath>
                </a14:m>
                <a:endParaRPr lang="it-IT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Sup>
                      <m:sSub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𝑖𝑗</m:t>
                                </m:r>
                              </m:sub>
                              <m:sup>
                                <m: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bSup>
                          </m:num>
                          <m:den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it-IT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it-IT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bSup>
                          </m:num>
                          <m:den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it-IT" b="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at</a:t>
                </a:r>
                <a:r>
                  <a:rPr lang="it-IT" b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it-IT" b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 </a:t>
                </a:r>
              </a:p>
              <a:p>
                <a:pPr marL="0" indent="0">
                  <a:buNone/>
                </a:pPr>
                <a:endParaRPr lang="it-IT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4B6286A6-76EB-B6DB-9589-B753C387B36F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90818" y="4819107"/>
                <a:ext cx="11406328" cy="2387385"/>
              </a:xfrm>
              <a:prstGeom prst="rect">
                <a:avLst/>
              </a:prstGeom>
              <a:blipFill>
                <a:blip r:embed="rId2"/>
                <a:stretch>
                  <a:fillRect t="-3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1">
            <a:extLst>
              <a:ext uri="{FF2B5EF4-FFF2-40B4-BE49-F238E27FC236}">
                <a16:creationId xmlns:a16="http://schemas.microsoft.com/office/drawing/2014/main" id="{0F64EAA6-8CD5-B411-AA89-57ECF232CD4A}"/>
              </a:ext>
            </a:extLst>
          </p:cNvPr>
          <p:cNvSpPr txBox="1">
            <a:spLocks/>
          </p:cNvSpPr>
          <p:nvPr/>
        </p:nvSpPr>
        <p:spPr>
          <a:xfrm>
            <a:off x="907004" y="3544810"/>
            <a:ext cx="107331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3FE13DCF-2C4D-A800-EF50-A16560668632}"/>
                  </a:ext>
                </a:extLst>
              </p:cNvPr>
              <p:cNvSpPr txBox="1"/>
              <p:nvPr/>
            </p:nvSpPr>
            <p:spPr>
              <a:xfrm>
                <a:off x="1981940" y="1744260"/>
                <a:ext cx="6094520" cy="26439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it-IT" sz="2800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it-IT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it-IT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it-IT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it-IT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it-IT" sz="2800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it-IT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it-IT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3FE13DCF-2C4D-A800-EF50-A16560668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940" y="1744260"/>
                <a:ext cx="6094520" cy="26439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ttangolo 13">
            <a:extLst>
              <a:ext uri="{FF2B5EF4-FFF2-40B4-BE49-F238E27FC236}">
                <a16:creationId xmlns:a16="http://schemas.microsoft.com/office/drawing/2014/main" id="{1F461E31-64BA-C881-2539-AEC0255A91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7524DEC-E786-97A5-234E-49A9E61042F8}"/>
              </a:ext>
            </a:extLst>
          </p:cNvPr>
          <p:cNvSpPr/>
          <p:nvPr/>
        </p:nvSpPr>
        <p:spPr>
          <a:xfrm>
            <a:off x="3261815" y="1716964"/>
            <a:ext cx="3835021" cy="21590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EA03B93-72C4-77E0-9F0E-D923B2A5B980}"/>
              </a:ext>
            </a:extLst>
          </p:cNvPr>
          <p:cNvSpPr/>
          <p:nvPr/>
        </p:nvSpPr>
        <p:spPr>
          <a:xfrm>
            <a:off x="2090818" y="4678903"/>
            <a:ext cx="6247964" cy="1667308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03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7D5769BF-E291-1F2E-196F-76BD68C13BC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36847" y="365125"/>
                <a:ext cx="10616953" cy="1325563"/>
              </a:xfrm>
            </p:spPr>
            <p:txBody>
              <a:bodyPr>
                <a:normAutofit/>
              </a:bodyPr>
              <a:lstStyle/>
              <a:p>
                <a:r>
                  <a:rPr lang="it-IT" sz="2800" dirty="0">
                    <a:latin typeface="+mn-lt"/>
                  </a:rPr>
                  <a:t>Once the </a:t>
                </a:r>
                <a:r>
                  <a:rPr lang="it-IT" sz="2800" dirty="0" err="1">
                    <a:latin typeface="+mn-lt"/>
                  </a:rPr>
                  <a:t>closure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problem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is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solved</a:t>
                </a:r>
                <a:r>
                  <a:rPr lang="it-IT" sz="2800" dirty="0">
                    <a:latin typeface="+mn-lt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it-IT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it-IT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is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known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at</a:t>
                </a:r>
                <a:r>
                  <a:rPr lang="it-IT" sz="28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it-IT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sub>
                    </m:sSub>
                    <m:r>
                      <a:rPr lang="it-IT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it-IT" sz="2800" dirty="0" err="1">
                    <a:latin typeface="+mn-lt"/>
                  </a:rPr>
                  <a:t>we</a:t>
                </a:r>
                <a:r>
                  <a:rPr lang="it-IT" sz="2800" dirty="0">
                    <a:latin typeface="+mn-lt"/>
                  </a:rPr>
                  <a:t> can </a:t>
                </a:r>
                <a:r>
                  <a:rPr lang="it-IT" sz="2800" dirty="0" err="1">
                    <a:latin typeface="+mn-lt"/>
                  </a:rPr>
                  <a:t>retrieve</a:t>
                </a:r>
                <a:r>
                  <a:rPr lang="it-IT" sz="2800" dirty="0">
                    <a:latin typeface="+mn-lt"/>
                  </a:rPr>
                  <a:t> the </a:t>
                </a:r>
                <a:r>
                  <a:rPr lang="it-IT" sz="2800" dirty="0" err="1">
                    <a:latin typeface="+mn-lt"/>
                  </a:rPr>
                  <a:t>macroscopic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i="1" dirty="0">
                    <a:latin typeface="+mn-lt"/>
                  </a:rPr>
                  <a:t>slip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velocity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at</a:t>
                </a:r>
                <a:r>
                  <a:rPr lang="it-IT" sz="28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it-IT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it-IT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it-IT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it-IT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sub>
                    </m:sSub>
                    <m:r>
                      <a:rPr lang="it-IT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endParaRPr lang="en-US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7D5769BF-E291-1F2E-196F-76BD68C13B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36847" y="365125"/>
                <a:ext cx="10616953" cy="1325563"/>
              </a:xfrm>
              <a:blipFill>
                <a:blip r:embed="rId2"/>
                <a:stretch>
                  <a:fillRect l="-1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BD324660-E75D-FF2E-1E19-ED7A898D7B0F}"/>
                  </a:ext>
                </a:extLst>
              </p:cNvPr>
              <p:cNvSpPr txBox="1"/>
              <p:nvPr/>
            </p:nvSpPr>
            <p:spPr>
              <a:xfrm>
                <a:off x="589626" y="1690688"/>
                <a:ext cx="9930413" cy="968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it-IT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b>
                          </m:sSub>
                          <m:r>
                            <a:rPr lang="it-IT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𝜖</m:t>
                          </m:r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b>
                          </m:sSub>
                        </m:sub>
                      </m:sSub>
                      <m:r>
                        <a:rPr lang="it-IT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𝜖</m:t>
                      </m:r>
                      <m:sSub>
                        <m:sSubPr>
                          <m:ctrlP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(0)</m:t>
                                      </m:r>
                                    </m:sup>
                                  </m:sSubSup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+…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b>
                          </m:sSub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𝜖</m:t>
                                  </m:r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sz="2800" dirty="0"/>
                                <m:t> </m:t>
                              </m:r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b>
                          </m:sSub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 …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BD324660-E75D-FF2E-1E19-ED7A898D7B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626" y="1690688"/>
                <a:ext cx="9930413" cy="9687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>
                <a:extLst>
                  <a:ext uri="{FF2B5EF4-FFF2-40B4-BE49-F238E27FC236}">
                    <a16:creationId xmlns:a16="http://schemas.microsoft.com/office/drawing/2014/main" id="{2A632BF6-3ED8-ABE5-11FE-5ABCA6B7D0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6846" y="2766218"/>
                <a:ext cx="10616953" cy="363458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endParaRPr lang="it-IT" sz="2800" dirty="0">
                  <a:latin typeface="+mn-lt"/>
                </a:endParaRPr>
              </a:p>
              <a:p>
                <a:r>
                  <a:rPr lang="it-IT" sz="2800" dirty="0" err="1">
                    <a:latin typeface="+mn-lt"/>
                  </a:rPr>
                  <a:t>This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boundary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condition</a:t>
                </a:r>
                <a:r>
                  <a:rPr lang="it-IT" sz="2800" dirty="0">
                    <a:latin typeface="+mn-lt"/>
                  </a:rPr>
                  <a:t> can </a:t>
                </a:r>
                <a:r>
                  <a:rPr lang="it-IT" sz="2800" dirty="0" err="1">
                    <a:latin typeface="+mn-lt"/>
                  </a:rPr>
                  <a:t>then</a:t>
                </a:r>
                <a:r>
                  <a:rPr lang="it-IT" sz="2800" dirty="0">
                    <a:latin typeface="+mn-lt"/>
                  </a:rPr>
                  <a:t> be Taylor-</a:t>
                </a:r>
                <a:r>
                  <a:rPr lang="it-IT" sz="2800" dirty="0" err="1">
                    <a:latin typeface="+mn-lt"/>
                  </a:rPr>
                  <a:t>expanded</a:t>
                </a:r>
                <a:r>
                  <a:rPr lang="it-IT" sz="2800" dirty="0">
                    <a:latin typeface="+mn-lt"/>
                  </a:rPr>
                  <a:t> to 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it-IT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800" dirty="0">
                    <a:latin typeface="+mn-lt"/>
                  </a:rPr>
                  <a:t>, </a:t>
                </a:r>
                <a:r>
                  <a:rPr lang="it-IT" sz="2800" dirty="0" err="1">
                    <a:latin typeface="+mn-lt"/>
                  </a:rPr>
                  <a:t>at</a:t>
                </a:r>
                <a:r>
                  <a:rPr lang="it-IT" sz="2800" dirty="0">
                    <a:latin typeface="+mn-lt"/>
                  </a:rPr>
                  <a:t> the </a:t>
                </a:r>
                <a:r>
                  <a:rPr lang="it-IT" sz="2800" dirty="0" err="1">
                    <a:latin typeface="+mn-lt"/>
                  </a:rPr>
                  <a:t>rims</a:t>
                </a:r>
                <a:r>
                  <a:rPr lang="it-IT" sz="2800" dirty="0">
                    <a:latin typeface="+mn-lt"/>
                  </a:rPr>
                  <a:t> of the </a:t>
                </a:r>
                <a:r>
                  <a:rPr lang="it-IT" sz="2800" dirty="0" err="1">
                    <a:latin typeface="+mn-lt"/>
                  </a:rPr>
                  <a:t>roughness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elements</a:t>
                </a:r>
                <a:r>
                  <a:rPr lang="it-IT" sz="2800" dirty="0">
                    <a:latin typeface="+mn-lt"/>
                  </a:rPr>
                  <a:t>, to </a:t>
                </a:r>
                <a:r>
                  <a:rPr lang="it-IT" sz="2800" dirty="0" err="1">
                    <a:latin typeface="+mn-lt"/>
                  </a:rPr>
                  <a:t>finally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obtain</a:t>
                </a:r>
                <a:r>
                  <a:rPr lang="it-IT" sz="2800" dirty="0">
                    <a:latin typeface="+mn-lt"/>
                  </a:rPr>
                  <a:t>, </a:t>
                </a:r>
                <a:r>
                  <a:rPr lang="it-IT" sz="2800" dirty="0" err="1">
                    <a:latin typeface="+mn-lt"/>
                  </a:rPr>
                  <a:t>at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leading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order</a:t>
                </a:r>
                <a:r>
                  <a:rPr lang="it-IT" sz="2800" dirty="0">
                    <a:latin typeface="+mn-lt"/>
                  </a:rPr>
                  <a:t>:</a:t>
                </a:r>
              </a:p>
              <a:p>
                <a:endParaRPr lang="it-IT" sz="2800" dirty="0">
                  <a:latin typeface="+mn-lt"/>
                </a:endParaRPr>
              </a:p>
              <a:p>
                <a:endParaRPr lang="it-IT" sz="2800" dirty="0">
                  <a:latin typeface="+mn-lt"/>
                </a:endParaRPr>
              </a:p>
              <a:p>
                <a:endParaRPr lang="it-IT" sz="2800" dirty="0">
                  <a:latin typeface="+mn-lt"/>
                </a:endParaRPr>
              </a:p>
              <a:p>
                <a:endParaRPr lang="it-IT" sz="2800" dirty="0">
                  <a:latin typeface="+mn-lt"/>
                </a:endParaRPr>
              </a:p>
              <a:p>
                <a:endParaRPr lang="it-IT" sz="1200" dirty="0">
                  <a:latin typeface="+mn-lt"/>
                </a:endParaRPr>
              </a:p>
              <a:p>
                <a:r>
                  <a:rPr lang="it-IT" sz="2800" dirty="0">
                    <a:latin typeface="+mn-lt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𝜆</m:t>
                        </m:r>
                      </m:e>
                      <m:sub>
                        <m:r>
                          <a:rPr lang="it-IT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it-IT" sz="2800" dirty="0">
                    <a:latin typeface="+mn-lt"/>
                  </a:rPr>
                  <a:t>the </a:t>
                </a:r>
                <a:r>
                  <a:rPr lang="it-IT" sz="2800" b="1" dirty="0" err="1">
                    <a:latin typeface="+mn-lt"/>
                  </a:rPr>
                  <a:t>Navier</a:t>
                </a:r>
                <a:r>
                  <a:rPr lang="it-IT" sz="2800" b="1" dirty="0">
                    <a:latin typeface="+mn-lt"/>
                  </a:rPr>
                  <a:t> slip </a:t>
                </a:r>
                <a:r>
                  <a:rPr lang="it-IT" sz="2800" b="1" dirty="0" err="1">
                    <a:latin typeface="+mn-lt"/>
                  </a:rPr>
                  <a:t>tensor</a:t>
                </a:r>
                <a:endParaRPr lang="it-IT" sz="2800" b="1" dirty="0">
                  <a:latin typeface="+mn-lt"/>
                </a:endParaRPr>
              </a:p>
              <a:p>
                <a:endParaRPr lang="it-IT" sz="2800" dirty="0">
                  <a:latin typeface="+mn-lt"/>
                </a:endParaRPr>
              </a:p>
              <a:p>
                <a:endParaRPr lang="en-US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Titolo 1">
                <a:extLst>
                  <a:ext uri="{FF2B5EF4-FFF2-40B4-BE49-F238E27FC236}">
                    <a16:creationId xmlns:a16="http://schemas.microsoft.com/office/drawing/2014/main" id="{2A632BF6-3ED8-ABE5-11FE-5ABCA6B7D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846" y="2766218"/>
                <a:ext cx="10616953" cy="3634582"/>
              </a:xfrm>
              <a:prstGeom prst="rect">
                <a:avLst/>
              </a:prstGeom>
              <a:blipFill>
                <a:blip r:embed="rId4"/>
                <a:stretch>
                  <a:fillRect l="-1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BC9AE81-F455-8A6D-8102-F733BC31149D}"/>
                  </a:ext>
                </a:extLst>
              </p:cNvPr>
              <p:cNvSpPr txBox="1"/>
              <p:nvPr/>
            </p:nvSpPr>
            <p:spPr>
              <a:xfrm>
                <a:off x="2578224" y="3984978"/>
                <a:ext cx="6094520" cy="840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it-IT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𝑌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=0</m:t>
                          </m:r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𝜖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it-IT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sz="2800" dirty="0"/>
                                <m:t> </m:t>
                              </m:r>
                            </m:e>
                          </m:d>
                        </m:e>
                        <m:sub>
                          <m:r>
                            <a:rPr lang="it-IT" sz="28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it-IT" sz="2800" b="0" i="1" dirty="0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 …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BC9AE81-F455-8A6D-8102-F733BC311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8224" y="3984978"/>
                <a:ext cx="6094520" cy="8405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tangolo 8">
            <a:extLst>
              <a:ext uri="{FF2B5EF4-FFF2-40B4-BE49-F238E27FC236}">
                <a16:creationId xmlns:a16="http://schemas.microsoft.com/office/drawing/2014/main" id="{5BCB9CCF-3858-E0C5-0389-DFBD0A4F138E}"/>
              </a:ext>
            </a:extLst>
          </p:cNvPr>
          <p:cNvSpPr/>
          <p:nvPr/>
        </p:nvSpPr>
        <p:spPr>
          <a:xfrm>
            <a:off x="2793876" y="3973273"/>
            <a:ext cx="5521911" cy="852256"/>
          </a:xfrm>
          <a:prstGeom prst="rect">
            <a:avLst/>
          </a:prstGeom>
          <a:solidFill>
            <a:srgbClr val="4472C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32FDA0D-C91C-990F-5985-2EAF59A0AE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06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9DBFE-6244-E3D2-FBFD-C5AE2B79F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DF307958-C40E-081C-6649-BEF658528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185" y="-1667"/>
            <a:ext cx="4015148" cy="345536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389FF1F2-D9EB-4D15-F2E7-7D9A14205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764" y="503542"/>
            <a:ext cx="4832136" cy="2648818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5C7A22D1-A88A-BA76-9910-C283B55F4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763" y="315293"/>
            <a:ext cx="3315001" cy="27416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36AFE80-B2C9-2F4E-CECC-9A1830B12D75}"/>
                  </a:ext>
                </a:extLst>
              </p:cNvPr>
              <p:cNvSpPr txBox="1"/>
              <p:nvPr/>
            </p:nvSpPr>
            <p:spPr>
              <a:xfrm>
                <a:off x="10567818" y="-2954"/>
                <a:ext cx="1610313" cy="7927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𝓛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E213CA6-11AC-2246-E564-9DA1A56E9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7818" y="-2954"/>
                <a:ext cx="1610313" cy="79278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e 16">
            <a:extLst>
              <a:ext uri="{FF2B5EF4-FFF2-40B4-BE49-F238E27FC236}">
                <a16:creationId xmlns:a16="http://schemas.microsoft.com/office/drawing/2014/main" id="{EDFAC71C-8276-43FD-E880-FA07BC9A30FE}"/>
              </a:ext>
            </a:extLst>
          </p:cNvPr>
          <p:cNvSpPr/>
          <p:nvPr/>
        </p:nvSpPr>
        <p:spPr>
          <a:xfrm>
            <a:off x="11230252" y="503542"/>
            <a:ext cx="230820" cy="28628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2E05B8F2-F63A-5916-B7A2-F1E86F9BAD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01550" y="449099"/>
            <a:ext cx="247685" cy="342948"/>
          </a:xfrm>
          <a:prstGeom prst="rect">
            <a:avLst/>
          </a:prstGeom>
        </p:spPr>
      </p:pic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F606FD4F-639E-B41A-C9FF-043EF2D736E6}"/>
              </a:ext>
            </a:extLst>
          </p:cNvPr>
          <p:cNvCxnSpPr>
            <a:stCxn id="18" idx="0"/>
            <a:endCxn id="18" idx="0"/>
          </p:cNvCxnSpPr>
          <p:nvPr/>
        </p:nvCxnSpPr>
        <p:spPr>
          <a:xfrm>
            <a:off x="11325393" y="44909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18F0B6-3C84-E617-61BD-B2AAB2BF6451}"/>
              </a:ext>
            </a:extLst>
          </p:cNvPr>
          <p:cNvSpPr txBox="1"/>
          <p:nvPr/>
        </p:nvSpPr>
        <p:spPr>
          <a:xfrm>
            <a:off x="488271" y="4545406"/>
            <a:ext cx="50070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For </a:t>
            </a:r>
            <a:r>
              <a:rPr lang="it-IT" sz="2800" dirty="0" err="1"/>
              <a:t>simple</a:t>
            </a:r>
            <a:r>
              <a:rPr lang="it-IT" sz="2800" dirty="0"/>
              <a:t> </a:t>
            </a:r>
            <a:r>
              <a:rPr lang="it-IT" sz="2800" dirty="0" err="1"/>
              <a:t>wall</a:t>
            </a:r>
            <a:r>
              <a:rPr lang="it-IT" sz="2800" dirty="0"/>
              <a:t> micro-</a:t>
            </a:r>
            <a:r>
              <a:rPr lang="it-IT" sz="2800" dirty="0" err="1"/>
              <a:t>structures</a:t>
            </a:r>
            <a:r>
              <a:rPr lang="it-IT" sz="2800" dirty="0"/>
              <a:t> </a:t>
            </a:r>
            <a:r>
              <a:rPr lang="it-IT" sz="2800" dirty="0" err="1"/>
              <a:t>such</a:t>
            </a:r>
            <a:r>
              <a:rPr lang="it-IT" sz="2800" dirty="0"/>
              <a:t> </a:t>
            </a:r>
            <a:r>
              <a:rPr lang="it-IT" sz="2800" dirty="0" err="1"/>
              <a:t>as</a:t>
            </a:r>
            <a:r>
              <a:rPr lang="it-IT" sz="2800" dirty="0"/>
              <a:t> </a:t>
            </a:r>
            <a:r>
              <a:rPr lang="it-IT" sz="2800" dirty="0" err="1"/>
              <a:t>those</a:t>
            </a:r>
            <a:r>
              <a:rPr lang="it-IT" sz="2800" dirty="0"/>
              <a:t> </a:t>
            </a:r>
            <a:r>
              <a:rPr lang="it-IT" sz="2800" dirty="0" err="1"/>
              <a:t>considered</a:t>
            </a:r>
            <a:r>
              <a:rPr lang="it-IT" sz="2800" dirty="0"/>
              <a:t> </a:t>
            </a:r>
            <a:r>
              <a:rPr lang="it-IT" sz="2800" dirty="0" err="1"/>
              <a:t>here</a:t>
            </a:r>
            <a:r>
              <a:rPr lang="it-IT" sz="2800" dirty="0"/>
              <a:t>: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2754B242-2979-341C-FA2B-6757425B5BCA}"/>
                  </a:ext>
                </a:extLst>
              </p:cNvPr>
              <p:cNvSpPr txBox="1"/>
              <p:nvPr/>
            </p:nvSpPr>
            <p:spPr>
              <a:xfrm>
                <a:off x="6573915" y="4440075"/>
                <a:ext cx="3089372" cy="13871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it-IT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it-IT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2754B242-2979-341C-FA2B-6757425B5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3915" y="4440075"/>
                <a:ext cx="3089372" cy="13871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ttangolo 21">
            <a:extLst>
              <a:ext uri="{FF2B5EF4-FFF2-40B4-BE49-F238E27FC236}">
                <a16:creationId xmlns:a16="http://schemas.microsoft.com/office/drawing/2014/main" id="{F60FB956-C1F7-8B67-3DF5-6D6A0E206678}"/>
              </a:ext>
            </a:extLst>
          </p:cNvPr>
          <p:cNvSpPr/>
          <p:nvPr/>
        </p:nvSpPr>
        <p:spPr>
          <a:xfrm>
            <a:off x="6418554" y="4305670"/>
            <a:ext cx="3471169" cy="1722268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38D4D7ED-B078-8B9D-019C-21534A7A44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13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4029DCE2-C122-5987-5A40-76B7C6ECD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24" y="3852363"/>
            <a:ext cx="4657682" cy="75546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C12BFF4-DD9E-0C45-43E4-3CEBBC96B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25" y="5809185"/>
            <a:ext cx="4594586" cy="80066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255959E-41C3-EF42-3CD1-8D5AFC64D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85" y="-1667"/>
            <a:ext cx="4015148" cy="345536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9BD3A72E-8EF3-B621-EA35-3C2612543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3764" y="503542"/>
            <a:ext cx="4832136" cy="2648818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00D87663-1B16-2A66-514C-44379B0D2C1E}"/>
              </a:ext>
            </a:extLst>
          </p:cNvPr>
          <p:cNvSpPr txBox="1"/>
          <p:nvPr/>
        </p:nvSpPr>
        <p:spPr>
          <a:xfrm>
            <a:off x="7183447" y="4827593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Advantages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05C2AF4-5212-D526-FA6A-D600D6D0671F}"/>
              </a:ext>
            </a:extLst>
          </p:cNvPr>
          <p:cNvSpPr txBox="1"/>
          <p:nvPr/>
        </p:nvSpPr>
        <p:spPr>
          <a:xfrm>
            <a:off x="9425518" y="4848817"/>
            <a:ext cx="2124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 cost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2D418B22-D117-466A-C12D-1612A81611B0}"/>
              </a:ext>
            </a:extLst>
          </p:cNvPr>
          <p:cNvSpPr txBox="1"/>
          <p:nvPr/>
        </p:nvSpPr>
        <p:spPr>
          <a:xfrm>
            <a:off x="9433649" y="5333788"/>
            <a:ext cx="1205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simplicity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9D8F3DA-33DA-6622-540C-A99A1AB883D6}"/>
              </a:ext>
            </a:extLst>
          </p:cNvPr>
          <p:cNvSpPr txBox="1"/>
          <p:nvPr/>
        </p:nvSpPr>
        <p:spPr>
          <a:xfrm>
            <a:off x="9425518" y="5818760"/>
            <a:ext cx="2380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optimization studies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7E5E3E18-AC93-E875-215B-0E1479CF9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8763" y="315293"/>
            <a:ext cx="3315001" cy="2741652"/>
          </a:xfrm>
          <a:prstGeom prst="rect">
            <a:avLst/>
          </a:prstGeom>
        </p:spPr>
      </p:pic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7D0B711E-D058-BF31-11EF-B28A0A22CBFA}"/>
              </a:ext>
            </a:extLst>
          </p:cNvPr>
          <p:cNvCxnSpPr>
            <a:cxnSpLocks/>
          </p:cNvCxnSpPr>
          <p:nvPr/>
        </p:nvCxnSpPr>
        <p:spPr>
          <a:xfrm>
            <a:off x="8910160" y="5094426"/>
            <a:ext cx="479584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B3344CE9-C6DB-E060-BC14-514546F95579}"/>
              </a:ext>
            </a:extLst>
          </p:cNvPr>
          <p:cNvCxnSpPr>
            <a:cxnSpLocks/>
          </p:cNvCxnSpPr>
          <p:nvPr/>
        </p:nvCxnSpPr>
        <p:spPr>
          <a:xfrm>
            <a:off x="8910160" y="5553638"/>
            <a:ext cx="479584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2192D2DD-7BD9-E822-4400-04D13B76DADB}"/>
              </a:ext>
            </a:extLst>
          </p:cNvPr>
          <p:cNvCxnSpPr>
            <a:cxnSpLocks/>
          </p:cNvCxnSpPr>
          <p:nvPr/>
        </p:nvCxnSpPr>
        <p:spPr>
          <a:xfrm>
            <a:off x="8900924" y="6066810"/>
            <a:ext cx="479584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F183DC6-9271-0219-AC1E-C2A2A5DEF239}"/>
              </a:ext>
            </a:extLst>
          </p:cNvPr>
          <p:cNvSpPr txBox="1"/>
          <p:nvPr/>
        </p:nvSpPr>
        <p:spPr>
          <a:xfrm>
            <a:off x="9425518" y="4402974"/>
            <a:ext cx="1891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 in order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9ED9DD1-A472-2F0F-4B3A-3861AAB60956}"/>
              </a:ext>
            </a:extLst>
          </p:cNvPr>
          <p:cNvCxnSpPr>
            <a:cxnSpLocks/>
          </p:cNvCxnSpPr>
          <p:nvPr/>
        </p:nvCxnSpPr>
        <p:spPr>
          <a:xfrm>
            <a:off x="8908599" y="4634084"/>
            <a:ext cx="479584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BD681A1-6884-62AF-C789-1A7C2A6CBBF4}"/>
              </a:ext>
            </a:extLst>
          </p:cNvPr>
          <p:cNvSpPr txBox="1"/>
          <p:nvPr/>
        </p:nvSpPr>
        <p:spPr>
          <a:xfrm>
            <a:off x="9425518" y="3945852"/>
            <a:ext cx="1205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versatility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9775FB4-DB5A-2A30-6034-FB297EB00F27}"/>
              </a:ext>
            </a:extLst>
          </p:cNvPr>
          <p:cNvCxnSpPr>
            <a:cxnSpLocks/>
          </p:cNvCxnSpPr>
          <p:nvPr/>
        </p:nvCxnSpPr>
        <p:spPr>
          <a:xfrm>
            <a:off x="8908599" y="4185568"/>
            <a:ext cx="479584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52FDC6-C96E-CD70-9B50-74B8627F42B5}"/>
              </a:ext>
            </a:extLst>
          </p:cNvPr>
          <p:cNvGrpSpPr/>
          <p:nvPr/>
        </p:nvGrpSpPr>
        <p:grpSpPr>
          <a:xfrm>
            <a:off x="535925" y="4837869"/>
            <a:ext cx="5457901" cy="741036"/>
            <a:chOff x="82190" y="4837869"/>
            <a:chExt cx="5457901" cy="7410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16509CA-7FE4-6333-CA2B-A25E6117671F}"/>
                </a:ext>
              </a:extLst>
            </p:cNvPr>
            <p:cNvGrpSpPr/>
            <p:nvPr/>
          </p:nvGrpSpPr>
          <p:grpSpPr>
            <a:xfrm>
              <a:off x="82190" y="4837869"/>
              <a:ext cx="5457901" cy="741036"/>
              <a:chOff x="211789" y="4814392"/>
              <a:chExt cx="5924737" cy="804420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526E3E4B-9E31-2D73-02B0-E20025BA8D03}"/>
                  </a:ext>
                </a:extLst>
              </p:cNvPr>
              <p:cNvGrpSpPr/>
              <p:nvPr/>
            </p:nvGrpSpPr>
            <p:grpSpPr>
              <a:xfrm>
                <a:off x="211789" y="4814392"/>
                <a:ext cx="5924737" cy="804420"/>
                <a:chOff x="279557" y="5110488"/>
                <a:chExt cx="5924737" cy="804420"/>
              </a:xfrm>
            </p:grpSpPr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D0C64374-FDC1-A69E-F053-E5DA605656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25415" y="5110488"/>
                  <a:ext cx="5078879" cy="804420"/>
                </a:xfrm>
                <a:prstGeom prst="rect">
                  <a:avLst/>
                </a:prstGeom>
              </p:spPr>
            </p:pic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DD4E57C2-79F6-BA98-B4B0-E18645FF79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79557" y="5341758"/>
                  <a:ext cx="603563" cy="394923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" name="TextBox 1">
                    <a:extLst>
                      <a:ext uri="{FF2B5EF4-FFF2-40B4-BE49-F238E27FC236}">
                        <a16:creationId xmlns:a16="http://schemas.microsoft.com/office/drawing/2014/main" id="{565729A8-D482-427D-B09A-DBBE7B368335}"/>
                      </a:ext>
                    </a:extLst>
                  </p:cNvPr>
                  <p:cNvSpPr txBox="1"/>
                  <p:nvPr/>
                </p:nvSpPr>
                <p:spPr>
                  <a:xfrm>
                    <a:off x="864159" y="5076886"/>
                    <a:ext cx="21961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oMath>
                      </m:oMathPara>
                    </a14:m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2" name="TextBox 1">
                    <a:extLst>
                      <a:ext uri="{FF2B5EF4-FFF2-40B4-BE49-F238E27FC236}">
                        <a16:creationId xmlns:a16="http://schemas.microsoft.com/office/drawing/2014/main" id="{565729A8-D482-427D-B09A-DBBE7B36833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4159" y="5076886"/>
                    <a:ext cx="219611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2121" r="-121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9D3F40-26FC-C66B-7F87-BB746E8CFBD1}"/>
                </a:ext>
              </a:extLst>
            </p:cNvPr>
            <p:cNvSpPr txBox="1"/>
            <p:nvPr/>
          </p:nvSpPr>
          <p:spPr>
            <a:xfrm>
              <a:off x="5458860" y="5099102"/>
              <a:ext cx="6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E213CA6-11AC-2246-E564-9DA1A56E9044}"/>
                  </a:ext>
                </a:extLst>
              </p:cNvPr>
              <p:cNvSpPr txBox="1"/>
              <p:nvPr/>
            </p:nvSpPr>
            <p:spPr>
              <a:xfrm>
                <a:off x="10567818" y="-2954"/>
                <a:ext cx="1610313" cy="7927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𝓛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E213CA6-11AC-2246-E564-9DA1A56E9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7818" y="-2954"/>
                <a:ext cx="1610313" cy="79278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e 3">
            <a:extLst>
              <a:ext uri="{FF2B5EF4-FFF2-40B4-BE49-F238E27FC236}">
                <a16:creationId xmlns:a16="http://schemas.microsoft.com/office/drawing/2014/main" id="{22AF2AB1-9A11-F0B2-9481-5888978BFA2F}"/>
              </a:ext>
            </a:extLst>
          </p:cNvPr>
          <p:cNvSpPr/>
          <p:nvPr/>
        </p:nvSpPr>
        <p:spPr>
          <a:xfrm>
            <a:off x="1091931" y="3945852"/>
            <a:ext cx="371109" cy="497553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3991EAA2-A60B-BBFC-A219-7169674CC03E}"/>
              </a:ext>
            </a:extLst>
          </p:cNvPr>
          <p:cNvSpPr/>
          <p:nvPr/>
        </p:nvSpPr>
        <p:spPr>
          <a:xfrm>
            <a:off x="2881013" y="3729237"/>
            <a:ext cx="541456" cy="497553"/>
          </a:xfrm>
          <a:prstGeom prst="ellipse">
            <a:avLst/>
          </a:prstGeom>
          <a:solidFill>
            <a:srgbClr val="F973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8000"/>
              </a:highlight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1B35E3F-64FE-3936-9E1D-0F5D7BC84329}"/>
              </a:ext>
            </a:extLst>
          </p:cNvPr>
          <p:cNvSpPr/>
          <p:nvPr/>
        </p:nvSpPr>
        <p:spPr>
          <a:xfrm>
            <a:off x="3720235" y="4904105"/>
            <a:ext cx="541456" cy="497553"/>
          </a:xfrm>
          <a:prstGeom prst="ellipse">
            <a:avLst/>
          </a:prstGeom>
          <a:solidFill>
            <a:srgbClr val="FF5D5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3E6C555F-B7DA-FD10-25D7-F2BB607FFCFD}"/>
              </a:ext>
            </a:extLst>
          </p:cNvPr>
          <p:cNvSpPr/>
          <p:nvPr/>
        </p:nvSpPr>
        <p:spPr>
          <a:xfrm>
            <a:off x="1291674" y="4944400"/>
            <a:ext cx="564444" cy="497553"/>
          </a:xfrm>
          <a:prstGeom prst="ellipse">
            <a:avLst/>
          </a:prstGeom>
          <a:solidFill>
            <a:srgbClr val="F973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A30264F0-3057-77E8-9636-55D78C125198}"/>
              </a:ext>
            </a:extLst>
          </p:cNvPr>
          <p:cNvSpPr/>
          <p:nvPr/>
        </p:nvSpPr>
        <p:spPr>
          <a:xfrm>
            <a:off x="2864765" y="5710423"/>
            <a:ext cx="541456" cy="497553"/>
          </a:xfrm>
          <a:prstGeom prst="ellipse">
            <a:avLst/>
          </a:prstGeom>
          <a:solidFill>
            <a:srgbClr val="F973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F1AF848A-5A53-E4FB-7D9B-905059301D00}"/>
              </a:ext>
            </a:extLst>
          </p:cNvPr>
          <p:cNvSpPr/>
          <p:nvPr/>
        </p:nvSpPr>
        <p:spPr>
          <a:xfrm>
            <a:off x="1078868" y="5926864"/>
            <a:ext cx="371109" cy="497553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1AB9E1F2-247E-FFBB-0035-B2A10F802241}"/>
              </a:ext>
            </a:extLst>
          </p:cNvPr>
          <p:cNvSpPr/>
          <p:nvPr/>
        </p:nvSpPr>
        <p:spPr>
          <a:xfrm>
            <a:off x="11230252" y="503542"/>
            <a:ext cx="230820" cy="28628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98F125D8-9F10-BDE5-0941-38CBE7E21E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01550" y="449099"/>
            <a:ext cx="247685" cy="342948"/>
          </a:xfrm>
          <a:prstGeom prst="rect">
            <a:avLst/>
          </a:prstGeom>
        </p:spPr>
      </p:pic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01BCC543-84BE-1CBE-A47F-86BE46C4F034}"/>
              </a:ext>
            </a:extLst>
          </p:cNvPr>
          <p:cNvCxnSpPr>
            <a:stCxn id="18" idx="0"/>
            <a:endCxn id="18" idx="0"/>
          </p:cNvCxnSpPr>
          <p:nvPr/>
        </p:nvCxnSpPr>
        <p:spPr>
          <a:xfrm>
            <a:off x="11325393" y="44909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32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105" grpId="0"/>
      <p:bldP spid="106" grpId="0"/>
      <p:bldP spid="107" grpId="0"/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so- video time 24 sec">
            <a:hlinkClick r:id="" action="ppaction://media"/>
            <a:extLst>
              <a:ext uri="{FF2B5EF4-FFF2-40B4-BE49-F238E27FC236}">
                <a16:creationId xmlns:a16="http://schemas.microsoft.com/office/drawing/2014/main" id="{FA841BE3-4944-D009-8A4A-BA633A4026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78.6458"/>
                </p14:media>
              </p:ext>
            </p:extLst>
          </p:nvPr>
        </p:nvPicPr>
        <p:blipFill rotWithShape="1">
          <a:blip r:embed="rId4"/>
          <a:srcRect l="13360" t="7319" r="18459" b="4331"/>
          <a:stretch>
            <a:fillRect/>
          </a:stretch>
        </p:blipFill>
        <p:spPr>
          <a:xfrm>
            <a:off x="1303900" y="0"/>
            <a:ext cx="9415981" cy="672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8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038A6-5E30-044C-B9A1-8059F4375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91D4179-01A7-91A6-249E-D41BB128731D}"/>
                  </a:ext>
                </a:extLst>
              </p:cNvPr>
              <p:cNvSpPr txBox="1"/>
              <p:nvPr/>
            </p:nvSpPr>
            <p:spPr>
              <a:xfrm>
                <a:off x="124684" y="895611"/>
                <a:ext cx="7513785" cy="8918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      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𝓚</m:t>
                                  </m:r>
                                </m:e>
                                <m:sub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𝒙𝒚</m:t>
                                  </m:r>
                                </m:sub>
                                <m:sup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𝒊𝒕𝒇</m:t>
                                  </m:r>
                                </m:sup>
                              </m:sSub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+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8B56FA7-FD02-14F8-0AFB-7673DBB69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84" y="895611"/>
                <a:ext cx="7513785" cy="8918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08059E-8927-F1AE-24F1-F8BB3D83FBEB}"/>
                  </a:ext>
                </a:extLst>
              </p:cNvPr>
              <p:cNvSpPr txBox="1"/>
              <p:nvPr/>
            </p:nvSpPr>
            <p:spPr>
              <a:xfrm>
                <a:off x="124684" y="4956083"/>
                <a:ext cx="7513785" cy="8918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       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𝓚</m:t>
                                  </m:r>
                                </m:e>
                                <m:sub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𝒛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  <m:sup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𝒊𝒕𝒇</m:t>
                                  </m:r>
                                </m:sup>
                              </m:sSub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53D2EC-775B-7CFE-5FA3-16DF22476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84" y="4956083"/>
                <a:ext cx="7513785" cy="8918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8DCC7C-644A-791F-6894-AF84EBC08B89}"/>
                  </a:ext>
                </a:extLst>
              </p:cNvPr>
              <p:cNvSpPr txBox="1"/>
              <p:nvPr/>
            </p:nvSpPr>
            <p:spPr>
              <a:xfrm>
                <a:off x="124684" y="2918150"/>
                <a:ext cx="11051315" cy="8918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𝓚</m:t>
                                  </m:r>
                                </m:e>
                                <m:sub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𝒙𝒚</m:t>
                                  </m:r>
                                </m:sub>
                                <m:sup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𝒊𝒕𝒇</m:t>
                                  </m:r>
                                </m:sup>
                              </m:sSub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𝓚</m:t>
                                  </m:r>
                                </m:e>
                                <m:sub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𝒛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  <m:sup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𝒊𝒕𝒇</m:t>
                                  </m:r>
                                </m:sup>
                              </m:sSubSup>
                              <m:r>
                                <a:rPr lang="en-US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  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𝓚</m:t>
                                  </m:r>
                                </m:e>
                                <m:sub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  <m:sup/>
                              </m:sSubSup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6A9E710-FEDA-80F0-5522-14973F942C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84" y="2918150"/>
                <a:ext cx="11051315" cy="8918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>
            <a:extLst>
              <a:ext uri="{FF2B5EF4-FFF2-40B4-BE49-F238E27FC236}">
                <a16:creationId xmlns:a16="http://schemas.microsoft.com/office/drawing/2014/main" id="{149375F8-2D85-AE8B-D26C-89BEDDB1F445}"/>
              </a:ext>
            </a:extLst>
          </p:cNvPr>
          <p:cNvSpPr/>
          <p:nvPr/>
        </p:nvSpPr>
        <p:spPr>
          <a:xfrm rot="5400000">
            <a:off x="1650872" y="1091903"/>
            <a:ext cx="277351" cy="1445490"/>
          </a:xfrm>
          <a:prstGeom prst="righ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988BFF-341B-DA4E-D8FC-76A95DE47031}"/>
              </a:ext>
            </a:extLst>
          </p:cNvPr>
          <p:cNvSpPr txBox="1"/>
          <p:nvPr/>
        </p:nvSpPr>
        <p:spPr>
          <a:xfrm>
            <a:off x="715278" y="1952172"/>
            <a:ext cx="214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cs typeface="Times New Roman" panose="02020603050405020304" pitchFamily="18" charset="0"/>
              </a:rPr>
              <a:t>Navier-slip condition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D9E07A36-C94F-D37B-94A8-1C25A3708040}"/>
              </a:ext>
            </a:extLst>
          </p:cNvPr>
          <p:cNvSpPr/>
          <p:nvPr/>
        </p:nvSpPr>
        <p:spPr>
          <a:xfrm rot="5400000">
            <a:off x="4345084" y="825239"/>
            <a:ext cx="369333" cy="2148536"/>
          </a:xfrm>
          <a:prstGeom prst="rightBrace">
            <a:avLst>
              <a:gd name="adj1" fmla="val 8333"/>
              <a:gd name="adj2" fmla="val 50430"/>
            </a:avLst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28279B-8838-7CCE-DFD2-624CFC762D1D}"/>
              </a:ext>
            </a:extLst>
          </p:cNvPr>
          <p:cNvSpPr txBox="1"/>
          <p:nvPr/>
        </p:nvSpPr>
        <p:spPr>
          <a:xfrm>
            <a:off x="3295470" y="2103770"/>
            <a:ext cx="2468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Second-order correction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B66A1E7B-C0CE-1ABF-2A43-596CB1E79699}"/>
              </a:ext>
            </a:extLst>
          </p:cNvPr>
          <p:cNvSpPr/>
          <p:nvPr/>
        </p:nvSpPr>
        <p:spPr>
          <a:xfrm rot="5400000">
            <a:off x="1757088" y="5174038"/>
            <a:ext cx="277351" cy="1445490"/>
          </a:xfrm>
          <a:prstGeom prst="righ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617AAC-7658-7098-6D07-75ABC6AFD868}"/>
              </a:ext>
            </a:extLst>
          </p:cNvPr>
          <p:cNvSpPr txBox="1"/>
          <p:nvPr/>
        </p:nvSpPr>
        <p:spPr>
          <a:xfrm>
            <a:off x="821494" y="6034307"/>
            <a:ext cx="214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cs typeface="Times New Roman" panose="02020603050405020304" pitchFamily="18" charset="0"/>
              </a:rPr>
              <a:t>Navier-slip condition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930A56DB-1E44-1B3E-5B9A-068B88300E7D}"/>
              </a:ext>
            </a:extLst>
          </p:cNvPr>
          <p:cNvSpPr/>
          <p:nvPr/>
        </p:nvSpPr>
        <p:spPr>
          <a:xfrm rot="5400000">
            <a:off x="4442065" y="4907374"/>
            <a:ext cx="369333" cy="2148536"/>
          </a:xfrm>
          <a:prstGeom prst="rightBrace">
            <a:avLst>
              <a:gd name="adj1" fmla="val 8333"/>
              <a:gd name="adj2" fmla="val 50430"/>
            </a:avLst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E0ADD9-C4C3-3902-1A05-D9C202DD6A75}"/>
              </a:ext>
            </a:extLst>
          </p:cNvPr>
          <p:cNvSpPr txBox="1"/>
          <p:nvPr/>
        </p:nvSpPr>
        <p:spPr>
          <a:xfrm>
            <a:off x="3392452" y="6167433"/>
            <a:ext cx="2468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Second-order correction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5B2FCE77-3BCD-54D1-3EA4-CB343490B0B0}"/>
              </a:ext>
            </a:extLst>
          </p:cNvPr>
          <p:cNvSpPr/>
          <p:nvPr/>
        </p:nvSpPr>
        <p:spPr>
          <a:xfrm rot="5400000">
            <a:off x="3503226" y="1675271"/>
            <a:ext cx="271803" cy="4636659"/>
          </a:xfrm>
          <a:prstGeom prst="rightBrac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26DFD9-FC9A-D66F-C3DB-D62F58DC77E9}"/>
              </a:ext>
            </a:extLst>
          </p:cNvPr>
          <p:cNvSpPr txBox="1"/>
          <p:nvPr/>
        </p:nvSpPr>
        <p:spPr>
          <a:xfrm>
            <a:off x="1997172" y="4125238"/>
            <a:ext cx="328391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Second-order, </a:t>
            </a: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effect of interface permeabilities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76225373-E215-E1E8-AEBF-190CC271A69D}"/>
              </a:ext>
            </a:extLst>
          </p:cNvPr>
          <p:cNvSpPr/>
          <p:nvPr/>
        </p:nvSpPr>
        <p:spPr>
          <a:xfrm rot="5400000">
            <a:off x="7240136" y="3013064"/>
            <a:ext cx="278198" cy="1980256"/>
          </a:xfrm>
          <a:prstGeom prst="rightBrac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5C5066-8F73-4DB0-1ADE-EB28DC54C3A5}"/>
              </a:ext>
            </a:extLst>
          </p:cNvPr>
          <p:cNvSpPr txBox="1"/>
          <p:nvPr/>
        </p:nvSpPr>
        <p:spPr>
          <a:xfrm>
            <a:off x="5680635" y="4133764"/>
            <a:ext cx="339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Second-order, </a:t>
            </a: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effect of medium permeability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B16638-5357-8491-BBDD-B2939AEAC678}"/>
              </a:ext>
            </a:extLst>
          </p:cNvPr>
          <p:cNvSpPr txBox="1"/>
          <p:nvPr/>
        </p:nvSpPr>
        <p:spPr>
          <a:xfrm>
            <a:off x="124684" y="136700"/>
            <a:ext cx="9799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cs typeface="Times New Roman" panose="02020603050405020304" pitchFamily="18" charset="0"/>
              </a:rPr>
              <a:t>Dimensionless</a:t>
            </a:r>
            <a:r>
              <a:rPr lang="en-US" sz="2800" u="sng" dirty="0">
                <a:cs typeface="Times New Roman" panose="02020603050405020304" pitchFamily="18" charset="0"/>
              </a:rPr>
              <a:t> effective boundary conditions at a porous interface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6284F86-F800-5966-5A5F-6759D9AD9EBE}"/>
                  </a:ext>
                </a:extLst>
              </p:cNvPr>
              <p:cNvSpPr txBox="1"/>
              <p:nvPr/>
            </p:nvSpPr>
            <p:spPr>
              <a:xfrm>
                <a:off x="8485792" y="619517"/>
                <a:ext cx="3681123" cy="2832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        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+2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0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6284F86-F800-5966-5A5F-6759D9AD9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5792" y="619517"/>
                <a:ext cx="3681123" cy="283289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23BF59FE-6CA9-AA1C-F7D2-D61AA8896C05}"/>
              </a:ext>
            </a:extLst>
          </p:cNvPr>
          <p:cNvSpPr/>
          <p:nvPr/>
        </p:nvSpPr>
        <p:spPr>
          <a:xfrm>
            <a:off x="9330431" y="644699"/>
            <a:ext cx="2437236" cy="24713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5C3423D-34C9-C15D-4B0E-67DEEC5D0468}"/>
                  </a:ext>
                </a:extLst>
              </p:cNvPr>
              <p:cNvSpPr txBox="1"/>
              <p:nvPr/>
            </p:nvSpPr>
            <p:spPr>
              <a:xfrm>
                <a:off x="7368466" y="5253847"/>
                <a:ext cx="4689017" cy="1500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lang="en-US" sz="2000" dirty="0">
                    <a:cs typeface="Times New Roman" panose="02020603050405020304" pitchFamily="18" charset="0"/>
                  </a:rPr>
                  <a:t>: Navier-slip coefficients</a:t>
                </a:r>
              </a:p>
              <a:p>
                <a:endParaRPr lang="en-US" sz="1000" dirty="0"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𝓚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𝒙𝒚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𝒛𝒚</m:t>
                          </m:r>
                        </m:sub>
                        <m:sup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𝒊𝒕𝒇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sz="2000" dirty="0">
                          <a:cs typeface="Times New Roman" panose="02020603050405020304" pitchFamily="18" charset="0"/>
                        </a:rPr>
                        <m:t>: 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cs typeface="Times New Roman" panose="02020603050405020304" pitchFamily="18" charset="0"/>
                        </a:rPr>
                        <m:t>Interface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cs typeface="Times New Roman" panose="02020603050405020304" pitchFamily="18" charset="0"/>
                        </a:rPr>
                        <m:t>permeability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cs typeface="Times New Roman" panose="02020603050405020304" pitchFamily="18" charset="0"/>
                        </a:rPr>
                        <m:t>coefficients</m:t>
                      </m:r>
                    </m:oMath>
                  </m:oMathPara>
                </a14:m>
                <a:endParaRPr lang="en-US" sz="2000" dirty="0">
                  <a:cs typeface="Times New Roman" panose="02020603050405020304" pitchFamily="18" charset="0"/>
                </a:endParaRPr>
              </a:p>
              <a:p>
                <a:endParaRPr lang="en-US" sz="1000" dirty="0"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𝓚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𝒚𝒚</m:t>
                          </m:r>
                        </m:sub>
                        <m:sup/>
                      </m:sSubSup>
                      <m:r>
                        <m:rPr>
                          <m:nor/>
                        </m:rPr>
                        <a:rPr lang="en-US" sz="2000" dirty="0">
                          <a:cs typeface="Times New Roman" panose="02020603050405020304" pitchFamily="18" charset="0"/>
                        </a:rPr>
                        <m:t>: 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cs typeface="Times New Roman" panose="02020603050405020304" pitchFamily="18" charset="0"/>
                        </a:rPr>
                        <m:t>medium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cs typeface="Times New Roman" panose="02020603050405020304" pitchFamily="18" charset="0"/>
                        </a:rPr>
                        <m:t>permeability</m:t>
                      </m:r>
                    </m:oMath>
                  </m:oMathPara>
                </a14:m>
                <a:endParaRPr lang="en-US" sz="20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5C3423D-34C9-C15D-4B0E-67DEEC5D0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8466" y="5253847"/>
                <a:ext cx="4689017" cy="1500667"/>
              </a:xfrm>
              <a:prstGeom prst="rect">
                <a:avLst/>
              </a:prstGeom>
              <a:blipFill>
                <a:blip r:embed="rId6"/>
                <a:stretch>
                  <a:fillRect t="-2033" b="-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tangolo 1">
            <a:extLst>
              <a:ext uri="{FF2B5EF4-FFF2-40B4-BE49-F238E27FC236}">
                <a16:creationId xmlns:a16="http://schemas.microsoft.com/office/drawing/2014/main" id="{F1F8B340-8BDE-78D8-6952-498066736090}"/>
              </a:ext>
            </a:extLst>
          </p:cNvPr>
          <p:cNvSpPr/>
          <p:nvPr/>
        </p:nvSpPr>
        <p:spPr>
          <a:xfrm>
            <a:off x="6380229" y="2918150"/>
            <a:ext cx="1980256" cy="939548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8BEF6-0194-D374-1E8A-5D892F2FF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A73E34-3D51-3E6D-D384-35CB83F73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91" y="352321"/>
            <a:ext cx="7167814" cy="6161623"/>
          </a:xfrm>
          <a:prstGeom prst="rect">
            <a:avLst/>
          </a:prstGeom>
        </p:spPr>
      </p:pic>
      <p:pic>
        <p:nvPicPr>
          <p:cNvPr id="2" name="Picture 1" descr="A diagram of a cell&#10;&#10;Description automatically generated with medium confidence">
            <a:extLst>
              <a:ext uri="{FF2B5EF4-FFF2-40B4-BE49-F238E27FC236}">
                <a16:creationId xmlns:a16="http://schemas.microsoft.com/office/drawing/2014/main" id="{336498A4-9469-12A3-EDC7-3A158401E7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0"/>
          <a:stretch/>
        </p:blipFill>
        <p:spPr>
          <a:xfrm>
            <a:off x="8855765" y="344053"/>
            <a:ext cx="2619846" cy="61698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E1C5F8-3339-C3B4-35CC-88F9DBACB84A}"/>
              </a:ext>
            </a:extLst>
          </p:cNvPr>
          <p:cNvSpPr/>
          <p:nvPr/>
        </p:nvSpPr>
        <p:spPr>
          <a:xfrm>
            <a:off x="760833" y="5486401"/>
            <a:ext cx="3072255" cy="9915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diagram of a cell&#10;&#10;Description automatically generated with medium confidence">
            <a:extLst>
              <a:ext uri="{FF2B5EF4-FFF2-40B4-BE49-F238E27FC236}">
                <a16:creationId xmlns:a16="http://schemas.microsoft.com/office/drawing/2014/main" id="{BDF20276-B6A5-7004-5BB4-E9BABC6FA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87" y="344054"/>
            <a:ext cx="10759225" cy="616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18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6A69BB-FE71-461E-24F3-687A95C78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91" y="352321"/>
            <a:ext cx="7167814" cy="6161623"/>
          </a:xfrm>
          <a:prstGeom prst="rect">
            <a:avLst/>
          </a:prstGeom>
        </p:spPr>
      </p:pic>
      <p:pic>
        <p:nvPicPr>
          <p:cNvPr id="2" name="Picture 1" descr="A diagram of a cell&#10;&#10;Description automatically generated with medium confidence">
            <a:extLst>
              <a:ext uri="{FF2B5EF4-FFF2-40B4-BE49-F238E27FC236}">
                <a16:creationId xmlns:a16="http://schemas.microsoft.com/office/drawing/2014/main" id="{798AAF31-0172-11AC-DB08-8CF579ADAE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0"/>
          <a:stretch/>
        </p:blipFill>
        <p:spPr>
          <a:xfrm>
            <a:off x="8855765" y="344053"/>
            <a:ext cx="2619846" cy="61698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AFEA06-6819-6638-FF9D-C22B0B899E75}"/>
              </a:ext>
            </a:extLst>
          </p:cNvPr>
          <p:cNvSpPr/>
          <p:nvPr/>
        </p:nvSpPr>
        <p:spPr>
          <a:xfrm>
            <a:off x="760833" y="5486401"/>
            <a:ext cx="3072255" cy="9915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diagram of a cell&#10;&#10;Description automatically generated with medium confidence">
            <a:extLst>
              <a:ext uri="{FF2B5EF4-FFF2-40B4-BE49-F238E27FC236}">
                <a16:creationId xmlns:a16="http://schemas.microsoft.com/office/drawing/2014/main" id="{A4E521D1-F584-287C-D526-22153015A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87" y="344054"/>
            <a:ext cx="10759225" cy="6169891"/>
          </a:xfrm>
          <a:prstGeom prst="rect">
            <a:avLst/>
          </a:prstGeom>
        </p:spPr>
      </p:pic>
      <p:pic>
        <p:nvPicPr>
          <p:cNvPr id="6" name="Immagine 5" descr="Immagine che contiene testo, diagramma, Carattere&#10;&#10;Il contenuto generato dall'IA potrebbe non essere corretto.">
            <a:extLst>
              <a:ext uri="{FF2B5EF4-FFF2-40B4-BE49-F238E27FC236}">
                <a16:creationId xmlns:a16="http://schemas.microsoft.com/office/drawing/2014/main" id="{83059683-D236-72B2-10FF-C49AEC6F4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12" y="312677"/>
            <a:ext cx="8570259" cy="6315612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B67ECBF8-2775-48D7-3E42-37934A985B3D}"/>
              </a:ext>
            </a:extLst>
          </p:cNvPr>
          <p:cNvSpPr/>
          <p:nvPr/>
        </p:nvSpPr>
        <p:spPr>
          <a:xfrm>
            <a:off x="6526306" y="1550894"/>
            <a:ext cx="277906" cy="358588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356783D0-2A3A-F4E6-0C98-C5293AC9F741}"/>
              </a:ext>
            </a:extLst>
          </p:cNvPr>
          <p:cNvSpPr/>
          <p:nvPr/>
        </p:nvSpPr>
        <p:spPr>
          <a:xfrm>
            <a:off x="2474258" y="5710517"/>
            <a:ext cx="367553" cy="403411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F2787BD2-94F0-DAC9-023D-96336F6FB9ED}"/>
              </a:ext>
            </a:extLst>
          </p:cNvPr>
          <p:cNvSpPr/>
          <p:nvPr/>
        </p:nvSpPr>
        <p:spPr>
          <a:xfrm>
            <a:off x="3203707" y="380029"/>
            <a:ext cx="524914" cy="516616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86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FC442-94D9-F85D-58B9-9DDBDE8B0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399FEA-0F80-54AC-96C9-521E90301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898" y="2051049"/>
            <a:ext cx="10371908" cy="1603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>
                <a:ea typeface="Calibri" panose="020F0502020204030204" pitchFamily="34" charset="0"/>
                <a:cs typeface="Times New Roman" panose="02020603050405020304" pitchFamily="18" charset="0"/>
              </a:rPr>
              <a:t>PROBLEM 1:</a:t>
            </a:r>
          </a:p>
          <a:p>
            <a:pPr marL="0" indent="0">
              <a:buNone/>
            </a:pPr>
            <a:r>
              <a:rPr lang="en-US" sz="5400" dirty="0">
                <a:ea typeface="Calibri" panose="020F0502020204030204" pitchFamily="34" charset="0"/>
                <a:cs typeface="Times New Roman" panose="02020603050405020304" pitchFamily="18" charset="0"/>
              </a:rPr>
              <a:t>BUOYANCY-INDUCED FLOW ALONG REGULARLY RIB-ROUGHENED VERTICAL SURFACES</a:t>
            </a:r>
            <a:endParaRPr lang="en-US" sz="5400" dirty="0">
              <a:cs typeface="Times New Roman" panose="02020603050405020304" pitchFamily="18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01F4735-0D28-8605-BE94-9C31EA282992}"/>
              </a:ext>
            </a:extLst>
          </p:cNvPr>
          <p:cNvSpPr/>
          <p:nvPr/>
        </p:nvSpPr>
        <p:spPr>
          <a:xfrm>
            <a:off x="757646" y="1725976"/>
            <a:ext cx="10371908" cy="3799613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84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D1F274-21F6-2412-81C0-543E318B0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u="sng" dirty="0" err="1"/>
              <a:t>Why</a:t>
            </a:r>
            <a:r>
              <a:rPr lang="it-IT" sz="3200" u="sng" dirty="0"/>
              <a:t> do </a:t>
            </a:r>
            <a:r>
              <a:rPr lang="it-IT" sz="3200" u="sng" dirty="0" err="1"/>
              <a:t>microstructures</a:t>
            </a:r>
            <a:r>
              <a:rPr lang="it-IT" sz="3200" u="sng" dirty="0"/>
              <a:t> </a:t>
            </a:r>
            <a:r>
              <a:rPr lang="it-IT" sz="3200" u="sng" dirty="0" err="1"/>
              <a:t>matter</a:t>
            </a:r>
            <a:r>
              <a:rPr lang="it-IT" sz="3200" u="sng" dirty="0"/>
              <a:t>?</a:t>
            </a:r>
            <a:endParaRPr lang="en-US" sz="3200" u="sng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451067-B029-422F-4AED-2B4D660B5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Macroscopic</a:t>
            </a:r>
            <a:r>
              <a:rPr lang="it-IT" dirty="0"/>
              <a:t> </a:t>
            </a:r>
            <a:r>
              <a:rPr lang="it-IT" dirty="0" err="1"/>
              <a:t>transport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controlled</a:t>
            </a:r>
            <a:r>
              <a:rPr lang="it-IT" dirty="0"/>
              <a:t> by </a:t>
            </a:r>
            <a:r>
              <a:rPr lang="it-IT" dirty="0" err="1"/>
              <a:t>boundary</a:t>
            </a:r>
            <a:r>
              <a:rPr lang="it-IT" dirty="0"/>
              <a:t> </a:t>
            </a:r>
            <a:r>
              <a:rPr lang="it-IT" dirty="0" err="1"/>
              <a:t>conditions</a:t>
            </a:r>
            <a:r>
              <a:rPr lang="it-IT" dirty="0"/>
              <a:t>.</a:t>
            </a:r>
          </a:p>
          <a:p>
            <a:r>
              <a:rPr lang="it-IT" dirty="0" err="1"/>
              <a:t>Boundary</a:t>
            </a:r>
            <a:r>
              <a:rPr lang="it-IT" dirty="0"/>
              <a:t> </a:t>
            </a:r>
            <a:r>
              <a:rPr lang="it-IT" dirty="0" err="1"/>
              <a:t>conditions</a:t>
            </a:r>
            <a:r>
              <a:rPr lang="it-IT" dirty="0"/>
              <a:t> are </a:t>
            </a:r>
            <a:r>
              <a:rPr lang="it-IT" dirty="0" err="1"/>
              <a:t>controlled</a:t>
            </a:r>
            <a:r>
              <a:rPr lang="it-IT" dirty="0"/>
              <a:t> by </a:t>
            </a:r>
            <a:r>
              <a:rPr lang="it-IT" dirty="0" err="1"/>
              <a:t>surface</a:t>
            </a:r>
            <a:r>
              <a:rPr lang="it-IT" dirty="0"/>
              <a:t> </a:t>
            </a:r>
            <a:r>
              <a:rPr lang="it-IT" dirty="0" err="1"/>
              <a:t>structure</a:t>
            </a:r>
            <a:r>
              <a:rPr lang="it-IT" dirty="0"/>
              <a:t>.</a:t>
            </a:r>
          </a:p>
          <a:p>
            <a:r>
              <a:rPr lang="it-IT" dirty="0"/>
              <a:t>Surface </a:t>
            </a:r>
            <a:r>
              <a:rPr lang="it-IT" dirty="0" err="1"/>
              <a:t>structure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often</a:t>
            </a:r>
            <a:r>
              <a:rPr lang="it-IT" dirty="0"/>
              <a:t> </a:t>
            </a:r>
            <a:r>
              <a:rPr lang="it-IT" dirty="0" err="1"/>
              <a:t>microscopic</a:t>
            </a:r>
            <a:r>
              <a:rPr lang="it-IT" dirty="0"/>
              <a:t>.</a:t>
            </a:r>
          </a:p>
          <a:p>
            <a:r>
              <a:rPr lang="it-IT" dirty="0" err="1"/>
              <a:t>Onset</a:t>
            </a:r>
            <a:r>
              <a:rPr lang="it-IT" dirty="0"/>
              <a:t> and </a:t>
            </a:r>
            <a:r>
              <a:rPr lang="it-IT" dirty="0" err="1"/>
              <a:t>amplification</a:t>
            </a:r>
            <a:r>
              <a:rPr lang="it-IT" dirty="0"/>
              <a:t> of </a:t>
            </a:r>
            <a:r>
              <a:rPr lang="it-IT" dirty="0" err="1"/>
              <a:t>instabilities</a:t>
            </a:r>
            <a:r>
              <a:rPr lang="it-IT" dirty="0"/>
              <a:t> are </a:t>
            </a:r>
            <a:r>
              <a:rPr lang="it-IT" dirty="0" err="1"/>
              <a:t>highly</a:t>
            </a:r>
            <a:r>
              <a:rPr lang="it-IT" dirty="0"/>
              <a:t> sensitive to </a:t>
            </a:r>
            <a:r>
              <a:rPr lang="it-IT" dirty="0" err="1"/>
              <a:t>boundary</a:t>
            </a:r>
            <a:r>
              <a:rPr lang="it-IT" dirty="0"/>
              <a:t> </a:t>
            </a:r>
            <a:r>
              <a:rPr lang="it-IT" dirty="0" err="1"/>
              <a:t>conditions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     </a:t>
            </a:r>
            <a:r>
              <a:rPr lang="it-IT" b="1" dirty="0" err="1"/>
              <a:t>Microscopic</a:t>
            </a:r>
            <a:r>
              <a:rPr lang="it-IT" b="1" dirty="0"/>
              <a:t> design can control </a:t>
            </a:r>
            <a:r>
              <a:rPr lang="it-IT" b="1" dirty="0" err="1"/>
              <a:t>macroscopic</a:t>
            </a:r>
            <a:r>
              <a:rPr lang="it-IT" b="1" dirty="0"/>
              <a:t> </a:t>
            </a:r>
            <a:r>
              <a:rPr lang="it-IT" b="1" dirty="0" err="1"/>
              <a:t>transport</a:t>
            </a:r>
            <a:r>
              <a:rPr lang="it-IT" b="1" dirty="0"/>
              <a:t>.</a:t>
            </a:r>
            <a:endParaRPr lang="en-US" b="1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F2D262F-0C03-9CF9-0C4E-4F99D6D1E4DE}"/>
              </a:ext>
            </a:extLst>
          </p:cNvPr>
          <p:cNvSpPr/>
          <p:nvPr/>
        </p:nvSpPr>
        <p:spPr>
          <a:xfrm>
            <a:off x="705396" y="753586"/>
            <a:ext cx="5747656" cy="548640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C0D1C7D-721A-9396-A56A-4FD9D2A2531D}"/>
              </a:ext>
            </a:extLst>
          </p:cNvPr>
          <p:cNvSpPr/>
          <p:nvPr/>
        </p:nvSpPr>
        <p:spPr>
          <a:xfrm>
            <a:off x="1236619" y="4720341"/>
            <a:ext cx="8142512" cy="548640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5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6FFCDB-7407-1A2F-203C-EF6E89FCCA01}"/>
              </a:ext>
            </a:extLst>
          </p:cNvPr>
          <p:cNvSpPr txBox="1"/>
          <p:nvPr/>
        </p:nvSpPr>
        <p:spPr>
          <a:xfrm>
            <a:off x="177915" y="85801"/>
            <a:ext cx="78128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Problem 1:</a:t>
            </a:r>
          </a:p>
          <a:p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Buoyancy-induced flow along regularly rib-roughened vertical surfaces</a:t>
            </a:r>
            <a:endParaRPr lang="en-US" sz="3600" b="1" dirty="0">
              <a:cs typeface="Times New Roman" panose="02020603050405020304" pitchFamily="18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EDDD6FDC-D447-B6E8-EF9A-41FF09BA8C7D}"/>
              </a:ext>
            </a:extLst>
          </p:cNvPr>
          <p:cNvSpPr/>
          <p:nvPr/>
        </p:nvSpPr>
        <p:spPr>
          <a:xfrm>
            <a:off x="0" y="0"/>
            <a:ext cx="7812810" cy="1925928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2" descr="Diagram&#10;&#10;Description automatically generated">
            <a:extLst>
              <a:ext uri="{FF2B5EF4-FFF2-40B4-BE49-F238E27FC236}">
                <a16:creationId xmlns:a16="http://schemas.microsoft.com/office/drawing/2014/main" id="{E1D429E7-BF49-E012-319D-165C68DD7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509" y="2253862"/>
            <a:ext cx="7229338" cy="451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9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arison of a metal sheet&#10;&#10;Description automatically generated with medium confidence">
            <a:extLst>
              <a:ext uri="{FF2B5EF4-FFF2-40B4-BE49-F238E27FC236}">
                <a16:creationId xmlns:a16="http://schemas.microsoft.com/office/drawing/2014/main" id="{B686096C-6294-6F61-9B8D-4D9B5EAC2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686" y="323982"/>
            <a:ext cx="7538047" cy="34771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27080F-3F22-37CA-654D-AA3605D9DD7F}"/>
              </a:ext>
            </a:extLst>
          </p:cNvPr>
          <p:cNvSpPr txBox="1"/>
          <p:nvPr/>
        </p:nvSpPr>
        <p:spPr>
          <a:xfrm>
            <a:off x="1757627" y="4322331"/>
            <a:ext cx="557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Continuous ribs (examining different rib sizes/pitches).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E53B2-9A48-CEB6-F549-1625CD043502}"/>
              </a:ext>
            </a:extLst>
          </p:cNvPr>
          <p:cNvSpPr txBox="1"/>
          <p:nvPr/>
        </p:nvSpPr>
        <p:spPr>
          <a:xfrm>
            <a:off x="1752241" y="4686726"/>
            <a:ext cx="6275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Truncated ribs (examining different numbers of rib segments).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D711F7-8A5D-11C4-8549-2483AD9A4437}"/>
              </a:ext>
            </a:extLst>
          </p:cNvPr>
          <p:cNvSpPr txBox="1"/>
          <p:nvPr/>
        </p:nvSpPr>
        <p:spPr>
          <a:xfrm>
            <a:off x="1752241" y="5046184"/>
            <a:ext cx="6669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Agreement between experimental results and laminar simulations.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11B20E-FF76-54F8-2D9F-89A9F2319B6E}"/>
              </a:ext>
            </a:extLst>
          </p:cNvPr>
          <p:cNvSpPr txBox="1"/>
          <p:nvPr/>
        </p:nvSpPr>
        <p:spPr>
          <a:xfrm>
            <a:off x="1752241" y="5445166"/>
            <a:ext cx="7182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Validation of the homogenization-based effective boundary conditions.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A6847E-1725-AFC0-58CF-F7982F17D0DE}"/>
              </a:ext>
            </a:extLst>
          </p:cNvPr>
          <p:cNvSpPr/>
          <p:nvPr/>
        </p:nvSpPr>
        <p:spPr>
          <a:xfrm>
            <a:off x="1578049" y="4186143"/>
            <a:ext cx="7368684" cy="17398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7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linea, Diagramma, diagramma, Carattere&#10;&#10;Il contenuto generato dall'IA potrebbe non essere corretto.">
            <a:extLst>
              <a:ext uri="{FF2B5EF4-FFF2-40B4-BE49-F238E27FC236}">
                <a16:creationId xmlns:a16="http://schemas.microsoft.com/office/drawing/2014/main" id="{E009ACE2-389D-4A99-5A90-BE203AD84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88" y="1122827"/>
            <a:ext cx="10397053" cy="427956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1BBDE3-26F4-FC20-59B1-EAD12A6D4E1A}"/>
              </a:ext>
            </a:extLst>
          </p:cNvPr>
          <p:cNvSpPr txBox="1"/>
          <p:nvPr/>
        </p:nvSpPr>
        <p:spPr>
          <a:xfrm>
            <a:off x="1188203" y="479685"/>
            <a:ext cx="6310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/>
              <a:t>Transverse</a:t>
            </a:r>
            <a:r>
              <a:rPr lang="it-IT" sz="2800" b="1" dirty="0"/>
              <a:t> </a:t>
            </a:r>
            <a:r>
              <a:rPr lang="it-IT" sz="2800" b="1" dirty="0" err="1"/>
              <a:t>square</a:t>
            </a:r>
            <a:r>
              <a:rPr lang="it-IT" sz="2800" b="1" dirty="0"/>
              <a:t> </a:t>
            </a:r>
            <a:r>
              <a:rPr lang="it-IT" sz="2800" b="1" dirty="0" err="1"/>
              <a:t>ribs</a:t>
            </a:r>
            <a:endParaRPr lang="en-US" sz="2800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EDC0A8C-AEF7-8169-1AEF-9C3922F5C96B}"/>
              </a:ext>
            </a:extLst>
          </p:cNvPr>
          <p:cNvSpPr txBox="1"/>
          <p:nvPr/>
        </p:nvSpPr>
        <p:spPr>
          <a:xfrm>
            <a:off x="1449976" y="5522310"/>
            <a:ext cx="102398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Thermal slip </a:t>
            </a:r>
            <a:r>
              <a:rPr lang="it-IT" sz="2800" dirty="0" err="1"/>
              <a:t>coefficient</a:t>
            </a:r>
            <a:r>
              <a:rPr lang="it-IT" sz="2800" dirty="0"/>
              <a:t> and </a:t>
            </a:r>
            <a:r>
              <a:rPr lang="it-IT" sz="2800" dirty="0" err="1"/>
              <a:t>velocity-flux</a:t>
            </a:r>
            <a:r>
              <a:rPr lang="it-IT" sz="2800" dirty="0"/>
              <a:t> sensitivity </a:t>
            </a:r>
            <a:r>
              <a:rPr lang="it-IT" sz="2800" dirty="0" err="1"/>
              <a:t>parameter</a:t>
            </a:r>
            <a:r>
              <a:rPr lang="it-IT" sz="2800" dirty="0"/>
              <a:t> </a:t>
            </a:r>
            <a:r>
              <a:rPr lang="it-IT" sz="2800" dirty="0" err="1"/>
              <a:t>depend</a:t>
            </a:r>
            <a:r>
              <a:rPr lang="it-IT" sz="2800" dirty="0"/>
              <a:t> on </a:t>
            </a:r>
            <a:r>
              <a:rPr lang="it-IT" sz="2800" dirty="0" err="1"/>
              <a:t>rib</a:t>
            </a:r>
            <a:r>
              <a:rPr lang="it-IT" sz="2800" dirty="0"/>
              <a:t>-to-</a:t>
            </a:r>
            <a:r>
              <a:rPr lang="it-IT" sz="2800" dirty="0" err="1"/>
              <a:t>fluid</a:t>
            </a:r>
            <a:r>
              <a:rPr lang="it-IT" sz="2800" dirty="0"/>
              <a:t> </a:t>
            </a:r>
            <a:r>
              <a:rPr lang="it-IT" sz="2800" dirty="0" err="1"/>
              <a:t>thermal</a:t>
            </a:r>
            <a:r>
              <a:rPr lang="it-IT" sz="2800" dirty="0"/>
              <a:t> </a:t>
            </a:r>
            <a:r>
              <a:rPr lang="it-IT" sz="2800" dirty="0" err="1"/>
              <a:t>conductivity</a:t>
            </a:r>
            <a:r>
              <a:rPr lang="it-IT" sz="2800" dirty="0"/>
              <a:t> ratio</a:t>
            </a:r>
            <a:endParaRPr lang="en-US" sz="28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A1B64E6-E6EE-1386-AB72-3F8EB0B3FC5B}"/>
              </a:ext>
            </a:extLst>
          </p:cNvPr>
          <p:cNvSpPr txBox="1"/>
          <p:nvPr/>
        </p:nvSpPr>
        <p:spPr>
          <a:xfrm>
            <a:off x="9816353" y="1002905"/>
            <a:ext cx="2008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adiabatic</a:t>
            </a:r>
            <a:r>
              <a:rPr lang="it-IT" dirty="0"/>
              <a:t> </a:t>
            </a:r>
            <a:r>
              <a:rPr lang="it-IT" dirty="0" err="1"/>
              <a:t>ribs</a:t>
            </a:r>
            <a:endParaRPr lang="en-US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4FFF774-87D2-B514-E581-2C8FAA2208FA}"/>
              </a:ext>
            </a:extLst>
          </p:cNvPr>
          <p:cNvSpPr txBox="1"/>
          <p:nvPr/>
        </p:nvSpPr>
        <p:spPr>
          <a:xfrm>
            <a:off x="10094112" y="2531657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perfectly</a:t>
            </a:r>
            <a:r>
              <a:rPr lang="it-IT" dirty="0"/>
              <a:t> </a:t>
            </a:r>
            <a:r>
              <a:rPr lang="it-IT" dirty="0" err="1"/>
              <a:t>conducting</a:t>
            </a:r>
            <a:r>
              <a:rPr lang="it-IT" dirty="0"/>
              <a:t>    </a:t>
            </a:r>
          </a:p>
          <a:p>
            <a:r>
              <a:rPr lang="it-IT" dirty="0"/>
              <a:t>                             </a:t>
            </a:r>
            <a:r>
              <a:rPr lang="it-IT" dirty="0" err="1"/>
              <a:t>ribs</a:t>
            </a:r>
            <a:endParaRPr lang="en-US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B9BD038-54BA-2761-08F6-8D7B1AFC67E7}"/>
              </a:ext>
            </a:extLst>
          </p:cNvPr>
          <p:cNvSpPr txBox="1"/>
          <p:nvPr/>
        </p:nvSpPr>
        <p:spPr>
          <a:xfrm>
            <a:off x="10219618" y="1836215"/>
            <a:ext cx="2008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wooden</a:t>
            </a:r>
            <a:r>
              <a:rPr lang="it-IT" dirty="0"/>
              <a:t> </a:t>
            </a:r>
            <a:r>
              <a:rPr lang="it-IT" dirty="0" err="1"/>
              <a:t>ribs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833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 of a rectangular object with text and arrows&#10;&#10;Description automatically generated">
            <a:extLst>
              <a:ext uri="{FF2B5EF4-FFF2-40B4-BE49-F238E27FC236}">
                <a16:creationId xmlns:a16="http://schemas.microsoft.com/office/drawing/2014/main" id="{CB5339A4-D1BC-9944-12DF-AD2FF6C24F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b="-766"/>
          <a:stretch/>
        </p:blipFill>
        <p:spPr>
          <a:xfrm>
            <a:off x="2884714" y="1017649"/>
            <a:ext cx="9307286" cy="4822702"/>
          </a:xfrm>
          <a:prstGeom prst="rect">
            <a:avLst/>
          </a:prstGeom>
        </p:spPr>
      </p:pic>
      <p:pic>
        <p:nvPicPr>
          <p:cNvPr id="12" name="Picture 11" descr="A graph of a number of numerals&#10;&#10;Description automatically generated with medium confidence">
            <a:extLst>
              <a:ext uri="{FF2B5EF4-FFF2-40B4-BE49-F238E27FC236}">
                <a16:creationId xmlns:a16="http://schemas.microsoft.com/office/drawing/2014/main" id="{C69FB616-728E-112E-E620-B1D6C314D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4" y="0"/>
            <a:ext cx="4627418" cy="6858000"/>
          </a:xfrm>
          <a:prstGeom prst="rect">
            <a:avLst/>
          </a:prstGeom>
        </p:spPr>
      </p:pic>
      <p:pic>
        <p:nvPicPr>
          <p:cNvPr id="10" name="Picture 9" descr="A graph of different types of ribs&#10;&#10;Description automatically generated with medium confidence">
            <a:extLst>
              <a:ext uri="{FF2B5EF4-FFF2-40B4-BE49-F238E27FC236}">
                <a16:creationId xmlns:a16="http://schemas.microsoft.com/office/drawing/2014/main" id="{D376BF1C-8A19-AEA4-3067-817516CE8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7" y="10886"/>
            <a:ext cx="4713652" cy="67491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E19E250-3156-CABB-070C-58D900A1D7FD}"/>
                  </a:ext>
                </a:extLst>
              </p:cNvPr>
              <p:cNvSpPr txBox="1"/>
              <p:nvPr/>
            </p:nvSpPr>
            <p:spPr>
              <a:xfrm>
                <a:off x="6939783" y="288119"/>
                <a:ext cx="3200681" cy="52322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u="none" strike="noStrike" baseline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𝑅𝑎</m:t>
                      </m:r>
                      <m:r>
                        <a:rPr lang="en-US" sz="2800" b="0" i="1" u="none" strike="noStrike" baseline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1.9 × </m:t>
                      </m:r>
                      <m:sSup>
                        <m:sSupPr>
                          <m:ctrlPr>
                            <a:rPr lang="en-US" sz="2800" b="0" i="1" u="none" strike="noStrike" baseline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u="none" strike="noStrike" baseline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u="none" strike="noStrike" baseline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E19E250-3156-CABB-070C-58D900A1D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9783" y="288119"/>
                <a:ext cx="3200681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tangolo 1">
            <a:extLst>
              <a:ext uri="{FF2B5EF4-FFF2-40B4-BE49-F238E27FC236}">
                <a16:creationId xmlns:a16="http://schemas.microsoft.com/office/drawing/2014/main" id="{D9BA17AE-6416-CBD1-D678-C323D7DEDA59}"/>
              </a:ext>
            </a:extLst>
          </p:cNvPr>
          <p:cNvSpPr/>
          <p:nvPr/>
        </p:nvSpPr>
        <p:spPr>
          <a:xfrm>
            <a:off x="4866479" y="1685109"/>
            <a:ext cx="45719" cy="38796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922D6E8-9861-30C6-B3B6-9B2A7AFEC1FF}"/>
              </a:ext>
            </a:extLst>
          </p:cNvPr>
          <p:cNvSpPr/>
          <p:nvPr/>
        </p:nvSpPr>
        <p:spPr>
          <a:xfrm>
            <a:off x="4866479" y="1293223"/>
            <a:ext cx="783208" cy="509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0763B3E-34FB-6EE5-35CF-CE593DDD86A9}"/>
              </a:ext>
            </a:extLst>
          </p:cNvPr>
          <p:cNvSpPr/>
          <p:nvPr/>
        </p:nvSpPr>
        <p:spPr>
          <a:xfrm>
            <a:off x="4823362" y="1376039"/>
            <a:ext cx="131953" cy="4341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Carattere, bianco, calligrafia, diagramma&#10;&#10;Il contenuto generato dall'IA potrebbe non essere corretto.">
            <a:extLst>
              <a:ext uri="{FF2B5EF4-FFF2-40B4-BE49-F238E27FC236}">
                <a16:creationId xmlns:a16="http://schemas.microsoft.com/office/drawing/2014/main" id="{9C8C3C6E-AB85-77C9-6DB5-E6C7E0D4F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2737" y="5564777"/>
            <a:ext cx="3264604" cy="123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9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5B3E893-89E1-5E50-A5B7-8D30A3CDC7B0}"/>
              </a:ext>
            </a:extLst>
          </p:cNvPr>
          <p:cNvGrpSpPr/>
          <p:nvPr/>
        </p:nvGrpSpPr>
        <p:grpSpPr>
          <a:xfrm>
            <a:off x="5416834" y="636731"/>
            <a:ext cx="6775166" cy="5591884"/>
            <a:chOff x="5460378" y="636731"/>
            <a:chExt cx="6775166" cy="5591884"/>
          </a:xfrm>
        </p:grpSpPr>
        <p:pic>
          <p:nvPicPr>
            <p:cNvPr id="10" name="Picture 9" descr="A graph with green lines and numbers&#10;&#10;Description automatically generated">
              <a:extLst>
                <a:ext uri="{FF2B5EF4-FFF2-40B4-BE49-F238E27FC236}">
                  <a16:creationId xmlns:a16="http://schemas.microsoft.com/office/drawing/2014/main" id="{8BB5A152-E0C3-714A-6BA0-1FA9A2BA3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049"/>
            <a:stretch/>
          </p:blipFill>
          <p:spPr>
            <a:xfrm>
              <a:off x="5460378" y="636731"/>
              <a:ext cx="6775166" cy="5591884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1467D28-5F8E-0166-5460-598C1FD17155}"/>
                </a:ext>
              </a:extLst>
            </p:cNvPr>
            <p:cNvCxnSpPr>
              <a:cxnSpLocks/>
            </p:cNvCxnSpPr>
            <p:nvPr/>
          </p:nvCxnSpPr>
          <p:spPr>
            <a:xfrm>
              <a:off x="6313714" y="1562017"/>
              <a:ext cx="517071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A diagram of different types of ribs&#10;&#10;Description automatically generated">
            <a:extLst>
              <a:ext uri="{FF2B5EF4-FFF2-40B4-BE49-F238E27FC236}">
                <a16:creationId xmlns:a16="http://schemas.microsoft.com/office/drawing/2014/main" id="{3F6A3F50-7151-4931-934A-CA6D14AA0E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10"/>
          <a:stretch/>
        </p:blipFill>
        <p:spPr>
          <a:xfrm>
            <a:off x="5411020" y="636731"/>
            <a:ext cx="6612252" cy="55845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2C6D65-DFF9-F0C1-AA6B-AD76E6FB5A3A}"/>
              </a:ext>
            </a:extLst>
          </p:cNvPr>
          <p:cNvSpPr txBox="1"/>
          <p:nvPr/>
        </p:nvSpPr>
        <p:spPr>
          <a:xfrm>
            <a:off x="-32657" y="2030102"/>
            <a:ext cx="53557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Homogenized model (symbols)</a:t>
            </a:r>
          </a:p>
          <a:p>
            <a:pPr algn="ctr"/>
            <a:r>
              <a:rPr lang="en-US" sz="2600" dirty="0"/>
              <a:t>vs.</a:t>
            </a:r>
          </a:p>
          <a:p>
            <a:pPr algn="ctr"/>
            <a:r>
              <a:rPr lang="en-US" sz="2600" dirty="0"/>
              <a:t>Fully resolving sim. (dashed lines)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4D12D01C-CBCA-69E7-FA5F-1FFA068227EB}"/>
              </a:ext>
            </a:extLst>
          </p:cNvPr>
          <p:cNvSpPr/>
          <p:nvPr/>
        </p:nvSpPr>
        <p:spPr>
          <a:xfrm>
            <a:off x="2405741" y="3453392"/>
            <a:ext cx="478973" cy="685800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7BF813-E0F1-5085-2846-B66F791379D1}"/>
                  </a:ext>
                </a:extLst>
              </p:cNvPr>
              <p:cNvSpPr txBox="1"/>
              <p:nvPr/>
            </p:nvSpPr>
            <p:spPr>
              <a:xfrm>
                <a:off x="125184" y="4269820"/>
                <a:ext cx="5040086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The average Nusselt number</a:t>
                </a:r>
              </a:p>
              <a:p>
                <a:pPr algn="ctr"/>
                <a:r>
                  <a:rPr lang="en-US" sz="2800" b="1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𝑵𝒖</m:t>
                        </m:r>
                      </m:e>
                    </m:acc>
                  </m:oMath>
                </a14:m>
                <a:r>
                  <a:rPr lang="en-US" sz="2800" b="1" dirty="0"/>
                  <a:t>)</a:t>
                </a:r>
              </a:p>
              <a:p>
                <a:pPr marL="571500" indent="-571500" algn="ctr">
                  <a:buFont typeface="Arial" panose="020B0604020202020204" pitchFamily="34" charset="0"/>
                  <a:buChar char="•"/>
                </a:pPr>
                <a:endParaRPr lang="en-US" sz="1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7BF813-E0F1-5085-2846-B66F79137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84" y="4269820"/>
                <a:ext cx="5040086" cy="1138773"/>
              </a:xfrm>
              <a:prstGeom prst="rect">
                <a:avLst/>
              </a:prstGeom>
              <a:blipFill>
                <a:blip r:embed="rId4"/>
                <a:stretch>
                  <a:fillRect t="-4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E4E5678C-1DCB-6C2F-0E93-976B9B95E2E1}"/>
              </a:ext>
            </a:extLst>
          </p:cNvPr>
          <p:cNvSpPr txBox="1"/>
          <p:nvPr/>
        </p:nvSpPr>
        <p:spPr>
          <a:xfrm>
            <a:off x="7730904" y="1239028"/>
            <a:ext cx="267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isothermal, smooth surface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B6CB789-6CBB-5650-2975-55BDAC7275C4}"/>
                  </a:ext>
                </a:extLst>
              </p:cNvPr>
              <p:cNvSpPr txBox="1"/>
              <p:nvPr/>
            </p:nvSpPr>
            <p:spPr>
              <a:xfrm>
                <a:off x="1044886" y="1028264"/>
                <a:ext cx="3200681" cy="52322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u="none" strike="noStrike" baseline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𝑅𝑎</m:t>
                      </m:r>
                      <m:r>
                        <a:rPr lang="en-US" sz="2800" b="0" i="1" u="none" strike="noStrike" baseline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1.9 × </m:t>
                      </m:r>
                      <m:sSup>
                        <m:sSupPr>
                          <m:ctrlPr>
                            <a:rPr lang="en-US" sz="2800" b="0" i="1" u="none" strike="noStrike" baseline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u="none" strike="noStrike" baseline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u="none" strike="noStrike" baseline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B6CB789-6CBB-5650-2975-55BDAC727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886" y="1028264"/>
                <a:ext cx="3200681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355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F08B1-1344-6B86-863E-C07D206F3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EBCA26-814B-BDF5-2DCD-03DE2728B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898" y="2051049"/>
            <a:ext cx="10463348" cy="1603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>
                <a:ea typeface="Calibri" panose="020F0502020204030204" pitchFamily="34" charset="0"/>
                <a:cs typeface="Times New Roman" panose="02020603050405020304" pitchFamily="18" charset="0"/>
              </a:rPr>
              <a:t>PROBLEM 2:</a:t>
            </a:r>
          </a:p>
          <a:p>
            <a:pPr marL="0" indent="0">
              <a:buNone/>
            </a:pPr>
            <a:r>
              <a:rPr lang="en-US" sz="5400" dirty="0">
                <a:cs typeface="Times New Roman" panose="02020603050405020304" pitchFamily="18" charset="0"/>
              </a:rPr>
              <a:t>TURBULENCE OVER A MICROSTRUCTURED, POROUS WALL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E1FD00D-AD37-DAC9-5C62-B8F02777DD34}"/>
              </a:ext>
            </a:extLst>
          </p:cNvPr>
          <p:cNvSpPr/>
          <p:nvPr/>
        </p:nvSpPr>
        <p:spPr>
          <a:xfrm>
            <a:off x="627018" y="1891553"/>
            <a:ext cx="10755084" cy="2814918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53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6FFCDB-7407-1A2F-203C-EF6E89FCCA01}"/>
              </a:ext>
            </a:extLst>
          </p:cNvPr>
          <p:cNvSpPr txBox="1"/>
          <p:nvPr/>
        </p:nvSpPr>
        <p:spPr>
          <a:xfrm>
            <a:off x="1416930" y="630577"/>
            <a:ext cx="93581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88720"/>
            <a:r>
              <a:rPr 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Problem 2:</a:t>
            </a:r>
          </a:p>
          <a:p>
            <a:pPr defTabSz="1188720"/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Turbulence over a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microstructured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, porous  wall</a:t>
            </a:r>
            <a:endParaRPr lang="en-US" sz="3600" b="1" dirty="0">
              <a:cs typeface="Times New Roman" panose="02020603050405020304" pitchFamily="18" charset="0"/>
            </a:endParaRPr>
          </a:p>
        </p:txBody>
      </p:sp>
      <p:pic>
        <p:nvPicPr>
          <p:cNvPr id="4" name="Picture 3" descr="Chart, surface chart&#10;&#10;Description automatically generated">
            <a:extLst>
              <a:ext uri="{FF2B5EF4-FFF2-40B4-BE49-F238E27FC236}">
                <a16:creationId xmlns:a16="http://schemas.microsoft.com/office/drawing/2014/main" id="{2E8D2774-CC94-4701-38B5-E7B76590F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6" t="14376" r="67831" b="10937"/>
          <a:stretch/>
        </p:blipFill>
        <p:spPr>
          <a:xfrm>
            <a:off x="1422400" y="2559286"/>
            <a:ext cx="2937164" cy="3257051"/>
          </a:xfrm>
          <a:prstGeom prst="rect">
            <a:avLst/>
          </a:prstGeom>
        </p:spPr>
      </p:pic>
      <p:pic>
        <p:nvPicPr>
          <p:cNvPr id="9" name="Picture 8" descr="Chart, surface chart&#10;&#10;Description automatically generated">
            <a:extLst>
              <a:ext uri="{FF2B5EF4-FFF2-40B4-BE49-F238E27FC236}">
                <a16:creationId xmlns:a16="http://schemas.microsoft.com/office/drawing/2014/main" id="{031B8074-EAF6-F4BB-233E-638F5A95B4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39"/>
          <a:stretch/>
        </p:blipFill>
        <p:spPr>
          <a:xfrm>
            <a:off x="5036370" y="1972050"/>
            <a:ext cx="5990982" cy="4255373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F3CEDEB-0DF4-BEA7-2777-D53E2A6CD429}"/>
              </a:ext>
            </a:extLst>
          </p:cNvPr>
          <p:cNvSpPr/>
          <p:nvPr/>
        </p:nvSpPr>
        <p:spPr>
          <a:xfrm>
            <a:off x="1314232" y="626164"/>
            <a:ext cx="9460838" cy="1200329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47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iagram of a diagram of a diagram&#10;&#10;Description automatically generated">
            <a:extLst>
              <a:ext uri="{FF2B5EF4-FFF2-40B4-BE49-F238E27FC236}">
                <a16:creationId xmlns:a16="http://schemas.microsoft.com/office/drawing/2014/main" id="{4C0BA69E-A02E-B5AC-B9CD-338226D1D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784" y="66440"/>
            <a:ext cx="9676431" cy="6725120"/>
          </a:xfrm>
          <a:prstGeom prst="rect">
            <a:avLst/>
          </a:prstGeom>
        </p:spPr>
      </p:pic>
      <p:pic>
        <p:nvPicPr>
          <p:cNvPr id="13" name="v -1 to 1 watch in 24 sec">
            <a:hlinkClick r:id="" action="ppaction://media"/>
            <a:extLst>
              <a:ext uri="{FF2B5EF4-FFF2-40B4-BE49-F238E27FC236}">
                <a16:creationId xmlns:a16="http://schemas.microsoft.com/office/drawing/2014/main" id="{B8E2EA5A-078B-49B1-313A-6D7C79B779D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42.6458"/>
                </p14:media>
              </p:ext>
            </p:extLst>
          </p:nvPr>
        </p:nvPicPr>
        <p:blipFill rotWithShape="1">
          <a:blip r:embed="rId5"/>
          <a:srcRect l="12630" t="22176" r="12449" b="20324"/>
          <a:stretch>
            <a:fillRect/>
          </a:stretch>
        </p:blipFill>
        <p:spPr>
          <a:xfrm>
            <a:off x="5205320" y="213191"/>
            <a:ext cx="5903363" cy="254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3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20531EB5-2292-A146-F3AA-2D2EA648F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781" y="175632"/>
            <a:ext cx="8989891" cy="64336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0D16C04-7F9C-97E2-C288-FD94A7968133}"/>
              </a:ext>
            </a:extLst>
          </p:cNvPr>
          <p:cNvGrpSpPr/>
          <p:nvPr/>
        </p:nvGrpSpPr>
        <p:grpSpPr>
          <a:xfrm>
            <a:off x="69594" y="1136230"/>
            <a:ext cx="12052812" cy="4801389"/>
            <a:chOff x="5243" y="1043708"/>
            <a:chExt cx="12052812" cy="480138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A0145CE-06F6-66E1-0746-8946CC942E05}"/>
                </a:ext>
              </a:extLst>
            </p:cNvPr>
            <p:cNvGrpSpPr/>
            <p:nvPr/>
          </p:nvGrpSpPr>
          <p:grpSpPr>
            <a:xfrm>
              <a:off x="378709" y="2298853"/>
              <a:ext cx="1305817" cy="1295383"/>
              <a:chOff x="-65059" y="2341551"/>
              <a:chExt cx="1314449" cy="1310643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D22553AF-A895-E8FC-7B25-7A10B531A03E}"/>
                  </a:ext>
                </a:extLst>
              </p:cNvPr>
              <p:cNvCxnSpPr/>
              <p:nvPr/>
            </p:nvCxnSpPr>
            <p:spPr>
              <a:xfrm>
                <a:off x="677890" y="3015921"/>
                <a:ext cx="476250" cy="31623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6E1766EE-9199-5285-C260-4142500DCD91}"/>
                  </a:ext>
                </a:extLst>
              </p:cNvPr>
              <p:cNvCxnSpPr/>
              <p:nvPr/>
            </p:nvCxnSpPr>
            <p:spPr>
              <a:xfrm flipH="1" flipV="1">
                <a:off x="590259" y="2539670"/>
                <a:ext cx="95250" cy="48387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AB7144C9-2587-D9BD-743A-34742E27AEEE}"/>
                  </a:ext>
                </a:extLst>
              </p:cNvPr>
              <p:cNvCxnSpPr/>
              <p:nvPr/>
            </p:nvCxnSpPr>
            <p:spPr>
              <a:xfrm flipH="1">
                <a:off x="178780" y="3031161"/>
                <a:ext cx="491490" cy="16383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 Box 10">
                    <a:extLst>
                      <a:ext uri="{FF2B5EF4-FFF2-40B4-BE49-F238E27FC236}">
                        <a16:creationId xmlns:a16="http://schemas.microsoft.com/office/drawing/2014/main" id="{2EFEBF63-85F8-5CC0-127B-CABF740407FC}"/>
                      </a:ext>
                    </a:extLst>
                  </p:cNvPr>
                  <p:cNvSpPr txBox="1"/>
                  <p:nvPr/>
                </p:nvSpPr>
                <p:spPr>
                  <a:xfrm>
                    <a:off x="-65059" y="2974011"/>
                    <a:ext cx="350520" cy="39624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𝑍</m:t>
                          </m:r>
                        </m:oMath>
                      </m:oMathPara>
                    </a14:m>
                    <a:endPara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8" name="Text Box 10">
                    <a:extLst>
                      <a:ext uri="{FF2B5EF4-FFF2-40B4-BE49-F238E27FC236}">
                        <a16:creationId xmlns:a16="http://schemas.microsoft.com/office/drawing/2014/main" id="{2EFEBF63-85F8-5CC0-127B-CABF740407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65059" y="2974011"/>
                    <a:ext cx="350520" cy="39624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 Box 11">
                    <a:extLst>
                      <a:ext uri="{FF2B5EF4-FFF2-40B4-BE49-F238E27FC236}">
                        <a16:creationId xmlns:a16="http://schemas.microsoft.com/office/drawing/2014/main" id="{7BF3FC24-69C9-803F-F0EF-67BD464FEAB8}"/>
                      </a:ext>
                    </a:extLst>
                  </p:cNvPr>
                  <p:cNvSpPr txBox="1"/>
                  <p:nvPr/>
                </p:nvSpPr>
                <p:spPr>
                  <a:xfrm>
                    <a:off x="315940" y="2341551"/>
                    <a:ext cx="350520" cy="396241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𝑌</m:t>
                          </m:r>
                        </m:oMath>
                      </m:oMathPara>
                    </a14:m>
                    <a:endParaRPr lang="en-US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9" name="Text Box 11">
                    <a:extLst>
                      <a:ext uri="{FF2B5EF4-FFF2-40B4-BE49-F238E27FC236}">
                        <a16:creationId xmlns:a16="http://schemas.microsoft.com/office/drawing/2014/main" id="{7BF3FC24-69C9-803F-F0EF-67BD464FEA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5940" y="2341551"/>
                    <a:ext cx="350520" cy="39624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 Box 26">
                    <a:extLst>
                      <a:ext uri="{FF2B5EF4-FFF2-40B4-BE49-F238E27FC236}">
                        <a16:creationId xmlns:a16="http://schemas.microsoft.com/office/drawing/2014/main" id="{0BF657FE-D7FB-EAB9-C854-439617E312FD}"/>
                      </a:ext>
                    </a:extLst>
                  </p:cNvPr>
                  <p:cNvSpPr txBox="1"/>
                  <p:nvPr/>
                </p:nvSpPr>
                <p:spPr>
                  <a:xfrm>
                    <a:off x="898870" y="3240713"/>
                    <a:ext cx="350520" cy="411481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𝑋</m:t>
                          </m:r>
                        </m:oMath>
                      </m:oMathPara>
                    </a14:m>
                    <a:endPara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0" name="Text Box 26">
                    <a:extLst>
                      <a:ext uri="{FF2B5EF4-FFF2-40B4-BE49-F238E27FC236}">
                        <a16:creationId xmlns:a16="http://schemas.microsoft.com/office/drawing/2014/main" id="{0BF657FE-D7FB-EAB9-C854-439617E312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8870" y="3240713"/>
                    <a:ext cx="350520" cy="411481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6BACA20-A59B-6993-CC18-97024FC7BAFC}"/>
                  </a:ext>
                </a:extLst>
              </p:cNvPr>
              <p:cNvCxnSpPr/>
              <p:nvPr/>
            </p:nvCxnSpPr>
            <p:spPr>
              <a:xfrm flipH="1">
                <a:off x="681701" y="2852085"/>
                <a:ext cx="491490" cy="17907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A6A3C91-0FCD-2430-C407-73AF12AC0B20}"/>
                </a:ext>
              </a:extLst>
            </p:cNvPr>
            <p:cNvGrpSpPr/>
            <p:nvPr/>
          </p:nvGrpSpPr>
          <p:grpSpPr>
            <a:xfrm>
              <a:off x="10704696" y="1043708"/>
              <a:ext cx="1353359" cy="4651873"/>
              <a:chOff x="10575392" y="1043708"/>
              <a:chExt cx="1353359" cy="465187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82E07CC3-D173-D4CC-BC6C-2F648A72E168}"/>
                  </a:ext>
                </a:extLst>
              </p:cNvPr>
              <p:cNvGrpSpPr/>
              <p:nvPr/>
            </p:nvGrpSpPr>
            <p:grpSpPr>
              <a:xfrm>
                <a:off x="10875832" y="1043708"/>
                <a:ext cx="1052919" cy="4651873"/>
                <a:chOff x="10875832" y="831274"/>
                <a:chExt cx="1052919" cy="4651873"/>
              </a:xfrm>
            </p:grpSpPr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B49918A-E916-BC37-8582-EB1D15EFEDDD}"/>
                    </a:ext>
                  </a:extLst>
                </p:cNvPr>
                <p:cNvSpPr txBox="1"/>
                <p:nvPr/>
              </p:nvSpPr>
              <p:spPr>
                <a:xfrm>
                  <a:off x="10940485" y="4959927"/>
                  <a:ext cx="60960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-1</a:t>
                  </a: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B03819A-59DE-8CBC-C4FC-BAE53DBF5209}"/>
                    </a:ext>
                  </a:extLst>
                </p:cNvPr>
                <p:cNvSpPr txBox="1"/>
                <p:nvPr/>
              </p:nvSpPr>
              <p:spPr>
                <a:xfrm>
                  <a:off x="10875832" y="831274"/>
                  <a:ext cx="60960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18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E19DD8D-6467-A733-399B-84629374787C}"/>
                    </a:ext>
                  </a:extLst>
                </p:cNvPr>
                <p:cNvSpPr txBox="1"/>
                <p:nvPr/>
              </p:nvSpPr>
              <p:spPr>
                <a:xfrm>
                  <a:off x="10903537" y="3965763"/>
                  <a:ext cx="90975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3.75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D0D1A3E-E19E-A2D9-B7A2-EBE2D73E39C6}"/>
                    </a:ext>
                  </a:extLst>
                </p:cNvPr>
                <p:cNvSpPr txBox="1"/>
                <p:nvPr/>
              </p:nvSpPr>
              <p:spPr>
                <a:xfrm>
                  <a:off x="10912773" y="2934861"/>
                  <a:ext cx="90975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8.50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449AC02-9D92-EFDD-C7D1-947F833AD26B}"/>
                    </a:ext>
                  </a:extLst>
                </p:cNvPr>
                <p:cNvSpPr txBox="1"/>
                <p:nvPr/>
              </p:nvSpPr>
              <p:spPr>
                <a:xfrm>
                  <a:off x="10880437" y="1872305"/>
                  <a:ext cx="104831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13.25</a:t>
                  </a:r>
                </a:p>
              </p:txBody>
            </p:sp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533BE77-6593-F858-F24A-445315DA3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8625175" y="3219371"/>
                <a:ext cx="4263427" cy="362993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F903822C-2FB7-8908-F9DB-34F3D2BE31BC}"/>
                    </a:ext>
                  </a:extLst>
                </p:cNvPr>
                <p:cNvSpPr/>
                <p:nvPr/>
              </p:nvSpPr>
              <p:spPr>
                <a:xfrm>
                  <a:off x="5243" y="4369693"/>
                  <a:ext cx="3866541" cy="147540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𝑃𝑜𝑟𝑜𝑠𝑖𝑡𝑦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=0.5, </m:t>
                        </m:r>
                      </m:oMath>
                    </m:oMathPara>
                  </a14:m>
                  <a:endParaRPr lang="en-US" b="0" i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  <a:p>
                  <a:pPr algn="ctr"/>
                  <a:endParaRPr lang="en-US" sz="8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𝑝𝑖𝑡𝑐h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𝑑𝑖𝑠𝑡𝑎𝑛𝑐𝑒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 (ℓ)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h𝑎𝑙𝑓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𝑐h𝑎𝑛𝑛𝑒𝑙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h𝑒𝑖𝑔h𝑡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 (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=0.2</m:t>
                        </m:r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F903822C-2FB7-8908-F9DB-34F3D2BE3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3" y="4369693"/>
                  <a:ext cx="3866541" cy="147540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Rettangolo 30">
            <a:extLst>
              <a:ext uri="{FF2B5EF4-FFF2-40B4-BE49-F238E27FC236}">
                <a16:creationId xmlns:a16="http://schemas.microsoft.com/office/drawing/2014/main" id="{BDF5449E-78AC-DA98-0F54-C85094A2F6F2}"/>
              </a:ext>
            </a:extLst>
          </p:cNvPr>
          <p:cNvSpPr/>
          <p:nvPr/>
        </p:nvSpPr>
        <p:spPr>
          <a:xfrm>
            <a:off x="10680970" y="1245140"/>
            <a:ext cx="1511030" cy="46924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713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modello, Policromia, schermata, Rettangolo&#10;&#10;Il contenuto generato dall'IA potrebbe non essere corretto.">
            <a:extLst>
              <a:ext uri="{FF2B5EF4-FFF2-40B4-BE49-F238E27FC236}">
                <a16:creationId xmlns:a16="http://schemas.microsoft.com/office/drawing/2014/main" id="{2B5A88DC-4FB2-9A61-0664-42ECEFEAC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625" y="271022"/>
            <a:ext cx="8954750" cy="6315956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8373FC4B-767C-0C62-8A7F-1137B2A90950}"/>
              </a:ext>
            </a:extLst>
          </p:cNvPr>
          <p:cNvSpPr/>
          <p:nvPr/>
        </p:nvSpPr>
        <p:spPr>
          <a:xfrm>
            <a:off x="1618625" y="52252"/>
            <a:ext cx="6775867" cy="271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15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A9C64E-8FC5-4A67-63B0-6289545C1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u="sng" dirty="0"/>
              <a:t>Connection to </a:t>
            </a:r>
            <a:r>
              <a:rPr lang="it-IT" sz="3200" u="sng" dirty="0" err="1"/>
              <a:t>thermal</a:t>
            </a:r>
            <a:r>
              <a:rPr lang="it-IT" sz="3200" u="sng" dirty="0"/>
              <a:t> management</a:t>
            </a:r>
            <a:endParaRPr lang="en-US" sz="3200" u="sng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7927B5-8BBE-035E-998F-D8462FF23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24" y="1825625"/>
            <a:ext cx="1159981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Thermal transport at surfaces is governed by near-wall transport processes.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dirty="0"/>
              <a:t>Heat transfer depends on:</a:t>
            </a:r>
          </a:p>
          <a:p>
            <a:pPr lvl="1">
              <a:spcBef>
                <a:spcPts val="0"/>
              </a:spcBef>
            </a:pPr>
            <a:r>
              <a:rPr lang="en-US" sz="2600" dirty="0"/>
              <a:t>boundary layer structure</a:t>
            </a:r>
          </a:p>
          <a:p>
            <a:pPr lvl="1">
              <a:spcBef>
                <a:spcPts val="0"/>
              </a:spcBef>
            </a:pPr>
            <a:r>
              <a:rPr lang="en-US" sz="2600" dirty="0"/>
              <a:t>flow stability and transition</a:t>
            </a:r>
          </a:p>
          <a:p>
            <a:pPr lvl="1">
              <a:spcBef>
                <a:spcPts val="0"/>
              </a:spcBef>
            </a:pPr>
            <a:r>
              <a:rPr lang="en-US" sz="2600" dirty="0"/>
              <a:t>transport coefficients</a:t>
            </a:r>
          </a:p>
          <a:p>
            <a:pPr lvl="1">
              <a:spcBef>
                <a:spcPts val="0"/>
              </a:spcBef>
            </a:pPr>
            <a:r>
              <a:rPr lang="en-US" sz="2600" dirty="0"/>
              <a:t>surface geometry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Microstructured</a:t>
            </a:r>
            <a:r>
              <a:rPr lang="en-US" dirty="0"/>
              <a:t> surfaces modify these mechanisms.</a:t>
            </a:r>
          </a:p>
          <a:p>
            <a:pPr marL="0" indent="0">
              <a:buNone/>
            </a:pPr>
            <a:r>
              <a:rPr lang="en-US" b="1" dirty="0"/>
              <a:t>Understanding flow over structured surfaces enables control of heat transfer.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D85003D-F387-D7F9-2922-2BD10F358D30}"/>
              </a:ext>
            </a:extLst>
          </p:cNvPr>
          <p:cNvSpPr/>
          <p:nvPr/>
        </p:nvSpPr>
        <p:spPr>
          <a:xfrm>
            <a:off x="705395" y="753586"/>
            <a:ext cx="6387735" cy="548640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B2A1CD1-F24F-6FE0-1A7C-C12FD98D2B53}"/>
              </a:ext>
            </a:extLst>
          </p:cNvPr>
          <p:cNvSpPr/>
          <p:nvPr/>
        </p:nvSpPr>
        <p:spPr>
          <a:xfrm>
            <a:off x="378824" y="5451861"/>
            <a:ext cx="11599816" cy="548640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52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diagrams showing different types of lines&#10;&#10;Description automatically generated with medium confidence">
            <a:extLst>
              <a:ext uri="{FF2B5EF4-FFF2-40B4-BE49-F238E27FC236}">
                <a16:creationId xmlns:a16="http://schemas.microsoft.com/office/drawing/2014/main" id="{1EAF4140-A387-8EDD-6B02-E2F0F8C10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89"/>
          <a:stretch/>
        </p:blipFill>
        <p:spPr>
          <a:xfrm>
            <a:off x="559699" y="1057274"/>
            <a:ext cx="11072601" cy="44100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33CE47-4825-C4B6-17DA-7E406DAA5BA3}"/>
              </a:ext>
            </a:extLst>
          </p:cNvPr>
          <p:cNvSpPr txBox="1"/>
          <p:nvPr/>
        </p:nvSpPr>
        <p:spPr>
          <a:xfrm rot="20078962">
            <a:off x="1791350" y="1486098"/>
            <a:ext cx="1074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smooth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E1EA3-72FF-B441-CA5A-CE64E8EDB3CF}"/>
              </a:ext>
            </a:extLst>
          </p:cNvPr>
          <p:cNvSpPr txBox="1"/>
          <p:nvPr/>
        </p:nvSpPr>
        <p:spPr>
          <a:xfrm rot="19005508">
            <a:off x="9326318" y="1698535"/>
            <a:ext cx="1074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Smooth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677C32-D484-1D16-4477-27ADD2750FA2}"/>
              </a:ext>
            </a:extLst>
          </p:cNvPr>
          <p:cNvSpPr txBox="1"/>
          <p:nvPr/>
        </p:nvSpPr>
        <p:spPr>
          <a:xfrm rot="20078962">
            <a:off x="1930449" y="2563612"/>
            <a:ext cx="1621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fully-resolving</a:t>
            </a:r>
            <a:r>
              <a:rPr lang="en-US" b="1" dirty="0"/>
              <a:t>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F574C6-271A-95CE-BFFC-059F36075FB2}"/>
              </a:ext>
            </a:extLst>
          </p:cNvPr>
          <p:cNvCxnSpPr>
            <a:cxnSpLocks/>
          </p:cNvCxnSpPr>
          <p:nvPr/>
        </p:nvCxnSpPr>
        <p:spPr>
          <a:xfrm flipH="1" flipV="1">
            <a:off x="2338153" y="2376482"/>
            <a:ext cx="312683" cy="3113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FCF507F-D531-D7AE-83C5-04700E88FF30}"/>
              </a:ext>
            </a:extLst>
          </p:cNvPr>
          <p:cNvSpPr txBox="1"/>
          <p:nvPr/>
        </p:nvSpPr>
        <p:spPr>
          <a:xfrm rot="20078962">
            <a:off x="1967218" y="1895585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model</a:t>
            </a:r>
            <a:r>
              <a:rPr lang="en-US" b="1" dirty="0"/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7EBB85-0847-B1D2-272E-95AC980482B0}"/>
              </a:ext>
            </a:extLst>
          </p:cNvPr>
          <p:cNvSpPr txBox="1"/>
          <p:nvPr/>
        </p:nvSpPr>
        <p:spPr>
          <a:xfrm rot="19147201">
            <a:off x="9596289" y="2002350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model</a:t>
            </a:r>
            <a:r>
              <a:rPr lang="en-US" b="1" dirty="0"/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1979A0-E5E1-A200-C59D-9A2E11A78DF2}"/>
              </a:ext>
            </a:extLst>
          </p:cNvPr>
          <p:cNvSpPr txBox="1"/>
          <p:nvPr/>
        </p:nvSpPr>
        <p:spPr>
          <a:xfrm rot="18809388">
            <a:off x="9126576" y="2568686"/>
            <a:ext cx="1621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fully-resolving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43818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B9EA12-93F7-A9CB-58D0-FF21D82BBE9B}"/>
              </a:ext>
            </a:extLst>
          </p:cNvPr>
          <p:cNvSpPr txBox="1"/>
          <p:nvPr/>
        </p:nvSpPr>
        <p:spPr>
          <a:xfrm>
            <a:off x="9236" y="101597"/>
            <a:ext cx="8642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cs typeface="Times New Roman" panose="02020603050405020304" pitchFamily="18" charset="0"/>
              </a:rPr>
              <a:t>Major parameters characterizing the mean velocity profile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EBBC4D-2865-E3DB-4B81-C0C6E54018DB}"/>
                  </a:ext>
                </a:extLst>
              </p:cNvPr>
              <p:cNvSpPr txBox="1"/>
              <p:nvPr/>
            </p:nvSpPr>
            <p:spPr>
              <a:xfrm>
                <a:off x="552412" y="4933549"/>
                <a:ext cx="6991209" cy="4265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𝒔𝒍𝒊𝒑</m:t>
                        </m:r>
                      </m:sub>
                      <m:sup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b="1" dirty="0">
                    <a:solidFill>
                      <a:srgbClr val="0070C0"/>
                    </a:solidFill>
                  </a:rPr>
                  <a:t> </a:t>
                </a:r>
                <a:r>
                  <a:rPr lang="en-US" sz="1900" b="1" dirty="0">
                    <a:solidFill>
                      <a:srgbClr val="0070C0"/>
                    </a:solidFill>
                  </a:rPr>
                  <a:t>mean streamwise velocity at the fluid-porous interface.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EBBC4D-2865-E3DB-4B81-C0C6E5401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12" y="4933549"/>
                <a:ext cx="6991209" cy="426592"/>
              </a:xfrm>
              <a:prstGeom prst="rect">
                <a:avLst/>
              </a:prstGeom>
              <a:blipFill>
                <a:blip r:embed="rId2"/>
                <a:stretch>
                  <a:fillRect l="-2531" t="-14286" r="-1396" b="-2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7FD3945-0FCC-5218-BBB8-9693BF3C09BB}"/>
                  </a:ext>
                </a:extLst>
              </p:cNvPr>
              <p:cNvSpPr txBox="1"/>
              <p:nvPr/>
            </p:nvSpPr>
            <p:spPr>
              <a:xfrm>
                <a:off x="552412" y="5851181"/>
                <a:ext cx="37373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1900" b="1" dirty="0">
                    <a:solidFill>
                      <a:srgbClr val="FF0000"/>
                    </a:solidFill>
                  </a:rPr>
                  <a:t>the roughness function.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7FD3945-0FCC-5218-BBB8-9693BF3C0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12" y="5851181"/>
                <a:ext cx="3737305" cy="369332"/>
              </a:xfrm>
              <a:prstGeom prst="rect">
                <a:avLst/>
              </a:prstGeom>
              <a:blipFill>
                <a:blip r:embed="rId3"/>
                <a:stretch>
                  <a:fillRect l="-4731" t="-21667" r="-3263" b="-4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DF17DC30-397E-6C97-AC09-DE8BD70A2CEE}"/>
              </a:ext>
            </a:extLst>
          </p:cNvPr>
          <p:cNvGrpSpPr/>
          <p:nvPr/>
        </p:nvGrpSpPr>
        <p:grpSpPr>
          <a:xfrm>
            <a:off x="3296088" y="711582"/>
            <a:ext cx="5751774" cy="4029182"/>
            <a:chOff x="1545502" y="958227"/>
            <a:chExt cx="5795925" cy="4047651"/>
          </a:xfrm>
        </p:grpSpPr>
        <p:pic>
          <p:nvPicPr>
            <p:cNvPr id="4" name="Picture 3" descr="A graph of a smooth plane&#10;&#10;Description automatically generated">
              <a:extLst>
                <a:ext uri="{FF2B5EF4-FFF2-40B4-BE49-F238E27FC236}">
                  <a16:creationId xmlns:a16="http://schemas.microsoft.com/office/drawing/2014/main" id="{FB030D6B-57C7-1806-45B6-77798A4B0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883" y="958227"/>
              <a:ext cx="5641544" cy="404765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1857F9-A8BC-4F7C-D5C3-04405AA89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5502" y="4024616"/>
              <a:ext cx="714375" cy="48577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3D963CD-3B1A-091D-77AF-0799C6221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2946" y="1617556"/>
              <a:ext cx="688654" cy="47003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B2BBF89-96AA-E76F-CFAC-20EABDC6238A}"/>
                  </a:ext>
                </a:extLst>
              </p:cNvPr>
              <p:cNvSpPr txBox="1"/>
              <p:nvPr/>
            </p:nvSpPr>
            <p:spPr>
              <a:xfrm>
                <a:off x="4723331" y="6138628"/>
                <a:ext cx="615603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i="1" dirty="0">
                    <a:solidFill>
                      <a:srgbClr val="FF0000"/>
                    </a:solidFill>
                  </a:rPr>
                  <a:t>upward shift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i="1" dirty="0">
                    <a:solidFill>
                      <a:srgbClr val="FF0000"/>
                    </a:solidFill>
                  </a:rPr>
                  <a:t> drag reduction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B2BBF89-96AA-E76F-CFAC-20EABDC62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331" y="6138628"/>
                <a:ext cx="6156036" cy="461665"/>
              </a:xfrm>
              <a:prstGeom prst="rect">
                <a:avLst/>
              </a:prstGeom>
              <a:blipFill>
                <a:blip r:embed="rId7"/>
                <a:stretch>
                  <a:fillRect l="-29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8E0B2D-8385-4A10-DA1E-6D6C09126D31}"/>
                  </a:ext>
                </a:extLst>
              </p:cNvPr>
              <p:cNvSpPr txBox="1"/>
              <p:nvPr/>
            </p:nvSpPr>
            <p:spPr>
              <a:xfrm>
                <a:off x="4723331" y="5490794"/>
                <a:ext cx="615603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i="1" dirty="0">
                    <a:solidFill>
                      <a:srgbClr val="FF0000"/>
                    </a:solidFill>
                  </a:rPr>
                  <a:t>downward shift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i="1" dirty="0">
                    <a:solidFill>
                      <a:srgbClr val="FF0000"/>
                    </a:solidFill>
                  </a:rPr>
                  <a:t> drag increase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8E0B2D-8385-4A10-DA1E-6D6C09126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331" y="5490794"/>
                <a:ext cx="6156036" cy="461665"/>
              </a:xfrm>
              <a:prstGeom prst="rect">
                <a:avLst/>
              </a:prstGeom>
              <a:blipFill>
                <a:blip r:embed="rId8"/>
                <a:stretch>
                  <a:fillRect l="-297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9727DE3B-F494-24B7-4447-3224397EDE27}"/>
              </a:ext>
            </a:extLst>
          </p:cNvPr>
          <p:cNvSpPr/>
          <p:nvPr/>
        </p:nvSpPr>
        <p:spPr>
          <a:xfrm>
            <a:off x="4723331" y="5490794"/>
            <a:ext cx="5746472" cy="11094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110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F6C89-97D9-A6D9-785E-5EA2FDE1D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3494F5-63A1-2393-6E9E-346D9FB90372}"/>
              </a:ext>
            </a:extLst>
          </p:cNvPr>
          <p:cNvSpPr txBox="1"/>
          <p:nvPr/>
        </p:nvSpPr>
        <p:spPr>
          <a:xfrm>
            <a:off x="9236" y="101597"/>
            <a:ext cx="8642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cs typeface="Times New Roman" panose="02020603050405020304" pitchFamily="18" charset="0"/>
              </a:rPr>
              <a:t>Major parameters characterizing the mean velocity profile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1318D8-D8B3-8E38-9406-DBAA03512445}"/>
                  </a:ext>
                </a:extLst>
              </p:cNvPr>
              <p:cNvSpPr txBox="1"/>
              <p:nvPr/>
            </p:nvSpPr>
            <p:spPr>
              <a:xfrm>
                <a:off x="552413" y="4933549"/>
                <a:ext cx="9710704" cy="5078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𝑵𝑶𝑻𝑨</m:t>
                        </m:r>
                        <m:r>
                          <a:rPr lang="it-IT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𝑩𝑬𝑵𝑬</m:t>
                        </m:r>
                        <m:r>
                          <a:rPr lang="it-IT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:   </m:t>
                        </m:r>
                        <m:r>
                          <a:rPr lang="it-IT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𝒊𝒇</m:t>
                        </m:r>
                        <m:r>
                          <a:rPr lang="it-IT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𝒕𝒓𝒂𝒏𝒔𝒑𝒊𝒓𝒂𝒕𝒊𝒐𝒏</m:t>
                        </m:r>
                        <m:r>
                          <a:rPr lang="it-IT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𝒊𝒔</m:t>
                        </m:r>
                        <m:r>
                          <a:rPr lang="it-IT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𝒏𝒆𝒈𝒍𝒆𝒄𝒕𝒆𝒅</m:t>
                        </m:r>
                        <m:r>
                          <a:rPr lang="it-IT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𝒔𝒍𝒊𝒑</m:t>
                        </m:r>
                      </m:sub>
                      <m:sup>
                        <m:r>
                          <a:rPr lang="en-U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it-IT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𝒊𝒔</m:t>
                    </m:r>
                    <m:r>
                      <a:rPr lang="it-IT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𝒄𝒂𝒑𝒕𝒖𝒓𝒆𝒅</m:t>
                    </m:r>
                  </m:oMath>
                </a14:m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1318D8-D8B3-8E38-9406-DBAA03512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13" y="4933549"/>
                <a:ext cx="9710704" cy="507896"/>
              </a:xfrm>
              <a:prstGeom prst="rect">
                <a:avLst/>
              </a:prstGeom>
              <a:blipFill>
                <a:blip r:embed="rId2"/>
                <a:stretch>
                  <a:fillRect r="-10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BCFA65F6-A9FA-C7B1-5B60-D62F5F366AA0}"/>
              </a:ext>
            </a:extLst>
          </p:cNvPr>
          <p:cNvGrpSpPr/>
          <p:nvPr/>
        </p:nvGrpSpPr>
        <p:grpSpPr>
          <a:xfrm>
            <a:off x="3296088" y="711582"/>
            <a:ext cx="5751774" cy="4029182"/>
            <a:chOff x="1545502" y="958227"/>
            <a:chExt cx="5795925" cy="4047651"/>
          </a:xfrm>
        </p:grpSpPr>
        <p:pic>
          <p:nvPicPr>
            <p:cNvPr id="4" name="Picture 3" descr="A graph of a smooth plane&#10;&#10;Description automatically generated">
              <a:extLst>
                <a:ext uri="{FF2B5EF4-FFF2-40B4-BE49-F238E27FC236}">
                  <a16:creationId xmlns:a16="http://schemas.microsoft.com/office/drawing/2014/main" id="{F2033B35-3E69-0E5D-FC84-B0FE73FAF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883" y="958227"/>
              <a:ext cx="5641544" cy="404765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BD3B306-B4CB-47BD-5E03-87F9D284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5502" y="4024616"/>
              <a:ext cx="714375" cy="48577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A37C65D-AE76-D2D4-90F8-761979697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2946" y="1617556"/>
              <a:ext cx="688654" cy="47003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7CD7195F-456E-DA86-08F7-6D0B16038C94}"/>
                  </a:ext>
                </a:extLst>
              </p:cNvPr>
              <p:cNvSpPr txBox="1"/>
              <p:nvPr/>
            </p:nvSpPr>
            <p:spPr>
              <a:xfrm>
                <a:off x="3211951" y="5518337"/>
                <a:ext cx="615514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𝒄𝒐𝒓𝒓𝒆𝒄𝒕𝒍𝒚</m:t>
                    </m:r>
                    <m:r>
                      <a:rPr lang="it-IT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𝒃𝒖𝒕</m:t>
                    </m:r>
                    <m:r>
                      <a:rPr lang="it-IT" sz="28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sSup>
                      <m:sSupPr>
                        <m:ctrlPr>
                          <a:rPr lang="en-US" sz="2800" b="1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p>
                        <m:r>
                          <a:rPr lang="en-US" sz="2800" b="1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800" b="1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𝒕𝒖𝒓𝒏𝒔</m:t>
                    </m:r>
                    <m:r>
                      <a:rPr lang="it-IT" sz="2800" b="1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1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𝒐𝒖𝒕</m:t>
                    </m:r>
                    <m:r>
                      <a:rPr lang="it-IT" sz="2800" b="1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1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𝒕𝒐</m:t>
                    </m:r>
                    <m:r>
                      <a:rPr lang="it-IT" sz="2800" b="1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1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𝒃𝒆</m:t>
                    </m:r>
                    <m:r>
                      <a:rPr lang="it-IT" sz="2800" b="1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1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𝒆𝒒𝒖𝒂𝒍</m:t>
                    </m:r>
                    <m:r>
                      <a:rPr lang="it-IT" sz="2800" b="1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1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𝒕𝒐</m:t>
                    </m:r>
                    <m:r>
                      <a:rPr lang="it-IT" sz="2800" b="1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1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𝒛𝒆𝒓𝒐</m:t>
                    </m:r>
                    <m:r>
                      <a:rPr lang="it-IT" sz="2800" b="1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!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7CD7195F-456E-DA86-08F7-6D0B16038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1951" y="5518337"/>
                <a:ext cx="6155140" cy="523220"/>
              </a:xfrm>
              <a:prstGeom prst="rect">
                <a:avLst/>
              </a:prstGeom>
              <a:blipFill>
                <a:blip r:embed="rId6"/>
                <a:stretch>
                  <a:fillRect r="-32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40867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BC57F3-D1DD-A086-814F-46655C05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9" y="711034"/>
            <a:ext cx="9605637" cy="56116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7F198E-1961-E5E4-1253-EF08F2939000}"/>
              </a:ext>
            </a:extLst>
          </p:cNvPr>
          <p:cNvSpPr txBox="1"/>
          <p:nvPr/>
        </p:nvSpPr>
        <p:spPr>
          <a:xfrm>
            <a:off x="3638550" y="6266824"/>
            <a:ext cx="2232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Drag increase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0411E5-AF2E-075A-E1F1-D24A837B6EA6}"/>
              </a:ext>
            </a:extLst>
          </p:cNvPr>
          <p:cNvSpPr txBox="1"/>
          <p:nvPr/>
        </p:nvSpPr>
        <p:spPr>
          <a:xfrm>
            <a:off x="2240934" y="16572"/>
            <a:ext cx="3552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Possible drag reduction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185765D-9A4A-6C6D-93F9-2D352CAC47A2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2790825" y="539792"/>
            <a:ext cx="1226397" cy="5472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A09AD2E-BC1D-4D23-6927-49C1A99093BE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4017222" y="539792"/>
            <a:ext cx="1307850" cy="5472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C358455-55A9-D959-86FA-D065DDF40C5C}"/>
              </a:ext>
            </a:extLst>
          </p:cNvPr>
          <p:cNvCxnSpPr>
            <a:cxnSpLocks/>
          </p:cNvCxnSpPr>
          <p:nvPr/>
        </p:nvCxnSpPr>
        <p:spPr>
          <a:xfrm flipH="1" flipV="1">
            <a:off x="3914775" y="5748472"/>
            <a:ext cx="1116395" cy="5697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2EB38E1-B026-F607-1F8C-D3EBFC2354B3}"/>
              </a:ext>
            </a:extLst>
          </p:cNvPr>
          <p:cNvCxnSpPr>
            <a:cxnSpLocks/>
          </p:cNvCxnSpPr>
          <p:nvPr/>
        </p:nvCxnSpPr>
        <p:spPr>
          <a:xfrm flipV="1">
            <a:off x="5031170" y="5324475"/>
            <a:ext cx="1064830" cy="10103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id="{A3F3E093-E798-8E0D-78C2-106F8A9B7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291" y="6277630"/>
            <a:ext cx="558792" cy="52322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E021121-667B-14B6-7988-91178DB18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314" y="69199"/>
            <a:ext cx="514680" cy="508589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A2FF1F1E-5303-83E3-A266-EA6325EA1C0F}"/>
              </a:ext>
            </a:extLst>
          </p:cNvPr>
          <p:cNvSpPr/>
          <p:nvPr/>
        </p:nvSpPr>
        <p:spPr>
          <a:xfrm>
            <a:off x="6000750" y="5600700"/>
            <a:ext cx="742950" cy="543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07967F5-D61F-CE68-3E4E-A476F4AE3667}"/>
              </a:ext>
            </a:extLst>
          </p:cNvPr>
          <p:cNvSpPr/>
          <p:nvPr/>
        </p:nvSpPr>
        <p:spPr>
          <a:xfrm>
            <a:off x="1071055" y="5753100"/>
            <a:ext cx="742950" cy="543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52FBD7D-324C-DEF8-B76B-50348E54EF2E}"/>
                  </a:ext>
                </a:extLst>
              </p:cNvPr>
              <p:cNvSpPr txBox="1"/>
              <p:nvPr/>
            </p:nvSpPr>
            <p:spPr>
              <a:xfrm rot="1480453">
                <a:off x="1816405" y="5654896"/>
                <a:ext cx="59990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𝑇𝐶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52FBD7D-324C-DEF8-B76B-50348E54E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80453">
                <a:off x="1816405" y="5654896"/>
                <a:ext cx="599908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6D3953D-FC0D-9186-C307-9516C0B2F01D}"/>
                  </a:ext>
                </a:extLst>
              </p:cNvPr>
              <p:cNvSpPr txBox="1"/>
              <p:nvPr/>
            </p:nvSpPr>
            <p:spPr>
              <a:xfrm rot="1480453">
                <a:off x="6714660" y="5628013"/>
                <a:ext cx="69608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𝑇𝑀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6D3953D-FC0D-9186-C307-9516C0B2F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80453">
                <a:off x="6714660" y="5628013"/>
                <a:ext cx="696088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54FC6D3C-32C5-8E06-5421-8E150D728B9F}"/>
              </a:ext>
            </a:extLst>
          </p:cNvPr>
          <p:cNvGrpSpPr/>
          <p:nvPr/>
        </p:nvGrpSpPr>
        <p:grpSpPr>
          <a:xfrm>
            <a:off x="9380536" y="2967335"/>
            <a:ext cx="2659061" cy="1379384"/>
            <a:chOff x="9380536" y="2967335"/>
            <a:chExt cx="2659061" cy="13793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B6EEF46E-6D64-6212-2019-219F0F06AB5A}"/>
                    </a:ext>
                  </a:extLst>
                </p:cNvPr>
                <p:cNvSpPr txBox="1"/>
                <p:nvPr/>
              </p:nvSpPr>
              <p:spPr>
                <a:xfrm>
                  <a:off x="9380536" y="2967335"/>
                  <a:ext cx="265906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𝑃𝑜𝑟𝑜𝑠𝑖𝑡𝑦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=0.5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for all</a:t>
                  </a:r>
                  <a:endPara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B6EEF46E-6D64-6212-2019-219F0F06AB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80536" y="2967335"/>
                  <a:ext cx="2659061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917" t="-10526" r="-1606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F0F8EF82-066F-CC2B-17CF-B423EFDFEDF8}"/>
                    </a:ext>
                  </a:extLst>
                </p:cNvPr>
                <p:cNvSpPr txBox="1"/>
                <p:nvPr/>
              </p:nvSpPr>
              <p:spPr>
                <a:xfrm>
                  <a:off x="9634002" y="3437271"/>
                  <a:ext cx="221785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=0.05→0.2</m:t>
                        </m:r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F0F8EF82-066F-CC2B-17CF-B423EFDFED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4002" y="3437271"/>
                  <a:ext cx="2217851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09AEBCA7-AA88-1D92-3877-03118614E158}"/>
                    </a:ext>
                  </a:extLst>
                </p:cNvPr>
                <p:cNvSpPr txBox="1"/>
                <p:nvPr/>
              </p:nvSpPr>
              <p:spPr>
                <a:xfrm>
                  <a:off x="9919143" y="3875529"/>
                  <a:ext cx="164756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≈190</m:t>
                        </m:r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09AEBCA7-AA88-1D92-3877-03118614E1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19143" y="3875529"/>
                  <a:ext cx="1647567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3C9F1FB-090B-F90F-224A-B324B616295F}"/>
                </a:ext>
              </a:extLst>
            </p:cNvPr>
            <p:cNvSpPr/>
            <p:nvPr/>
          </p:nvSpPr>
          <p:spPr>
            <a:xfrm>
              <a:off x="9401175" y="2976860"/>
              <a:ext cx="2637471" cy="136985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magine 3" descr="Immagine che contiene testo, linea, Carattere, Diagramma&#10;&#10;Il contenuto generato dall'IA potrebbe non essere corretto.">
            <a:extLst>
              <a:ext uri="{FF2B5EF4-FFF2-40B4-BE49-F238E27FC236}">
                <a16:creationId xmlns:a16="http://schemas.microsoft.com/office/drawing/2014/main" id="{7C82973C-AB95-EF93-0856-204A219EB5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054" y="3033854"/>
            <a:ext cx="12080946" cy="3807574"/>
          </a:xfrm>
          <a:prstGeom prst="rect">
            <a:avLst/>
          </a:prstGeom>
        </p:spPr>
      </p:pic>
      <p:pic>
        <p:nvPicPr>
          <p:cNvPr id="6" name="Immagine 5" descr="Immagine che contiene linea, schermata, testo, diagramma&#10;&#10;Il contenuto generato dall'IA potrebbe non essere corretto.">
            <a:extLst>
              <a:ext uri="{FF2B5EF4-FFF2-40B4-BE49-F238E27FC236}">
                <a16:creationId xmlns:a16="http://schemas.microsoft.com/office/drawing/2014/main" id="{A778059B-BE65-90FE-6040-19DC2E7734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6434" y="563595"/>
            <a:ext cx="4962444" cy="275986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DBC0ADE3-784A-E35A-5B11-780BDE21CDB8}"/>
              </a:ext>
            </a:extLst>
          </p:cNvPr>
          <p:cNvSpPr/>
          <p:nvPr/>
        </p:nvSpPr>
        <p:spPr>
          <a:xfrm>
            <a:off x="4684210" y="57150"/>
            <a:ext cx="1345287" cy="3148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DDB741C-F772-8828-CFFB-2445512501AA}"/>
              </a:ext>
            </a:extLst>
          </p:cNvPr>
          <p:cNvSpPr/>
          <p:nvPr/>
        </p:nvSpPr>
        <p:spPr>
          <a:xfrm>
            <a:off x="2240934" y="57150"/>
            <a:ext cx="4303557" cy="758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3FC16D89-0339-631C-3798-E3E3654B3E0C}"/>
              </a:ext>
            </a:extLst>
          </p:cNvPr>
          <p:cNvSpPr/>
          <p:nvPr/>
        </p:nvSpPr>
        <p:spPr>
          <a:xfrm>
            <a:off x="2732946" y="596785"/>
            <a:ext cx="2298223" cy="7018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09AD4EF0-98EC-4507-1ECB-1088E765FCC4}"/>
              </a:ext>
            </a:extLst>
          </p:cNvPr>
          <p:cNvSpPr/>
          <p:nvPr/>
        </p:nvSpPr>
        <p:spPr>
          <a:xfrm>
            <a:off x="9919143" y="2769326"/>
            <a:ext cx="1523920" cy="554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5CFB136C-550C-407E-476F-8B65E23F26D4}"/>
              </a:ext>
            </a:extLst>
          </p:cNvPr>
          <p:cNvSpPr/>
          <p:nvPr/>
        </p:nvSpPr>
        <p:spPr>
          <a:xfrm>
            <a:off x="9836962" y="2582356"/>
            <a:ext cx="2272857" cy="7493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FEAB57C2-F114-872A-9C52-DBCEA175F6B2}"/>
              </a:ext>
            </a:extLst>
          </p:cNvPr>
          <p:cNvSpPr/>
          <p:nvPr/>
        </p:nvSpPr>
        <p:spPr>
          <a:xfrm>
            <a:off x="9919143" y="195943"/>
            <a:ext cx="1647567" cy="8911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38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AFF14-5435-6EA5-7E16-186876CE7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579122-ABC4-40E0-FB58-948BBF77F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8" y="979895"/>
            <a:ext cx="10463348" cy="16033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5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/>
              <a:t>PROBLEM 3:</a:t>
            </a:r>
          </a:p>
          <a:p>
            <a:pPr marL="0" indent="0">
              <a:buNone/>
            </a:pPr>
            <a:r>
              <a:rPr lang="en-US" sz="5400" dirty="0"/>
              <a:t>FLOW THROUGH POROUS METAMATERIALS FORMED BY TPMS-BASED UNIT CELLS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FBFF6B8-660B-E854-B222-E83533560581}"/>
              </a:ext>
            </a:extLst>
          </p:cNvPr>
          <p:cNvSpPr/>
          <p:nvPr/>
        </p:nvSpPr>
        <p:spPr>
          <a:xfrm>
            <a:off x="481149" y="1781582"/>
            <a:ext cx="10870473" cy="3365184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707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C6512CB-1893-512D-EFC0-BA45FF209CC5}"/>
              </a:ext>
            </a:extLst>
          </p:cNvPr>
          <p:cNvCxnSpPr>
            <a:cxnSpLocks/>
          </p:cNvCxnSpPr>
          <p:nvPr/>
        </p:nvCxnSpPr>
        <p:spPr>
          <a:xfrm>
            <a:off x="8220367" y="905243"/>
            <a:ext cx="0" cy="38146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38EAFF-DF0C-4D5E-C340-8A91D123D1A2}"/>
              </a:ext>
            </a:extLst>
          </p:cNvPr>
          <p:cNvSpPr txBox="1"/>
          <p:nvPr/>
        </p:nvSpPr>
        <p:spPr>
          <a:xfrm>
            <a:off x="321455" y="21672"/>
            <a:ext cx="90996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u="none" strike="noStrike" baseline="0" dirty="0"/>
              <a:t>Problem 3:</a:t>
            </a:r>
          </a:p>
          <a:p>
            <a:r>
              <a:rPr lang="en-US" sz="2400" b="1" i="0" u="none" strike="noStrike" baseline="0" dirty="0"/>
              <a:t>Flow through porous metamaterials formed by TPMS-based unit cells</a:t>
            </a:r>
            <a:endParaRPr lang="en-US" sz="24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DD33B1-E32B-8378-E8D5-CC0CAF60A84A}"/>
              </a:ext>
            </a:extLst>
          </p:cNvPr>
          <p:cNvSpPr txBox="1"/>
          <p:nvPr/>
        </p:nvSpPr>
        <p:spPr>
          <a:xfrm>
            <a:off x="225364" y="4821379"/>
            <a:ext cx="1773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Metamaterials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B9736B-E96D-FFE6-33EE-D7E6A3AAE496}"/>
              </a:ext>
            </a:extLst>
          </p:cNvPr>
          <p:cNvSpPr txBox="1"/>
          <p:nvPr/>
        </p:nvSpPr>
        <p:spPr>
          <a:xfrm>
            <a:off x="225364" y="5513967"/>
            <a:ext cx="1773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TPMS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6E2B3E5-B7C8-688D-5A17-569306043267}"/>
              </a:ext>
            </a:extLst>
          </p:cNvPr>
          <p:cNvCxnSpPr>
            <a:cxnSpLocks/>
          </p:cNvCxnSpPr>
          <p:nvPr/>
        </p:nvCxnSpPr>
        <p:spPr>
          <a:xfrm>
            <a:off x="1971039" y="5049142"/>
            <a:ext cx="70750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2D1D341-C0DF-3637-0ECD-05D09313F772}"/>
              </a:ext>
            </a:extLst>
          </p:cNvPr>
          <p:cNvCxnSpPr>
            <a:cxnSpLocks/>
          </p:cNvCxnSpPr>
          <p:nvPr/>
        </p:nvCxnSpPr>
        <p:spPr>
          <a:xfrm>
            <a:off x="996603" y="5714022"/>
            <a:ext cx="168194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9F14CF7-3FEC-950F-303A-13CDB85AD010}"/>
              </a:ext>
            </a:extLst>
          </p:cNvPr>
          <p:cNvSpPr txBox="1"/>
          <p:nvPr/>
        </p:nvSpPr>
        <p:spPr>
          <a:xfrm>
            <a:off x="2680667" y="4719855"/>
            <a:ext cx="8593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/>
            <a:r>
              <a:rPr lang="en-US" sz="1800" b="0" i="0" u="none" strike="noStrike" baseline="0" dirty="0">
                <a:solidFill>
                  <a:srgbClr val="4A3EEA"/>
                </a:solidFill>
                <a:latin typeface="t1-gul-regular"/>
              </a:rPr>
              <a:t>Artificially engineered media, designed and fabricated to attain unique properties allowing them to offer novel functionalities, often unachievable by conventional materials.</a:t>
            </a:r>
            <a:endParaRPr lang="en-US" dirty="0">
              <a:solidFill>
                <a:srgbClr val="4A3EEA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968694-78DB-AFDF-81DB-4FE2C719350E}"/>
              </a:ext>
            </a:extLst>
          </p:cNvPr>
          <p:cNvSpPr txBox="1"/>
          <p:nvPr/>
        </p:nvSpPr>
        <p:spPr>
          <a:xfrm>
            <a:off x="2689636" y="5523443"/>
            <a:ext cx="9498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A3EEA"/>
                </a:solidFill>
              </a:rPr>
              <a:t>Periodic structures which locally minimize their area subject to specific boundary constraints.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8FD864-0D4B-7B15-B09F-B34845834510}"/>
              </a:ext>
            </a:extLst>
          </p:cNvPr>
          <p:cNvSpPr txBox="1"/>
          <p:nvPr/>
        </p:nvSpPr>
        <p:spPr>
          <a:xfrm>
            <a:off x="2678547" y="6068505"/>
            <a:ext cx="117819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4A3EEA"/>
                </a:solidFill>
                <a:latin typeface="t1-gul-regular"/>
              </a:rPr>
              <a:t>- are </a:t>
            </a:r>
            <a:r>
              <a:rPr lang="en-US" sz="1800" b="0" i="0" u="none" strike="noStrike" baseline="0" dirty="0">
                <a:solidFill>
                  <a:srgbClr val="4A3EEA"/>
                </a:solidFill>
                <a:latin typeface="t1-gul-regular"/>
              </a:rPr>
              <a:t>self-standing, highly interconnected, lightweight, and manufacturable by 3D printing</a:t>
            </a:r>
          </a:p>
          <a:p>
            <a:pPr algn="l"/>
            <a:r>
              <a:rPr lang="en-US" sz="1800" b="0" i="0" u="none" strike="noStrike" baseline="0" dirty="0">
                <a:solidFill>
                  <a:srgbClr val="4A3EEA"/>
                </a:solidFill>
                <a:latin typeface="t1-gul-regular"/>
              </a:rPr>
              <a:t>- may have unique topological, acoustic, hydrodynamic, and mechanical features.</a:t>
            </a:r>
            <a:endParaRPr lang="en-US" dirty="0">
              <a:solidFill>
                <a:srgbClr val="4A3EEA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C26CC3-14CB-8D06-4F43-7443CB125410}"/>
              </a:ext>
            </a:extLst>
          </p:cNvPr>
          <p:cNvSpPr txBox="1"/>
          <p:nvPr/>
        </p:nvSpPr>
        <p:spPr>
          <a:xfrm>
            <a:off x="68350" y="6037727"/>
            <a:ext cx="1773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TPMS-based structures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0AEE410-2CB4-1970-932F-A6B915A41752}"/>
              </a:ext>
            </a:extLst>
          </p:cNvPr>
          <p:cNvCxnSpPr>
            <a:cxnSpLocks/>
          </p:cNvCxnSpPr>
          <p:nvPr/>
        </p:nvCxnSpPr>
        <p:spPr>
          <a:xfrm>
            <a:off x="1708728" y="6406610"/>
            <a:ext cx="94211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C6EE703-FD46-E567-99DF-0C4A42E45329}"/>
              </a:ext>
            </a:extLst>
          </p:cNvPr>
          <p:cNvSpPr txBox="1"/>
          <p:nvPr/>
        </p:nvSpPr>
        <p:spPr>
          <a:xfrm>
            <a:off x="9222170" y="669582"/>
            <a:ext cx="1872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Darcy’s law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6185203-7200-EA84-180F-4BDFB4A71FA9}"/>
              </a:ext>
            </a:extLst>
          </p:cNvPr>
          <p:cNvCxnSpPr>
            <a:cxnSpLocks/>
            <a:stCxn id="34" idx="2"/>
            <a:endCxn id="41" idx="0"/>
          </p:cNvCxnSpPr>
          <p:nvPr/>
        </p:nvCxnSpPr>
        <p:spPr>
          <a:xfrm flipH="1">
            <a:off x="9222170" y="1192802"/>
            <a:ext cx="936026" cy="4235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6B12C05-7B60-FEA1-8DD5-D5248D9BEB1F}"/>
              </a:ext>
            </a:extLst>
          </p:cNvPr>
          <p:cNvCxnSpPr>
            <a:cxnSpLocks/>
            <a:stCxn id="34" idx="2"/>
            <a:endCxn id="43" idx="0"/>
          </p:cNvCxnSpPr>
          <p:nvPr/>
        </p:nvCxnSpPr>
        <p:spPr>
          <a:xfrm>
            <a:off x="10158196" y="1192802"/>
            <a:ext cx="1062327" cy="4140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E3392C2-3005-9AD2-AFC9-2F37E49E9F3C}"/>
              </a:ext>
            </a:extLst>
          </p:cNvPr>
          <p:cNvSpPr txBox="1"/>
          <p:nvPr/>
        </p:nvSpPr>
        <p:spPr>
          <a:xfrm>
            <a:off x="8374085" y="1616364"/>
            <a:ext cx="1696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Classical version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C6D7CDA-F6B2-A372-A25D-0F907558EFD0}"/>
              </a:ext>
            </a:extLst>
          </p:cNvPr>
          <p:cNvSpPr txBox="1"/>
          <p:nvPr/>
        </p:nvSpPr>
        <p:spPr>
          <a:xfrm>
            <a:off x="10300110" y="1606839"/>
            <a:ext cx="1840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Upgraded version</a:t>
            </a:r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5FD63EE0-0D8B-2254-F901-C6B00773131C}"/>
              </a:ext>
            </a:extLst>
          </p:cNvPr>
          <p:cNvSpPr/>
          <p:nvPr/>
        </p:nvSpPr>
        <p:spPr>
          <a:xfrm>
            <a:off x="9070108" y="1985696"/>
            <a:ext cx="350973" cy="56190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C88114C6-EFFB-3CFC-BB06-CD54238E557B}"/>
              </a:ext>
            </a:extLst>
          </p:cNvPr>
          <p:cNvSpPr/>
          <p:nvPr/>
        </p:nvSpPr>
        <p:spPr>
          <a:xfrm>
            <a:off x="11052245" y="1985696"/>
            <a:ext cx="350973" cy="52659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C0BFAC4-9BC2-61F8-4EE5-131B81BCD2EC}"/>
              </a:ext>
            </a:extLst>
          </p:cNvPr>
          <p:cNvSpPr txBox="1"/>
          <p:nvPr/>
        </p:nvSpPr>
        <p:spPr>
          <a:xfrm>
            <a:off x="8316304" y="2492540"/>
            <a:ext cx="1877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Stokes’ conditions</a:t>
            </a:r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A17FC2A3-EACE-72B9-41EB-04AAE1762C0F}"/>
              </a:ext>
            </a:extLst>
          </p:cNvPr>
          <p:cNvSpPr/>
          <p:nvPr/>
        </p:nvSpPr>
        <p:spPr>
          <a:xfrm>
            <a:off x="9083627" y="2845501"/>
            <a:ext cx="350973" cy="55486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EB7E35F-CD44-45EE-DA77-F82DA815647A}"/>
              </a:ext>
            </a:extLst>
          </p:cNvPr>
          <p:cNvSpPr txBox="1"/>
          <p:nvPr/>
        </p:nvSpPr>
        <p:spPr>
          <a:xfrm>
            <a:off x="8307551" y="3377952"/>
            <a:ext cx="1894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Intrinsic permeab.</a:t>
            </a:r>
          </a:p>
          <a:p>
            <a:pPr algn="ctr"/>
            <a:r>
              <a:rPr lang="en-US" dirty="0"/>
              <a:t>(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𝒦</a:t>
            </a:r>
            <a:r>
              <a:rPr lang="en-US" dirty="0"/>
              <a:t>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1790B29-0168-D39A-742B-DCAE2627400F}"/>
              </a:ext>
            </a:extLst>
          </p:cNvPr>
          <p:cNvSpPr txBox="1"/>
          <p:nvPr/>
        </p:nvSpPr>
        <p:spPr>
          <a:xfrm>
            <a:off x="10460771" y="2498216"/>
            <a:ext cx="1532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Inertial effects</a:t>
            </a:r>
          </a:p>
        </p:txBody>
      </p:sp>
      <p:sp>
        <p:nvSpPr>
          <p:cNvPr id="51" name="Arrow: Down 50">
            <a:extLst>
              <a:ext uri="{FF2B5EF4-FFF2-40B4-BE49-F238E27FC236}">
                <a16:creationId xmlns:a16="http://schemas.microsoft.com/office/drawing/2014/main" id="{626FB36F-EAF7-B5D6-476D-51A3B7F3DFD6}"/>
              </a:ext>
            </a:extLst>
          </p:cNvPr>
          <p:cNvSpPr/>
          <p:nvPr/>
        </p:nvSpPr>
        <p:spPr>
          <a:xfrm>
            <a:off x="11051455" y="2849606"/>
            <a:ext cx="350973" cy="55486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ACFEF9A-34E5-996C-B292-E6B0E5EB4D64}"/>
              </a:ext>
            </a:extLst>
          </p:cNvPr>
          <p:cNvSpPr txBox="1"/>
          <p:nvPr/>
        </p:nvSpPr>
        <p:spPr>
          <a:xfrm>
            <a:off x="10289292" y="3381894"/>
            <a:ext cx="1951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Effective permeab.</a:t>
            </a:r>
          </a:p>
          <a:p>
            <a:pPr algn="ctr"/>
            <a:r>
              <a:rPr lang="en-US" dirty="0"/>
              <a:t>(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𝓗</a:t>
            </a:r>
            <a:r>
              <a:rPr lang="en-US" dirty="0"/>
              <a:t>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31181D0-72C7-095C-4D0B-56E32743D591}"/>
              </a:ext>
            </a:extLst>
          </p:cNvPr>
          <p:cNvSpPr txBox="1"/>
          <p:nvPr/>
        </p:nvSpPr>
        <p:spPr>
          <a:xfrm>
            <a:off x="8523319" y="3977129"/>
            <a:ext cx="1416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Sensitive to 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geometry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7680DCE-3747-F1CE-AF4E-FCE301A5AB67}"/>
              </a:ext>
            </a:extLst>
          </p:cNvPr>
          <p:cNvSpPr txBox="1"/>
          <p:nvPr/>
        </p:nvSpPr>
        <p:spPr>
          <a:xfrm>
            <a:off x="10297443" y="3973127"/>
            <a:ext cx="1894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Sensitive to 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geometry &amp; Re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D96D760-9380-ADD6-B15B-59069F7E071D}"/>
              </a:ext>
            </a:extLst>
          </p:cNvPr>
          <p:cNvCxnSpPr/>
          <p:nvPr/>
        </p:nvCxnSpPr>
        <p:spPr>
          <a:xfrm>
            <a:off x="10239536" y="1616364"/>
            <a:ext cx="0" cy="295255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diagram of a glass with yellow objects&#10;&#10;Description automatically generated">
            <a:extLst>
              <a:ext uri="{FF2B5EF4-FFF2-40B4-BE49-F238E27FC236}">
                <a16:creationId xmlns:a16="http://schemas.microsoft.com/office/drawing/2014/main" id="{D81EA0B5-6943-2A9E-79FA-F0C484D94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78" y="1046165"/>
            <a:ext cx="7745146" cy="3538153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CF15D9A1-B2E8-E43B-DC28-47258E54047B}"/>
              </a:ext>
            </a:extLst>
          </p:cNvPr>
          <p:cNvSpPr/>
          <p:nvPr/>
        </p:nvSpPr>
        <p:spPr>
          <a:xfrm>
            <a:off x="-1" y="-22149"/>
            <a:ext cx="9321417" cy="932777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9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9" grpId="0"/>
      <p:bldP spid="30" grpId="0"/>
      <p:bldP spid="31" grpId="0"/>
      <p:bldP spid="32" grpId="0"/>
      <p:bldP spid="34" grpId="0"/>
      <p:bldP spid="41" grpId="0"/>
      <p:bldP spid="43" grpId="0"/>
      <p:bldP spid="45" grpId="0" animBg="1"/>
      <p:bldP spid="46" grpId="0" animBg="1"/>
      <p:bldP spid="47" grpId="0"/>
      <p:bldP spid="48" grpId="0" animBg="1"/>
      <p:bldP spid="49" grpId="0"/>
      <p:bldP spid="50" grpId="0"/>
      <p:bldP spid="51" grpId="0" animBg="1"/>
      <p:bldP spid="52" grpId="0"/>
      <p:bldP spid="53" grpId="0"/>
      <p:bldP spid="5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550856-CFAB-E500-2347-C639EC063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44" y="0"/>
            <a:ext cx="611971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CD091A-EC19-C6B9-FEC1-3CB0DFA8C170}"/>
              </a:ext>
            </a:extLst>
          </p:cNvPr>
          <p:cNvSpPr txBox="1"/>
          <p:nvPr/>
        </p:nvSpPr>
        <p:spPr>
          <a:xfrm rot="16200000">
            <a:off x="29003" y="3105835"/>
            <a:ext cx="4280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cs typeface="Times New Roman" panose="02020603050405020304" pitchFamily="18" charset="0"/>
              </a:rPr>
              <a:t>TPMS-based unit cells</a:t>
            </a:r>
          </a:p>
        </p:txBody>
      </p:sp>
    </p:spTree>
    <p:extLst>
      <p:ext uri="{BB962C8B-B14F-4D97-AF65-F5344CB8AC3E}">
        <p14:creationId xmlns:p14="http://schemas.microsoft.com/office/powerpoint/2010/main" val="38725323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7A0FA4-29BE-0B07-ACE9-A895B72F2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185" y="28575"/>
            <a:ext cx="7344765" cy="3537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21A225-2192-AC15-3271-F1E4C7B3914A}"/>
              </a:ext>
            </a:extLst>
          </p:cNvPr>
          <p:cNvSpPr txBox="1"/>
          <p:nvPr/>
        </p:nvSpPr>
        <p:spPr>
          <a:xfrm>
            <a:off x="361950" y="114300"/>
            <a:ext cx="2753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cs typeface="Times New Roman" panose="02020603050405020304" pitchFamily="18" charset="0"/>
              </a:rPr>
              <a:t>Microscopic</a:t>
            </a:r>
            <a:r>
              <a:rPr lang="en-US" sz="2000" dirty="0">
                <a:cs typeface="Times New Roman" panose="02020603050405020304" pitchFamily="18" charset="0"/>
              </a:rPr>
              <a:t> length scale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9142CA-A3FD-C346-60F7-E63D3756F570}"/>
              </a:ext>
            </a:extLst>
          </p:cNvPr>
          <p:cNvSpPr txBox="1"/>
          <p:nvPr/>
        </p:nvSpPr>
        <p:spPr>
          <a:xfrm>
            <a:off x="361950" y="674132"/>
            <a:ext cx="2817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cs typeface="Times New Roman" panose="02020603050405020304" pitchFamily="18" charset="0"/>
              </a:rPr>
              <a:t>Macroscopic</a:t>
            </a:r>
            <a:r>
              <a:rPr lang="en-US" sz="2000" dirty="0">
                <a:cs typeface="Times New Roman" panose="02020603050405020304" pitchFamily="18" charset="0"/>
              </a:rPr>
              <a:t> length scale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5B956F7-C2CF-0252-8CFD-5BB571DD7FCB}"/>
              </a:ext>
            </a:extLst>
          </p:cNvPr>
          <p:cNvSpPr/>
          <p:nvPr/>
        </p:nvSpPr>
        <p:spPr>
          <a:xfrm>
            <a:off x="3150438" y="200480"/>
            <a:ext cx="535234" cy="27619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997A931-BE37-F08A-6684-F8E40289033C}"/>
              </a:ext>
            </a:extLst>
          </p:cNvPr>
          <p:cNvSpPr/>
          <p:nvPr/>
        </p:nvSpPr>
        <p:spPr>
          <a:xfrm>
            <a:off x="3179516" y="736089"/>
            <a:ext cx="535234" cy="27619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37F68D-79FA-EB71-BC1D-BDA83103AFCC}"/>
                  </a:ext>
                </a:extLst>
              </p:cNvPr>
              <p:cNvSpPr txBox="1"/>
              <p:nvPr/>
            </p:nvSpPr>
            <p:spPr>
              <a:xfrm>
                <a:off x="3712195" y="13217"/>
                <a:ext cx="52770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ℓ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37F68D-79FA-EB71-BC1D-BDA83103A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2195" y="13217"/>
                <a:ext cx="527709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D23481-D0A9-7DE6-C072-3F13B7A3E3CB}"/>
                  </a:ext>
                </a:extLst>
              </p:cNvPr>
              <p:cNvSpPr txBox="1"/>
              <p:nvPr/>
            </p:nvSpPr>
            <p:spPr>
              <a:xfrm>
                <a:off x="3712195" y="545568"/>
                <a:ext cx="5436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𝐿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D23481-D0A9-7DE6-C072-3F13B7A3E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2195" y="545568"/>
                <a:ext cx="54361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3FC0A6-B9E1-1F73-C6EC-6691B730E8D6}"/>
                  </a:ext>
                </a:extLst>
              </p:cNvPr>
              <p:cNvSpPr txBox="1"/>
              <p:nvPr/>
            </p:nvSpPr>
            <p:spPr>
              <a:xfrm>
                <a:off x="2849433" y="2337922"/>
                <a:ext cx="192129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/ℓ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3FC0A6-B9E1-1F73-C6EC-6691B730E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9433" y="2337922"/>
                <a:ext cx="1921295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542F30B-B5D0-9412-F3CB-998CE002E558}"/>
                  </a:ext>
                </a:extLst>
              </p:cNvPr>
              <p:cNvSpPr txBox="1"/>
              <p:nvPr/>
            </p:nvSpPr>
            <p:spPr>
              <a:xfrm>
                <a:off x="1370649" y="1281328"/>
                <a:ext cx="1828834" cy="906658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𝜖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sz="28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≪1</m:t>
                      </m:r>
                    </m:oMath>
                  </m:oMathPara>
                </a14:m>
                <a:endParaRPr lang="en-US" sz="28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542F30B-B5D0-9412-F3CB-998CE002E5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649" y="1281328"/>
                <a:ext cx="1828834" cy="90665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C77FFF2-23A2-D534-4677-57E0FE0C4B3C}"/>
              </a:ext>
            </a:extLst>
          </p:cNvPr>
          <p:cNvSpPr txBox="1"/>
          <p:nvPr/>
        </p:nvSpPr>
        <p:spPr>
          <a:xfrm>
            <a:off x="19050" y="2487859"/>
            <a:ext cx="2387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cs typeface="Times New Roman" panose="02020603050405020304" pitchFamily="18" charset="0"/>
              </a:rPr>
              <a:t>Fast</a:t>
            </a:r>
            <a:r>
              <a:rPr lang="en-US" sz="2000" b="1" dirty="0">
                <a:cs typeface="Times New Roman" panose="02020603050405020304" pitchFamily="18" charset="0"/>
              </a:rPr>
              <a:t> </a:t>
            </a:r>
            <a:r>
              <a:rPr lang="en-US" sz="2000" dirty="0">
                <a:cs typeface="Times New Roman" panose="02020603050405020304" pitchFamily="18" charset="0"/>
              </a:rPr>
              <a:t>spatial variables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5F64D35-F980-3A18-54C8-775BB3529888}"/>
              </a:ext>
            </a:extLst>
          </p:cNvPr>
          <p:cNvSpPr/>
          <p:nvPr/>
        </p:nvSpPr>
        <p:spPr>
          <a:xfrm>
            <a:off x="2368142" y="2549816"/>
            <a:ext cx="535234" cy="27619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A8668C3-75F1-6DF1-D3A2-623D9D241CC7}"/>
                  </a:ext>
                </a:extLst>
              </p:cNvPr>
              <p:cNvSpPr txBox="1"/>
              <p:nvPr/>
            </p:nvSpPr>
            <p:spPr>
              <a:xfrm>
                <a:off x="2868483" y="2951272"/>
                <a:ext cx="19537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𝐿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A8668C3-75F1-6DF1-D3A2-623D9D241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8483" y="2951272"/>
                <a:ext cx="1953740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96D8C179-D232-C5E3-3A31-F6B06F378460}"/>
              </a:ext>
            </a:extLst>
          </p:cNvPr>
          <p:cNvSpPr txBox="1"/>
          <p:nvPr/>
        </p:nvSpPr>
        <p:spPr>
          <a:xfrm>
            <a:off x="0" y="3072634"/>
            <a:ext cx="2428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cs typeface="Times New Roman" panose="02020603050405020304" pitchFamily="18" charset="0"/>
              </a:rPr>
              <a:t>Slow</a:t>
            </a:r>
            <a:r>
              <a:rPr lang="en-US" sz="2000" b="1" dirty="0">
                <a:cs typeface="Times New Roman" panose="02020603050405020304" pitchFamily="18" charset="0"/>
              </a:rPr>
              <a:t> </a:t>
            </a:r>
            <a:r>
              <a:rPr lang="en-US" sz="2000" dirty="0">
                <a:cs typeface="Times New Roman" panose="02020603050405020304" pitchFamily="18" charset="0"/>
              </a:rPr>
              <a:t>spatial variables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C9BA48CA-CD03-06CB-A4B6-4A7B19329B83}"/>
              </a:ext>
            </a:extLst>
          </p:cNvPr>
          <p:cNvSpPr/>
          <p:nvPr/>
        </p:nvSpPr>
        <p:spPr>
          <a:xfrm>
            <a:off x="2387192" y="3134591"/>
            <a:ext cx="535234" cy="27619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9FF0776-5E1D-FC1A-73D0-FB8F4CE71B91}"/>
                  </a:ext>
                </a:extLst>
              </p:cNvPr>
              <p:cNvSpPr txBox="1"/>
              <p:nvPr/>
            </p:nvSpPr>
            <p:spPr>
              <a:xfrm>
                <a:off x="518801" y="3858781"/>
                <a:ext cx="3387659" cy="7162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cs typeface="Times New Roman" panose="02020603050405020304" pitchFamily="18" charset="0"/>
                  </a:rPr>
                  <a:t>Macroscopic pressure gradient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𝐌</m:t>
                          </m:r>
                        </m:e>
                      </m:acc>
                    </m:oMath>
                  </m:oMathPara>
                </a14:m>
                <a:endPara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9FF0776-5E1D-FC1A-73D0-FB8F4CE71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801" y="3858781"/>
                <a:ext cx="3387659" cy="716222"/>
              </a:xfrm>
              <a:prstGeom prst="rect">
                <a:avLst/>
              </a:prstGeom>
              <a:blipFill>
                <a:blip r:embed="rId8"/>
                <a:stretch>
                  <a:fillRect l="-1799" t="-4274" r="-1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B8D2896-74C8-4A74-2FBA-4F91E2CF4DA7}"/>
              </a:ext>
            </a:extLst>
          </p:cNvPr>
          <p:cNvCxnSpPr/>
          <p:nvPr/>
        </p:nvCxnSpPr>
        <p:spPr>
          <a:xfrm flipH="1">
            <a:off x="1657350" y="3781324"/>
            <a:ext cx="89820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EA4D45A-9685-4742-7751-6BE9029C8D9B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370649" y="4575003"/>
            <a:ext cx="841982" cy="4594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8AE6C38-2B8F-C4B7-754F-1BE72518581F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212631" y="4575003"/>
            <a:ext cx="821294" cy="4594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4A7D88E-364C-3A80-F8CB-7382710F8403}"/>
                  </a:ext>
                </a:extLst>
              </p:cNvPr>
              <p:cNvSpPr txBox="1"/>
              <p:nvPr/>
            </p:nvSpPr>
            <p:spPr>
              <a:xfrm>
                <a:off x="637102" y="5034483"/>
                <a:ext cx="132600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cs typeface="Times New Roman" panose="02020603050405020304" pitchFamily="18" charset="0"/>
                  </a:rPr>
                  <a:t>Magnitude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ℳ</m:t>
                      </m:r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4A7D88E-364C-3A80-F8CB-7382710F8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02" y="5034483"/>
                <a:ext cx="1326004" cy="707886"/>
              </a:xfrm>
              <a:prstGeom prst="rect">
                <a:avLst/>
              </a:prstGeom>
              <a:blipFill>
                <a:blip r:embed="rId9"/>
                <a:stretch>
                  <a:fillRect l="-5069" t="-5172" r="-4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59C9B3-7136-7A88-9AE4-EC9D7512B7A9}"/>
                  </a:ext>
                </a:extLst>
              </p:cNvPr>
              <p:cNvSpPr txBox="1"/>
              <p:nvPr/>
            </p:nvSpPr>
            <p:spPr>
              <a:xfrm>
                <a:off x="2406242" y="5034483"/>
                <a:ext cx="134363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cs typeface="Times New Roman" panose="02020603050405020304" pitchFamily="18" charset="0"/>
                  </a:rPr>
                  <a:t>Unit vector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𝑴</m:t>
                          </m:r>
                        </m:sup>
                      </m:sSup>
                    </m:oMath>
                  </m:oMathPara>
                </a14:m>
                <a:endPara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59C9B3-7136-7A88-9AE4-EC9D7512B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242" y="5034483"/>
                <a:ext cx="1343638" cy="707886"/>
              </a:xfrm>
              <a:prstGeom prst="rect">
                <a:avLst/>
              </a:prstGeom>
              <a:blipFill>
                <a:blip r:embed="rId10"/>
                <a:stretch>
                  <a:fillRect l="-5000" t="-5172" r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9E6F20D-D541-3A45-E566-1B9A0D20B07D}"/>
                  </a:ext>
                </a:extLst>
              </p:cNvPr>
              <p:cNvSpPr txBox="1"/>
              <p:nvPr/>
            </p:nvSpPr>
            <p:spPr>
              <a:xfrm>
                <a:off x="621844" y="5877313"/>
                <a:ext cx="3128036" cy="8912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r>
                        <a:rPr lang="en-US" sz="2400" b="0" i="0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ℳ</m:t>
                          </m:r>
                          <m:sSup>
                            <m:sSup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p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9E6F20D-D541-3A45-E566-1B9A0D20B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44" y="5877313"/>
                <a:ext cx="3128036" cy="8912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30DE25C-8D0A-B183-79AA-4F3A61D22DCE}"/>
              </a:ext>
            </a:extLst>
          </p:cNvPr>
          <p:cNvCxnSpPr>
            <a:cxnSpLocks/>
          </p:cNvCxnSpPr>
          <p:nvPr/>
        </p:nvCxnSpPr>
        <p:spPr>
          <a:xfrm flipV="1">
            <a:off x="4112053" y="3872449"/>
            <a:ext cx="0" cy="29098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77C77D3-4E59-0D96-EC3D-FBBEA33D8A7E}"/>
                  </a:ext>
                </a:extLst>
              </p:cNvPr>
              <p:cNvSpPr txBox="1"/>
              <p:nvPr/>
            </p:nvSpPr>
            <p:spPr>
              <a:xfrm>
                <a:off x="4347054" y="3783234"/>
                <a:ext cx="2893228" cy="912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&gt; =−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,   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77C77D3-4E59-0D96-EC3D-FBBEA33D8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054" y="3783234"/>
                <a:ext cx="2893228" cy="91287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61770CF-2B0A-5106-D65F-29324F05C9E7}"/>
                  </a:ext>
                </a:extLst>
              </p:cNvPr>
              <p:cNvSpPr txBox="1"/>
              <p:nvPr/>
            </p:nvSpPr>
            <p:spPr>
              <a:xfrm>
                <a:off x="7240282" y="4017297"/>
                <a:ext cx="2133918" cy="509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2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rgbClr val="2424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rgbClr val="2424F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rgbClr val="2424F0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,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61770CF-2B0A-5106-D65F-29324F05C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0282" y="4017297"/>
                <a:ext cx="2133918" cy="509820"/>
              </a:xfrm>
              <a:prstGeom prst="rect">
                <a:avLst/>
              </a:prstGeom>
              <a:blipFill>
                <a:blip r:embed="rId13"/>
                <a:stretch>
                  <a:fillRect r="-1429" b="-13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FAFDF41-9140-8526-A9E4-8AA5488CA8CC}"/>
                  </a:ext>
                </a:extLst>
              </p:cNvPr>
              <p:cNvSpPr txBox="1"/>
              <p:nvPr/>
            </p:nvSpPr>
            <p:spPr>
              <a:xfrm>
                <a:off x="9575387" y="4048228"/>
                <a:ext cx="2147126" cy="491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2424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2424F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2424F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 &lt;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FAFDF41-9140-8526-A9E4-8AA5488CA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5387" y="4048228"/>
                <a:ext cx="2147126" cy="491417"/>
              </a:xfrm>
              <a:prstGeom prst="rect">
                <a:avLst/>
              </a:prstGeom>
              <a:blipFill>
                <a:blip r:embed="rId14"/>
                <a:stretch>
                  <a:fillRect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>
            <a:extLst>
              <a:ext uri="{FF2B5EF4-FFF2-40B4-BE49-F238E27FC236}">
                <a16:creationId xmlns:a16="http://schemas.microsoft.com/office/drawing/2014/main" id="{05CEF22F-6709-BA80-7A57-AFC88C1F76F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3579" b="69949"/>
          <a:stretch/>
        </p:blipFill>
        <p:spPr>
          <a:xfrm>
            <a:off x="4181475" y="4837526"/>
            <a:ext cx="5472505" cy="65502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A5AA54E-C04D-32FF-65EB-999D92B0EF7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8170" t="34216" b="31146"/>
          <a:stretch/>
        </p:blipFill>
        <p:spPr>
          <a:xfrm>
            <a:off x="5388020" y="5499803"/>
            <a:ext cx="5918165" cy="75501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CE9CE25-994C-37E8-59D6-95835C4DC61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5974" t="85775" b="-1189"/>
          <a:stretch/>
        </p:blipFill>
        <p:spPr>
          <a:xfrm>
            <a:off x="4378754" y="6274448"/>
            <a:ext cx="5275226" cy="335982"/>
          </a:xfrm>
          <a:prstGeom prst="rect">
            <a:avLst/>
          </a:prstGeom>
        </p:spPr>
      </p:pic>
      <p:sp>
        <p:nvSpPr>
          <p:cNvPr id="62" name="Left Brace 61">
            <a:extLst>
              <a:ext uri="{FF2B5EF4-FFF2-40B4-BE49-F238E27FC236}">
                <a16:creationId xmlns:a16="http://schemas.microsoft.com/office/drawing/2014/main" id="{371AAA99-78F5-EBE2-0C28-33A1A6A247CB}"/>
              </a:ext>
            </a:extLst>
          </p:cNvPr>
          <p:cNvSpPr/>
          <p:nvPr/>
        </p:nvSpPr>
        <p:spPr>
          <a:xfrm>
            <a:off x="5050971" y="4834767"/>
            <a:ext cx="257174" cy="1815204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FD992C3-FC8C-866E-9447-397999EA056E}"/>
              </a:ext>
            </a:extLst>
          </p:cNvPr>
          <p:cNvSpPr txBox="1"/>
          <p:nvPr/>
        </p:nvSpPr>
        <p:spPr>
          <a:xfrm rot="16200000">
            <a:off x="3737906" y="5525128"/>
            <a:ext cx="1940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cs typeface="Times New Roman" panose="02020603050405020304" pitchFamily="18" charset="0"/>
              </a:rPr>
              <a:t>Closure problem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D4B7DB1-CA9F-65F6-35B5-364C1C1AAC56}"/>
              </a:ext>
            </a:extLst>
          </p:cNvPr>
          <p:cNvCxnSpPr>
            <a:cxnSpLocks/>
          </p:cNvCxnSpPr>
          <p:nvPr/>
        </p:nvCxnSpPr>
        <p:spPr>
          <a:xfrm flipV="1">
            <a:off x="10972800" y="4470228"/>
            <a:ext cx="0" cy="3779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9AAC53E3-B5BC-1CD7-63EF-96706D7037F1}"/>
              </a:ext>
            </a:extLst>
          </p:cNvPr>
          <p:cNvSpPr txBox="1"/>
          <p:nvPr/>
        </p:nvSpPr>
        <p:spPr>
          <a:xfrm>
            <a:off x="9977830" y="4791075"/>
            <a:ext cx="1864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cs typeface="Times New Roman" panose="02020603050405020304" pitchFamily="18" charset="0"/>
              </a:rPr>
              <a:t>closure variable</a:t>
            </a:r>
          </a:p>
        </p:txBody>
      </p:sp>
    </p:spTree>
    <p:extLst>
      <p:ext uri="{BB962C8B-B14F-4D97-AF65-F5344CB8AC3E}">
        <p14:creationId xmlns:p14="http://schemas.microsoft.com/office/powerpoint/2010/main" val="111721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5" grpId="0"/>
      <p:bldP spid="36" grpId="0"/>
      <p:bldP spid="42" grpId="0"/>
      <p:bldP spid="54" grpId="0"/>
      <p:bldP spid="55" grpId="0"/>
      <p:bldP spid="56" grpId="0"/>
      <p:bldP spid="62" grpId="0" animBg="1"/>
      <p:bldP spid="63" grpId="0"/>
      <p:bldP spid="6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different types of numbers&#10;&#10;Description automatically generated with medium confidence">
            <a:extLst>
              <a:ext uri="{FF2B5EF4-FFF2-40B4-BE49-F238E27FC236}">
                <a16:creationId xmlns:a16="http://schemas.microsoft.com/office/drawing/2014/main" id="{5EEBDB3B-BEB7-6132-16B7-DBDBDED21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" y="911146"/>
            <a:ext cx="11363325" cy="53595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EB10C3-1249-1C68-4B45-4F6253E1220B}"/>
                  </a:ext>
                </a:extLst>
              </p:cNvPr>
              <p:cNvSpPr txBox="1"/>
              <p:nvPr/>
            </p:nvSpPr>
            <p:spPr>
              <a:xfrm>
                <a:off x="2762875" y="72946"/>
                <a:ext cx="64107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cs typeface="Times New Roman" panose="02020603050405020304" pitchFamily="18" charset="0"/>
                  </a:rPr>
                  <a:t>Effect of the medium porosity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r>
                  <a:rPr lang="en-US" sz="3200" dirty="0">
                    <a:cs typeface="Times New Roman" panose="02020603050405020304" pitchFamily="18" charset="0"/>
                  </a:rPr>
                  <a:t> on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sz="32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EB10C3-1249-1C68-4B45-4F6253E12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875" y="72946"/>
                <a:ext cx="6410794" cy="584775"/>
              </a:xfrm>
              <a:prstGeom prst="rect">
                <a:avLst/>
              </a:prstGeom>
              <a:blipFill>
                <a:blip r:embed="rId3"/>
                <a:stretch>
                  <a:fillRect l="-2376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DA26854E-3757-259B-8526-B6C92DBBC979}"/>
                  </a:ext>
                </a:extLst>
              </p:cNvPr>
              <p:cNvSpPr txBox="1"/>
              <p:nvPr/>
            </p:nvSpPr>
            <p:spPr>
              <a:xfrm>
                <a:off x="6871063" y="3749040"/>
                <a:ext cx="2805597" cy="652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ℳ</m:t>
                    </m:r>
                    <m:r>
                      <a:rPr lang="it-IT" i="1">
                        <a:solidFill>
                          <a:srgbClr val="4472C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it-IT" b="0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1.35 </m:t>
                    </m:r>
                    <m:r>
                      <a:rPr lang="it-IT" b="0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it-IT" b="0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it-IT" b="0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𝑃𝑎</m:t>
                    </m:r>
                    <m:r>
                      <a:rPr lang="it-IT" b="0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rgbClr val="4472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air for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4472C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ℓ</m:t>
                    </m:r>
                    <m:r>
                      <a:rPr lang="it-IT" i="1">
                        <a:solidFill>
                          <a:srgbClr val="4472C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sSup>
                      <m:sSupPr>
                        <m:ctrlPr>
                          <a:rPr lang="it-IT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it-IT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it-IT" b="0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it-IT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DA26854E-3757-259B-8526-B6C92DBBC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063" y="3749040"/>
                <a:ext cx="2805597" cy="652486"/>
              </a:xfrm>
              <a:prstGeom prst="rect">
                <a:avLst/>
              </a:prstGeom>
              <a:blipFill>
                <a:blip r:embed="rId4"/>
                <a:stretch>
                  <a:fillRect l="-1739" b="-14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8B18A3A2-E847-4CDB-5831-192DC450E847}"/>
              </a:ext>
            </a:extLst>
          </p:cNvPr>
          <p:cNvSpPr txBox="1"/>
          <p:nvPr/>
        </p:nvSpPr>
        <p:spPr>
          <a:xfrm>
            <a:off x="7981406" y="6350047"/>
            <a:ext cx="3796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/>
              <a:t>Forchheimer</a:t>
            </a:r>
            <a:r>
              <a:rPr lang="it-IT" sz="2400" b="1" dirty="0"/>
              <a:t> regime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684359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671C4-F930-2069-3CC6-9B0266AB0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33556E-5FF4-31EB-F70B-D30C8C4FD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8" y="979895"/>
            <a:ext cx="10463348" cy="16033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5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/>
              <a:t>PROBLEM 4:</a:t>
            </a:r>
          </a:p>
          <a:p>
            <a:pPr marL="0" indent="0">
              <a:buNone/>
            </a:pPr>
            <a:r>
              <a:rPr lang="en-US" sz="5400" dirty="0"/>
              <a:t>TAYLOR-COUETTE INSTABILITIES WITH RIBBED SURFACES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0599B0B-BA64-A176-0889-B6B02BC35D01}"/>
              </a:ext>
            </a:extLst>
          </p:cNvPr>
          <p:cNvSpPr/>
          <p:nvPr/>
        </p:nvSpPr>
        <p:spPr>
          <a:xfrm>
            <a:off x="627018" y="1622611"/>
            <a:ext cx="9189335" cy="2958353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72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22F39-8DE1-93FF-C280-4B2C6D74F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FFA2B0-A0F1-C0D0-FEBE-2C28222E5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u="sng" dirty="0" err="1"/>
              <a:t>Microstructures</a:t>
            </a:r>
            <a:r>
              <a:rPr lang="it-IT" sz="3200" u="sng" dirty="0"/>
              <a:t> are </a:t>
            </a:r>
            <a:r>
              <a:rPr lang="it-IT" sz="3200" u="sng" dirty="0" err="1"/>
              <a:t>ubiquitous</a:t>
            </a:r>
            <a:r>
              <a:rPr lang="it-IT" sz="3200" u="sng" dirty="0"/>
              <a:t> in </a:t>
            </a:r>
            <a:r>
              <a:rPr lang="it-IT" sz="3200" u="sng" dirty="0" err="1"/>
              <a:t>thermal</a:t>
            </a:r>
            <a:r>
              <a:rPr lang="it-IT" sz="3200" u="sng" dirty="0"/>
              <a:t> systems</a:t>
            </a:r>
            <a:endParaRPr lang="en-US" sz="3200" u="sng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AFF376-5B1F-A2AC-AE29-FC90B2089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2242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Examples include:</a:t>
            </a:r>
          </a:p>
          <a:p>
            <a:pPr lvl="1"/>
            <a:r>
              <a:rPr lang="en-US" sz="2800" dirty="0"/>
              <a:t>Heat sinks with fins and grooves</a:t>
            </a:r>
          </a:p>
          <a:p>
            <a:pPr lvl="1"/>
            <a:r>
              <a:rPr lang="en-US" sz="2800" dirty="0"/>
              <a:t>Microchannel cooling devices</a:t>
            </a:r>
          </a:p>
          <a:p>
            <a:pPr lvl="1"/>
            <a:r>
              <a:rPr lang="en-US" sz="2800" dirty="0"/>
              <a:t>Structured hot/cold plates</a:t>
            </a:r>
          </a:p>
          <a:p>
            <a:pPr lvl="1"/>
            <a:r>
              <a:rPr lang="en-US" sz="2800" dirty="0"/>
              <a:t>Porous and coated surfaces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Common feature: </a:t>
            </a:r>
            <a:r>
              <a:rPr lang="en-US" b="1" dirty="0"/>
              <a:t>Transport is controlled by surface microgeometry.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GOAL: predict macroscopic flow without resolving microscopic details.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C61ECDF-A0A4-F45A-3FFC-F184A914DC6B}"/>
              </a:ext>
            </a:extLst>
          </p:cNvPr>
          <p:cNvSpPr/>
          <p:nvPr/>
        </p:nvSpPr>
        <p:spPr>
          <a:xfrm>
            <a:off x="705396" y="753586"/>
            <a:ext cx="8621484" cy="548640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697E2D1-6DE1-106B-A458-9D8D1903D69F}"/>
              </a:ext>
            </a:extLst>
          </p:cNvPr>
          <p:cNvSpPr/>
          <p:nvPr/>
        </p:nvSpPr>
        <p:spPr>
          <a:xfrm>
            <a:off x="705395" y="5602198"/>
            <a:ext cx="10722429" cy="548640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641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3255E-CB0B-4A02-23B0-0D6E7ADF1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A43BC5E-5FA8-D63A-84A4-B285B68A0D1D}"/>
              </a:ext>
            </a:extLst>
          </p:cNvPr>
          <p:cNvSpPr txBox="1"/>
          <p:nvPr/>
        </p:nvSpPr>
        <p:spPr>
          <a:xfrm>
            <a:off x="83423" y="5799689"/>
            <a:ext cx="11979233" cy="5895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it-IT" sz="22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pic>
        <p:nvPicPr>
          <p:cNvPr id="4" name="Immagine 19" descr="Immagine che contiene schizzo, diagramma, disegno, cerchio&#10;&#10;Il contenuto generato dall'IA potrebbe non essere corretto.">
            <a:extLst>
              <a:ext uri="{FF2B5EF4-FFF2-40B4-BE49-F238E27FC236}">
                <a16:creationId xmlns:a16="http://schemas.microsoft.com/office/drawing/2014/main" id="{0ECB8F7A-D401-ECED-5752-3400E0492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98" y="1248234"/>
            <a:ext cx="2779003" cy="34808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10">
                <a:extLst>
                  <a:ext uri="{FF2B5EF4-FFF2-40B4-BE49-F238E27FC236}">
                    <a16:creationId xmlns:a16="http://schemas.microsoft.com/office/drawing/2014/main" id="{F798813C-4797-45E3-569B-DD00EF8E729C}"/>
                  </a:ext>
                </a:extLst>
              </p:cNvPr>
              <p:cNvSpPr txBox="1"/>
              <p:nvPr/>
            </p:nvSpPr>
            <p:spPr>
              <a:xfrm>
                <a:off x="518267" y="4797117"/>
                <a:ext cx="2288541" cy="6485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200" b="0" i="0" smtClean="0">
                          <a:effectLst/>
                          <a:latin typeface="Cambria Math" panose="02040503050406030204" pitchFamily="18" charset="0"/>
                        </a:rPr>
                        <m:t>Ta</m:t>
                      </m:r>
                      <m:r>
                        <a:rPr lang="it-IT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sz="2200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it-IT" sz="2200" i="0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sz="2200" b="0" i="0" baseline="30000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it-IT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it-IT" sz="2200" i="0">
                              <a:latin typeface="Cambria Math" panose="02040503050406030204" pitchFamily="18" charset="0"/>
                            </a:rPr>
                            <m:t>R</m:t>
                          </m:r>
                          <m:r>
                            <m:rPr>
                              <m:sty m:val="p"/>
                            </m:rPr>
                            <a:rPr lang="it-IT" sz="2200" b="0" i="0" baseline="-25000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it-IT" sz="22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it-IT" sz="2200" i="0">
                              <a:latin typeface="Cambria Math" panose="02040503050406030204" pitchFamily="18" charset="0"/>
                            </a:rPr>
                            <m:t>R</m:t>
                          </m:r>
                          <m:r>
                            <m:rPr>
                              <m:sty m:val="p"/>
                            </m:rPr>
                            <a:rPr lang="it-IT" sz="2200" i="0" baseline="-25000">
                              <a:latin typeface="Cambria Math" panose="02040503050406030204" pitchFamily="18" charset="0"/>
                            </a:rPr>
                            <m:t>o</m:t>
                          </m:r>
                        </m:den>
                      </m:f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5" name="CasellaDiTesto 10">
                <a:extLst>
                  <a:ext uri="{FF2B5EF4-FFF2-40B4-BE49-F238E27FC236}">
                    <a16:creationId xmlns:a16="http://schemas.microsoft.com/office/drawing/2014/main" id="{F798813C-4797-45E3-569B-DD00EF8E7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267" y="4797117"/>
                <a:ext cx="2288541" cy="648575"/>
              </a:xfrm>
              <a:prstGeom prst="rect">
                <a:avLst/>
              </a:prstGeom>
              <a:blipFill>
                <a:blip r:embed="rId3"/>
                <a:stretch>
                  <a:fillRect b="-84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asellaDiTesto 21">
            <a:extLst>
              <a:ext uri="{FF2B5EF4-FFF2-40B4-BE49-F238E27FC236}">
                <a16:creationId xmlns:a16="http://schemas.microsoft.com/office/drawing/2014/main" id="{FA516A90-2866-CAF1-2FA0-71F5F5B83CEC}"/>
              </a:ext>
            </a:extLst>
          </p:cNvPr>
          <p:cNvSpPr txBox="1"/>
          <p:nvPr/>
        </p:nvSpPr>
        <p:spPr>
          <a:xfrm>
            <a:off x="125239" y="5581719"/>
            <a:ext cx="3930579" cy="83775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it-IT" sz="2200" b="0" dirty="0">
                <a:latin typeface="Cambria Math" panose="02040503050406030204" pitchFamily="18" charset="0"/>
                <a:ea typeface="Cambria Math" panose="02040503050406030204" pitchFamily="18" charset="0"/>
                <a:cs typeface="Roboto Slab" pitchFamily="2" charset="0"/>
              </a:rPr>
              <a:t>d = </a:t>
            </a:r>
            <a:r>
              <a:rPr lang="it-IT" sz="2200" b="0" dirty="0">
                <a:ea typeface="Cambria Math" panose="02040503050406030204" pitchFamily="18" charset="0"/>
                <a:cs typeface="Roboto Slab" pitchFamily="2" charset="0"/>
              </a:rPr>
              <a:t>gap </a:t>
            </a:r>
            <a:r>
              <a:rPr lang="it-IT" sz="2200" b="0" dirty="0" err="1">
                <a:ea typeface="Cambria Math" panose="02040503050406030204" pitchFamily="18" charset="0"/>
                <a:cs typeface="Roboto Slab" pitchFamily="2" charset="0"/>
              </a:rPr>
              <a:t>between</a:t>
            </a:r>
            <a:r>
              <a:rPr lang="it-IT" sz="2200" b="0" dirty="0">
                <a:ea typeface="Cambria Math" panose="02040503050406030204" pitchFamily="18" charset="0"/>
                <a:cs typeface="Roboto Slab" pitchFamily="2" charset="0"/>
              </a:rPr>
              <a:t> the </a:t>
            </a:r>
            <a:r>
              <a:rPr lang="it-IT" sz="2200" b="0" dirty="0" err="1">
                <a:ea typeface="Cambria Math" panose="02040503050406030204" pitchFamily="18" charset="0"/>
                <a:cs typeface="Roboto Slab" pitchFamily="2" charset="0"/>
              </a:rPr>
              <a:t>cylinders</a:t>
            </a:r>
            <a:endParaRPr lang="it-IT" sz="2200" b="0" dirty="0">
              <a:ea typeface="Cambria Math" panose="02040503050406030204" pitchFamily="18" charset="0"/>
              <a:cs typeface="Roboto Slab" pitchFamily="2" charset="0"/>
            </a:endParaRPr>
          </a:p>
          <a:p>
            <a:pPr marL="0" indent="0">
              <a:buNone/>
            </a:pPr>
            <a:r>
              <a:rPr lang="it-IT" sz="2200" dirty="0" err="1">
                <a:latin typeface="Cambria Math" panose="02040503050406030204" pitchFamily="18" charset="0"/>
                <a:ea typeface="Cambria Math" panose="02040503050406030204" pitchFamily="18" charset="0"/>
                <a:cs typeface="Roboto Slab" pitchFamily="2" charset="0"/>
              </a:rPr>
              <a:t>R</a:t>
            </a:r>
            <a:r>
              <a:rPr lang="it-IT" sz="2200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Roboto Slab" pitchFamily="2" charset="0"/>
              </a:rPr>
              <a:t>i</a:t>
            </a:r>
            <a:r>
              <a:rPr lang="it-IT" sz="2200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Roboto Slab" pitchFamily="2" charset="0"/>
              </a:rPr>
              <a:t>/o</a:t>
            </a:r>
            <a:r>
              <a:rPr lang="it-IT" sz="2200" dirty="0">
                <a:latin typeface="Cambria Math" panose="02040503050406030204" pitchFamily="18" charset="0"/>
                <a:ea typeface="Cambria Math" panose="02040503050406030204" pitchFamily="18" charset="0"/>
                <a:cs typeface="Roboto Slab" pitchFamily="2" charset="0"/>
              </a:rPr>
              <a:t> </a:t>
            </a:r>
            <a:r>
              <a:rPr lang="it-IT" sz="2200" dirty="0">
                <a:ea typeface="Cambria Math" panose="02040503050406030204" pitchFamily="18" charset="0"/>
                <a:cs typeface="Roboto Slab" pitchFamily="2" charset="0"/>
              </a:rPr>
              <a:t>= </a:t>
            </a:r>
            <a:r>
              <a:rPr lang="it-IT" sz="2200" dirty="0" err="1">
                <a:ea typeface="Cambria Math" panose="02040503050406030204" pitchFamily="18" charset="0"/>
                <a:cs typeface="Roboto Slab" pitchFamily="2" charset="0"/>
              </a:rPr>
              <a:t>inner</a:t>
            </a:r>
            <a:r>
              <a:rPr lang="it-IT" sz="2200" dirty="0">
                <a:ea typeface="Cambria Math" panose="02040503050406030204" pitchFamily="18" charset="0"/>
                <a:cs typeface="Roboto Slab" pitchFamily="2" charset="0"/>
              </a:rPr>
              <a:t>/</a:t>
            </a:r>
            <a:r>
              <a:rPr lang="it-IT" sz="2200" dirty="0" err="1">
                <a:ea typeface="Cambria Math" panose="02040503050406030204" pitchFamily="18" charset="0"/>
                <a:cs typeface="Roboto Slab" pitchFamily="2" charset="0"/>
              </a:rPr>
              <a:t>outer</a:t>
            </a:r>
            <a:r>
              <a:rPr lang="it-IT" sz="2200" dirty="0">
                <a:ea typeface="Cambria Math" panose="02040503050406030204" pitchFamily="18" charset="0"/>
                <a:cs typeface="Roboto Slab" pitchFamily="2" charset="0"/>
              </a:rPr>
              <a:t> </a:t>
            </a:r>
            <a:r>
              <a:rPr lang="it-IT" sz="2200" dirty="0" err="1">
                <a:ea typeface="Cambria Math" panose="02040503050406030204" pitchFamily="18" charset="0"/>
                <a:cs typeface="Roboto Slab" pitchFamily="2" charset="0"/>
              </a:rPr>
              <a:t>radius</a:t>
            </a:r>
            <a:endParaRPr lang="it-IT" sz="2200" dirty="0">
              <a:ea typeface="Cambria Math" panose="02040503050406030204" pitchFamily="18" charset="0"/>
              <a:cs typeface="Roboto Slab" pitchFamily="2" charset="0"/>
            </a:endParaRPr>
          </a:p>
        </p:txBody>
      </p:sp>
      <p:pic>
        <p:nvPicPr>
          <p:cNvPr id="6" name="Immagine 11">
            <a:extLst>
              <a:ext uri="{FF2B5EF4-FFF2-40B4-BE49-F238E27FC236}">
                <a16:creationId xmlns:a16="http://schemas.microsoft.com/office/drawing/2014/main" id="{96401AF7-A4EE-0355-C0EC-B9DF42FDCB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354" t="4410" r="21347" b="17097"/>
          <a:stretch>
            <a:fillRect/>
          </a:stretch>
        </p:blipFill>
        <p:spPr>
          <a:xfrm>
            <a:off x="3232056" y="928427"/>
            <a:ext cx="2528456" cy="4538990"/>
          </a:xfrm>
          <a:prstGeom prst="rect">
            <a:avLst/>
          </a:prstGeom>
        </p:spPr>
      </p:pic>
      <p:cxnSp>
        <p:nvCxnSpPr>
          <p:cNvPr id="7" name="Connettore 2 13">
            <a:extLst>
              <a:ext uri="{FF2B5EF4-FFF2-40B4-BE49-F238E27FC236}">
                <a16:creationId xmlns:a16="http://schemas.microsoft.com/office/drawing/2014/main" id="{523A9BA9-D07C-150E-F5F7-87AE81CE83B5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4565679" y="2491233"/>
            <a:ext cx="178000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14">
            <a:extLst>
              <a:ext uri="{FF2B5EF4-FFF2-40B4-BE49-F238E27FC236}">
                <a16:creationId xmlns:a16="http://schemas.microsoft.com/office/drawing/2014/main" id="{AE940082-9BBF-3802-252C-CBCCE5766F69}"/>
              </a:ext>
            </a:extLst>
          </p:cNvPr>
          <p:cNvSpPr txBox="1"/>
          <p:nvPr/>
        </p:nvSpPr>
        <p:spPr>
          <a:xfrm>
            <a:off x="6345686" y="2210965"/>
            <a:ext cx="914400" cy="56053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it-IT" sz="2200" dirty="0" err="1">
                <a:ea typeface="Roboto Slab" pitchFamily="2" charset="0"/>
                <a:cs typeface="Roboto Slab" pitchFamily="2" charset="0"/>
              </a:rPr>
              <a:t>Shaft</a:t>
            </a:r>
            <a:endParaRPr lang="it-IT" sz="2200" b="0" dirty="0"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1" name="CasellaDiTesto 15">
            <a:extLst>
              <a:ext uri="{FF2B5EF4-FFF2-40B4-BE49-F238E27FC236}">
                <a16:creationId xmlns:a16="http://schemas.microsoft.com/office/drawing/2014/main" id="{3F8D20DF-48AC-3876-8AB2-7DB972759B25}"/>
              </a:ext>
            </a:extLst>
          </p:cNvPr>
          <p:cNvSpPr txBox="1"/>
          <p:nvPr/>
        </p:nvSpPr>
        <p:spPr>
          <a:xfrm>
            <a:off x="6389636" y="2926199"/>
            <a:ext cx="2369653" cy="48248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it-IT" sz="2200" dirty="0">
                <a:ea typeface="Roboto Slab" pitchFamily="2" charset="0"/>
                <a:cs typeface="Roboto Slab" pitchFamily="2" charset="0"/>
              </a:rPr>
              <a:t>Outer </a:t>
            </a:r>
            <a:r>
              <a:rPr lang="it-IT" sz="2200" dirty="0" err="1">
                <a:ea typeface="Roboto Slab" pitchFamily="2" charset="0"/>
                <a:cs typeface="Roboto Slab" pitchFamily="2" charset="0"/>
              </a:rPr>
              <a:t>cylinder</a:t>
            </a:r>
            <a:endParaRPr lang="it-IT" sz="2200" b="0" dirty="0">
              <a:ea typeface="Roboto Slab" pitchFamily="2" charset="0"/>
              <a:cs typeface="Roboto Slab" pitchFamily="2" charset="0"/>
            </a:endParaRPr>
          </a:p>
        </p:txBody>
      </p:sp>
      <p:cxnSp>
        <p:nvCxnSpPr>
          <p:cNvPr id="12" name="Connettore 2 16">
            <a:extLst>
              <a:ext uri="{FF2B5EF4-FFF2-40B4-BE49-F238E27FC236}">
                <a16:creationId xmlns:a16="http://schemas.microsoft.com/office/drawing/2014/main" id="{80F5DEF7-4AF1-FB43-48F8-EF8CD0796F6A}"/>
              </a:ext>
            </a:extLst>
          </p:cNvPr>
          <p:cNvCxnSpPr>
            <a:cxnSpLocks/>
          </p:cNvCxnSpPr>
          <p:nvPr/>
        </p:nvCxnSpPr>
        <p:spPr>
          <a:xfrm flipH="1">
            <a:off x="4899543" y="3150598"/>
            <a:ext cx="148466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8">
            <a:extLst>
              <a:ext uri="{FF2B5EF4-FFF2-40B4-BE49-F238E27FC236}">
                <a16:creationId xmlns:a16="http://schemas.microsoft.com/office/drawing/2014/main" id="{B3667E1E-8F1E-AE3F-6BEE-07D57E5E924B}"/>
              </a:ext>
            </a:extLst>
          </p:cNvPr>
          <p:cNvSpPr txBox="1"/>
          <p:nvPr/>
        </p:nvSpPr>
        <p:spPr>
          <a:xfrm>
            <a:off x="5496134" y="3295504"/>
            <a:ext cx="4536092" cy="166381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it-IT" sz="2200" dirty="0">
                <a:ea typeface="Roboto Slab" pitchFamily="2" charset="0"/>
                <a:cs typeface="Roboto Slab" pitchFamily="2" charset="0"/>
              </a:rPr>
              <a:t>Inner </a:t>
            </a:r>
            <a:r>
              <a:rPr lang="it-IT" sz="2200" dirty="0" err="1">
                <a:ea typeface="Roboto Slab" pitchFamily="2" charset="0"/>
                <a:cs typeface="Roboto Slab" pitchFamily="2" charset="0"/>
              </a:rPr>
              <a:t>cylinder</a:t>
            </a:r>
            <a:r>
              <a:rPr lang="it-IT" sz="2200" dirty="0">
                <a:ea typeface="Roboto Slab" pitchFamily="2" charset="0"/>
                <a:cs typeface="Roboto Slab" pitchFamily="2" charset="0"/>
              </a:rPr>
              <a:t>: </a:t>
            </a:r>
          </a:p>
          <a:p>
            <a:pPr marL="0" indent="0" algn="ctr">
              <a:buNone/>
            </a:pPr>
            <a:r>
              <a:rPr lang="it-IT" sz="2200" b="0" dirty="0">
                <a:ea typeface="Roboto Slab" pitchFamily="2" charset="0"/>
                <a:cs typeface="Roboto Slab" pitchFamily="2" charset="0"/>
              </a:rPr>
              <a:t>     </a:t>
            </a:r>
            <a:r>
              <a:rPr lang="it-IT" sz="2200" b="0" dirty="0" err="1">
                <a:ea typeface="Roboto Slab" pitchFamily="2" charset="0"/>
                <a:cs typeface="Roboto Slab" pitchFamily="2" charset="0"/>
              </a:rPr>
              <a:t>steel</a:t>
            </a:r>
            <a:r>
              <a:rPr lang="it-IT" sz="2200" b="0" dirty="0">
                <a:ea typeface="Roboto Slab" pitchFamily="2" charset="0"/>
                <a:cs typeface="Roboto Slab" pitchFamily="2" charset="0"/>
              </a:rPr>
              <a:t> </a:t>
            </a:r>
            <a:r>
              <a:rPr lang="it-IT" sz="2200" b="0" dirty="0" err="1">
                <a:ea typeface="Roboto Slab" pitchFamily="2" charset="0"/>
                <a:cs typeface="Roboto Slab" pitchFamily="2" charset="0"/>
              </a:rPr>
              <a:t>cylinder</a:t>
            </a:r>
            <a:r>
              <a:rPr lang="it-IT" sz="2200" b="0" dirty="0">
                <a:ea typeface="Roboto Slab" pitchFamily="2" charset="0"/>
                <a:cs typeface="Roboto Slab" pitchFamily="2" charset="0"/>
              </a:rPr>
              <a:t> + </a:t>
            </a:r>
            <a:r>
              <a:rPr lang="en-GB" sz="2200" dirty="0">
                <a:ea typeface="Roboto Slab" pitchFamily="2" charset="0"/>
                <a:cs typeface="Roboto Slab" pitchFamily="2" charset="0"/>
              </a:rPr>
              <a:t>grooved skeleton</a:t>
            </a:r>
            <a:endParaRPr lang="it-IT" sz="2200" b="0" dirty="0">
              <a:ea typeface="Roboto Slab" pitchFamily="2" charset="0"/>
              <a:cs typeface="Roboto Slab" pitchFamily="2" charset="0"/>
            </a:endParaRPr>
          </a:p>
        </p:txBody>
      </p:sp>
      <p:cxnSp>
        <p:nvCxnSpPr>
          <p:cNvPr id="14" name="Connettore 2 19">
            <a:extLst>
              <a:ext uri="{FF2B5EF4-FFF2-40B4-BE49-F238E27FC236}">
                <a16:creationId xmlns:a16="http://schemas.microsoft.com/office/drawing/2014/main" id="{53ADDB3E-141A-851B-87F8-C437B93F60B8}"/>
              </a:ext>
            </a:extLst>
          </p:cNvPr>
          <p:cNvCxnSpPr>
            <a:cxnSpLocks/>
          </p:cNvCxnSpPr>
          <p:nvPr/>
        </p:nvCxnSpPr>
        <p:spPr>
          <a:xfrm flipH="1">
            <a:off x="4923592" y="3979298"/>
            <a:ext cx="165476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39">
            <a:extLst>
              <a:ext uri="{FF2B5EF4-FFF2-40B4-BE49-F238E27FC236}">
                <a16:creationId xmlns:a16="http://schemas.microsoft.com/office/drawing/2014/main" id="{6D763F13-3E4D-0D5E-49EB-03F05BAEA9C6}"/>
              </a:ext>
            </a:extLst>
          </p:cNvPr>
          <p:cNvSpPr txBox="1"/>
          <p:nvPr/>
        </p:nvSpPr>
        <p:spPr>
          <a:xfrm>
            <a:off x="6239777" y="1329062"/>
            <a:ext cx="1767584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it-IT" sz="2200" dirty="0">
                <a:ea typeface="Roboto Slab" pitchFamily="2" charset="0"/>
                <a:cs typeface="Roboto Slab" pitchFamily="2" charset="0"/>
              </a:rPr>
              <a:t>Air </a:t>
            </a:r>
            <a:r>
              <a:rPr lang="it-IT" sz="2200" dirty="0" err="1">
                <a:ea typeface="Roboto Slab" pitchFamily="2" charset="0"/>
                <a:cs typeface="Roboto Slab" pitchFamily="2" charset="0"/>
              </a:rPr>
              <a:t>bearing</a:t>
            </a:r>
            <a:endParaRPr lang="it-IT" sz="2200" b="0" dirty="0">
              <a:ea typeface="Roboto Slab" pitchFamily="2" charset="0"/>
              <a:cs typeface="Roboto Slab" pitchFamily="2" charset="0"/>
            </a:endParaRPr>
          </a:p>
        </p:txBody>
      </p:sp>
      <p:cxnSp>
        <p:nvCxnSpPr>
          <p:cNvPr id="16" name="Connettore 2 40">
            <a:extLst>
              <a:ext uri="{FF2B5EF4-FFF2-40B4-BE49-F238E27FC236}">
                <a16:creationId xmlns:a16="http://schemas.microsoft.com/office/drawing/2014/main" id="{8C2B0BC6-DF64-0490-00D1-88804D647E05}"/>
              </a:ext>
            </a:extLst>
          </p:cNvPr>
          <p:cNvCxnSpPr>
            <a:cxnSpLocks/>
          </p:cNvCxnSpPr>
          <p:nvPr/>
        </p:nvCxnSpPr>
        <p:spPr>
          <a:xfrm flipH="1" flipV="1">
            <a:off x="4697383" y="1786262"/>
            <a:ext cx="1648303" cy="341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magine 50">
            <a:extLst>
              <a:ext uri="{FF2B5EF4-FFF2-40B4-BE49-F238E27FC236}">
                <a16:creationId xmlns:a16="http://schemas.microsoft.com/office/drawing/2014/main" id="{5F63B38E-4EA1-DFA1-0D5C-2CE9809238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3202" t="27508" r="12081" b="28557"/>
          <a:stretch>
            <a:fillRect/>
          </a:stretch>
        </p:blipFill>
        <p:spPr>
          <a:xfrm>
            <a:off x="9063638" y="2119493"/>
            <a:ext cx="2620450" cy="19309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56">
                <a:extLst>
                  <a:ext uri="{FF2B5EF4-FFF2-40B4-BE49-F238E27FC236}">
                    <a16:creationId xmlns:a16="http://schemas.microsoft.com/office/drawing/2014/main" id="{925753DE-650C-6697-2BB0-517DE726C6B0}"/>
                  </a:ext>
                </a:extLst>
              </p:cNvPr>
              <p:cNvSpPr txBox="1"/>
              <p:nvPr/>
            </p:nvSpPr>
            <p:spPr>
              <a:xfrm>
                <a:off x="6185760" y="4415404"/>
                <a:ext cx="4916082" cy="99234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200" dirty="0">
                    <a:ea typeface="Roboto Slab" pitchFamily="2" charset="0"/>
                    <a:cs typeface="Roboto Slab" pitchFamily="2" charset="0"/>
                  </a:rPr>
                  <a:t>2 shapes (Square and Trapezoidal)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200" dirty="0">
                    <a:ea typeface="Roboto Slab" pitchFamily="2" charset="0"/>
                    <a:cs typeface="Roboto Slab" pitchFamily="2" charset="0"/>
                  </a:rPr>
                  <a:t>3 periodicity (</a:t>
                </a:r>
                <a14:m>
                  <m:oMath xmlns:m="http://schemas.openxmlformats.org/officeDocument/2006/math">
                    <m:r>
                      <a:rPr lang="en-GB" sz="2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Roboto Slab" pitchFamily="2" charset="0"/>
                      </a:rPr>
                      <m:t>ℓ</m:t>
                    </m:r>
                  </m:oMath>
                </a14:m>
                <a:r>
                  <a:rPr lang="en-GB" sz="2200" dirty="0">
                    <a:ea typeface="Roboto Slab" pitchFamily="2" charset="0"/>
                    <a:cs typeface="Roboto Slab" pitchFamily="2" charset="0"/>
                  </a:rPr>
                  <a:t> = 1000, 800, 400 </a:t>
                </a:r>
                <a:r>
                  <a:rPr lang="el-GR" sz="2200" dirty="0">
                    <a:ea typeface="Roboto Slab" pitchFamily="2" charset="0"/>
                    <a:cs typeface="Roboto Slab" pitchFamily="2" charset="0"/>
                  </a:rPr>
                  <a:t>μ</a:t>
                </a:r>
                <a:r>
                  <a:rPr lang="en-GB" sz="2200" dirty="0">
                    <a:ea typeface="Roboto Slab" pitchFamily="2" charset="0"/>
                    <a:cs typeface="Roboto Slab" pitchFamily="2" charset="0"/>
                  </a:rPr>
                  <a:t>m)</a:t>
                </a:r>
                <a:endParaRPr lang="it-IT" sz="2200" b="0" i="1" dirty="0">
                  <a:ea typeface="Roboto Slab" pitchFamily="2" charset="0"/>
                  <a:cs typeface="Roboto Slab" pitchFamily="2" charset="0"/>
                </a:endParaRPr>
              </a:p>
            </p:txBody>
          </p:sp>
        </mc:Choice>
        <mc:Fallback xmlns="">
          <p:sp>
            <p:nvSpPr>
              <p:cNvPr id="19" name="CasellaDiTesto 56">
                <a:extLst>
                  <a:ext uri="{FF2B5EF4-FFF2-40B4-BE49-F238E27FC236}">
                    <a16:creationId xmlns:a16="http://schemas.microsoft.com/office/drawing/2014/main" id="{925753DE-650C-6697-2BB0-517DE726C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5760" y="4415404"/>
                <a:ext cx="4916082" cy="992347"/>
              </a:xfrm>
              <a:prstGeom prst="rect">
                <a:avLst/>
              </a:prstGeom>
              <a:blipFill>
                <a:blip r:embed="rId6"/>
                <a:stretch>
                  <a:fillRect l="-1489" b="-1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magine 66">
            <a:extLst>
              <a:ext uri="{FF2B5EF4-FFF2-40B4-BE49-F238E27FC236}">
                <a16:creationId xmlns:a16="http://schemas.microsoft.com/office/drawing/2014/main" id="{F720FE55-C377-B5DE-C9BB-C5012FC0B0D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0410" b="11996"/>
          <a:stretch>
            <a:fillRect/>
          </a:stretch>
        </p:blipFill>
        <p:spPr>
          <a:xfrm>
            <a:off x="6527558" y="5308302"/>
            <a:ext cx="4232486" cy="1393504"/>
          </a:xfrm>
          <a:prstGeom prst="rect">
            <a:avLst/>
          </a:prstGeom>
        </p:spPr>
      </p:pic>
      <p:sp>
        <p:nvSpPr>
          <p:cNvPr id="21" name="Titolo 20">
            <a:extLst>
              <a:ext uri="{FF2B5EF4-FFF2-40B4-BE49-F238E27FC236}">
                <a16:creationId xmlns:a16="http://schemas.microsoft.com/office/drawing/2014/main" id="{AFC41FED-D997-0FE1-1338-8B3BB076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86" y="104873"/>
            <a:ext cx="10515600" cy="988662"/>
          </a:xfrm>
        </p:spPr>
        <p:txBody>
          <a:bodyPr/>
          <a:lstStyle/>
          <a:p>
            <a:r>
              <a:rPr lang="en-US" sz="2400" dirty="0">
                <a:latin typeface="+mn-lt"/>
              </a:rPr>
              <a:t>Problem 4:</a:t>
            </a:r>
            <a:br>
              <a:rPr lang="en-US" sz="2400" dirty="0">
                <a:latin typeface="+mn-lt"/>
              </a:rPr>
            </a:br>
            <a:r>
              <a:rPr lang="en-US" sz="2400" b="1" dirty="0">
                <a:latin typeface="+mn-lt"/>
              </a:rPr>
              <a:t>Taylor-Couette instability with ribbed surfaces</a:t>
            </a:r>
            <a:br>
              <a:rPr lang="en-US" b="1" dirty="0"/>
            </a:br>
            <a:endParaRPr lang="en-US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1CDD23A8-3721-0B45-7058-B337469CE86D}"/>
              </a:ext>
            </a:extLst>
          </p:cNvPr>
          <p:cNvSpPr/>
          <p:nvPr/>
        </p:nvSpPr>
        <p:spPr>
          <a:xfrm>
            <a:off x="0" y="-4056"/>
            <a:ext cx="6345686" cy="911825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1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3255E-CB0B-4A02-23B0-0D6E7ADF1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A43BC5E-5FA8-D63A-84A4-B285B68A0D1D}"/>
              </a:ext>
            </a:extLst>
          </p:cNvPr>
          <p:cNvSpPr txBox="1"/>
          <p:nvPr/>
        </p:nvSpPr>
        <p:spPr>
          <a:xfrm>
            <a:off x="83423" y="5799689"/>
            <a:ext cx="11979233" cy="5895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it-IT" sz="22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cxnSp>
        <p:nvCxnSpPr>
          <p:cNvPr id="8" name="Connettore diritto 6">
            <a:extLst>
              <a:ext uri="{FF2B5EF4-FFF2-40B4-BE49-F238E27FC236}">
                <a16:creationId xmlns:a16="http://schemas.microsoft.com/office/drawing/2014/main" id="{5E27E7EA-213B-F38D-F466-7266EF5C3F28}"/>
              </a:ext>
            </a:extLst>
          </p:cNvPr>
          <p:cNvCxnSpPr/>
          <p:nvPr/>
        </p:nvCxnSpPr>
        <p:spPr>
          <a:xfrm>
            <a:off x="1596000" y="886691"/>
            <a:ext cx="9000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3">
            <a:extLst>
              <a:ext uri="{FF2B5EF4-FFF2-40B4-BE49-F238E27FC236}">
                <a16:creationId xmlns:a16="http://schemas.microsoft.com/office/drawing/2014/main" id="{A2E6DA70-D1C3-5FF5-A49F-2EF6A9B56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1565"/>
          </a:xfrm>
        </p:spPr>
        <p:txBody>
          <a:bodyPr/>
          <a:lstStyle/>
          <a:p>
            <a:pPr marL="0" indent="0" algn="ctr">
              <a:buNone/>
            </a:pPr>
            <a:r>
              <a:rPr lang="it-IT" sz="2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Slab" pitchFamily="2" charset="0"/>
              </a:rPr>
              <a:t>TAYLOR-COUETTE FLOW AND INSTABILITIES</a:t>
            </a:r>
          </a:p>
        </p:txBody>
      </p:sp>
      <p:pic>
        <p:nvPicPr>
          <p:cNvPr id="22" name="TorqueSpeedAnimation">
            <a:hlinkClick r:id="" action="ppaction://media"/>
            <a:extLst>
              <a:ext uri="{FF2B5EF4-FFF2-40B4-BE49-F238E27FC236}">
                <a16:creationId xmlns:a16="http://schemas.microsoft.com/office/drawing/2014/main" id="{3621CEEB-89CA-1ACA-5660-D53446A104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4922" t="4667" r="6882" b="1109"/>
          <a:stretch>
            <a:fillRect/>
          </a:stretch>
        </p:blipFill>
        <p:spPr>
          <a:xfrm>
            <a:off x="83423" y="1154805"/>
            <a:ext cx="6818214" cy="4008712"/>
          </a:xfrm>
          <a:prstGeom prst="rect">
            <a:avLst/>
          </a:prstGeom>
          <a:ln>
            <a:noFill/>
          </a:ln>
        </p:spPr>
      </p:pic>
      <p:sp>
        <p:nvSpPr>
          <p:cNvPr id="27" name="CasellaDiTesto 44">
            <a:extLst>
              <a:ext uri="{FF2B5EF4-FFF2-40B4-BE49-F238E27FC236}">
                <a16:creationId xmlns:a16="http://schemas.microsoft.com/office/drawing/2014/main" id="{D73A9B8F-50B4-7771-AF4F-5A9745141A4B}"/>
              </a:ext>
            </a:extLst>
          </p:cNvPr>
          <p:cNvSpPr txBox="1"/>
          <p:nvPr/>
        </p:nvSpPr>
        <p:spPr>
          <a:xfrm>
            <a:off x="6830256" y="2301204"/>
            <a:ext cx="5232400" cy="1556683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200" dirty="0">
                <a:ea typeface="Roboto Slab" pitchFamily="2" charset="0"/>
                <a:cs typeface="Roboto Slab" pitchFamily="2" charset="0"/>
              </a:rPr>
              <a:t>When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 </a:t>
            </a:r>
            <a:r>
              <a:rPr lang="en-US" sz="2200" dirty="0">
                <a:ea typeface="Roboto Slab" pitchFamily="2" charset="0"/>
                <a:cs typeface="Roboto Slab" pitchFamily="2" charset="0"/>
              </a:rPr>
              <a:t>the slope changes, </a:t>
            </a:r>
          </a:p>
          <a:p>
            <a:pPr algn="ctr"/>
            <a:r>
              <a:rPr lang="en-US" sz="2200" dirty="0">
                <a:ea typeface="Roboto Slab" pitchFamily="2" charset="0"/>
                <a:cs typeface="Roboto Slab" pitchFamily="2" charset="0"/>
              </a:rPr>
              <a:t>secondary flows appear modifying </a:t>
            </a:r>
          </a:p>
          <a:p>
            <a:pPr algn="ctr"/>
            <a:r>
              <a:rPr lang="en-US" sz="2200" dirty="0">
                <a:ea typeface="Roboto Slab" pitchFamily="2" charset="0"/>
                <a:cs typeface="Roboto Slab" pitchFamily="2" charset="0"/>
              </a:rPr>
              <a:t>the shear stress. The corresponding</a:t>
            </a:r>
          </a:p>
          <a:p>
            <a:pPr algn="ctr"/>
            <a:r>
              <a:rPr lang="en-US" sz="2200" dirty="0">
                <a:ea typeface="Roboto Slab" pitchFamily="2" charset="0"/>
                <a:cs typeface="Roboto Slab" pitchFamily="2" charset="0"/>
              </a:rPr>
              <a:t>speed is called “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critical</a:t>
            </a:r>
            <a:r>
              <a:rPr lang="en-US" sz="2200" dirty="0">
                <a:ea typeface="Roboto Slab" pitchFamily="2" charset="0"/>
                <a:cs typeface="Roboto Slab" pitchFamily="2" charset="0"/>
              </a:rPr>
              <a:t>”.</a:t>
            </a:r>
          </a:p>
        </p:txBody>
      </p:sp>
      <p:sp>
        <p:nvSpPr>
          <p:cNvPr id="29" name="CasellaDiTesto 44">
            <a:extLst>
              <a:ext uri="{FF2B5EF4-FFF2-40B4-BE49-F238E27FC236}">
                <a16:creationId xmlns:a16="http://schemas.microsoft.com/office/drawing/2014/main" id="{1075A37E-926E-F0C8-553F-37C281A38FEF}"/>
              </a:ext>
            </a:extLst>
          </p:cNvPr>
          <p:cNvSpPr txBox="1"/>
          <p:nvPr/>
        </p:nvSpPr>
        <p:spPr>
          <a:xfrm>
            <a:off x="3230881" y="5272406"/>
            <a:ext cx="8122920" cy="105456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it-IT" sz="2200" dirty="0">
                <a:ea typeface="Roboto Slab" pitchFamily="2" charset="0"/>
                <a:cs typeface="Roboto Slab" pitchFamily="2" charset="0"/>
              </a:rPr>
              <a:t>Determine </a:t>
            </a:r>
            <a:r>
              <a:rPr lang="it-IT" sz="2200" dirty="0" err="1">
                <a:ea typeface="Roboto Slab" pitchFamily="2" charset="0"/>
                <a:cs typeface="Roboto Slab" pitchFamily="2" charset="0"/>
              </a:rPr>
              <a:t>whether</a:t>
            </a:r>
            <a:r>
              <a:rPr lang="it-IT" sz="2200" dirty="0">
                <a:ea typeface="Roboto Slab" pitchFamily="2" charset="0"/>
                <a:cs typeface="Roboto Slab" pitchFamily="2" charset="0"/>
              </a:rPr>
              <a:t> </a:t>
            </a:r>
            <a:r>
              <a:rPr lang="it-IT" sz="2200" dirty="0" err="1">
                <a:ea typeface="Roboto Slab" pitchFamily="2" charset="0"/>
                <a:cs typeface="Roboto Slab" pitchFamily="2" charset="0"/>
              </a:rPr>
              <a:t>specific</a:t>
            </a:r>
            <a:r>
              <a:rPr lang="it-IT" sz="2200" dirty="0">
                <a:ea typeface="Roboto Slab" pitchFamily="2" charset="0"/>
                <a:cs typeface="Roboto Slab" pitchFamily="2" charset="0"/>
              </a:rPr>
              <a:t> </a:t>
            </a:r>
            <a:r>
              <a:rPr lang="it-IT" sz="2200" dirty="0" err="1">
                <a:ea typeface="Roboto Slab" pitchFamily="2" charset="0"/>
                <a:cs typeface="Roboto Slab" pitchFamily="2" charset="0"/>
              </a:rPr>
              <a:t>surface</a:t>
            </a:r>
            <a:r>
              <a:rPr lang="it-IT" sz="2200" dirty="0">
                <a:ea typeface="Roboto Slab" pitchFamily="2" charset="0"/>
                <a:cs typeface="Roboto Slab" pitchFamily="2" charset="0"/>
              </a:rPr>
              <a:t> patterns can </a:t>
            </a:r>
            <a:r>
              <a:rPr lang="it-IT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delay</a:t>
            </a:r>
            <a:r>
              <a:rPr lang="it-IT" sz="2200" dirty="0">
                <a:ea typeface="Roboto Slab" pitchFamily="2" charset="0"/>
                <a:cs typeface="Roboto Slab" pitchFamily="2" charset="0"/>
              </a:rPr>
              <a:t> or </a:t>
            </a:r>
          </a:p>
          <a:p>
            <a:r>
              <a:rPr lang="it-IT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anticipate</a:t>
            </a:r>
            <a:r>
              <a:rPr lang="it-IT" sz="2200" dirty="0">
                <a:ea typeface="Roboto Slab" pitchFamily="2" charset="0"/>
                <a:cs typeface="Roboto Slab" pitchFamily="2" charset="0"/>
              </a:rPr>
              <a:t> the </a:t>
            </a:r>
            <a:r>
              <a:rPr lang="it-IT" sz="2200" dirty="0" err="1">
                <a:ea typeface="Roboto Slab" pitchFamily="2" charset="0"/>
                <a:cs typeface="Roboto Slab" pitchFamily="2" charset="0"/>
              </a:rPr>
              <a:t>onset</a:t>
            </a:r>
            <a:r>
              <a:rPr lang="it-IT" sz="2200" dirty="0">
                <a:ea typeface="Roboto Slab" pitchFamily="2" charset="0"/>
                <a:cs typeface="Roboto Slab" pitchFamily="2" charset="0"/>
              </a:rPr>
              <a:t> of the </a:t>
            </a:r>
            <a:r>
              <a:rPr lang="it-IT" sz="2200" dirty="0" err="1">
                <a:ea typeface="Roboto Slab" pitchFamily="2" charset="0"/>
                <a:cs typeface="Roboto Slab" pitchFamily="2" charset="0"/>
              </a:rPr>
              <a:t>primary</a:t>
            </a:r>
            <a:r>
              <a:rPr lang="it-IT" sz="2200" dirty="0">
                <a:ea typeface="Roboto Slab" pitchFamily="2" charset="0"/>
                <a:cs typeface="Roboto Slab" pitchFamily="2" charset="0"/>
              </a:rPr>
              <a:t> Taylor-</a:t>
            </a:r>
            <a:r>
              <a:rPr lang="it-IT" sz="2200" dirty="0" err="1">
                <a:ea typeface="Roboto Slab" pitchFamily="2" charset="0"/>
                <a:cs typeface="Roboto Slab" pitchFamily="2" charset="0"/>
              </a:rPr>
              <a:t>Couette</a:t>
            </a:r>
            <a:r>
              <a:rPr lang="it-IT" sz="2200" dirty="0">
                <a:ea typeface="Roboto Slab" pitchFamily="2" charset="0"/>
                <a:cs typeface="Roboto Slab" pitchFamily="2" charset="0"/>
              </a:rPr>
              <a:t> </a:t>
            </a:r>
            <a:r>
              <a:rPr lang="it-IT" sz="2200" dirty="0" err="1">
                <a:ea typeface="Roboto Slab" pitchFamily="2" charset="0"/>
                <a:cs typeface="Roboto Slab" pitchFamily="2" charset="0"/>
              </a:rPr>
              <a:t>instability</a:t>
            </a:r>
            <a:r>
              <a:rPr lang="it-IT" sz="22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.</a:t>
            </a:r>
          </a:p>
        </p:txBody>
      </p:sp>
      <p:sp>
        <p:nvSpPr>
          <p:cNvPr id="6" name="CasellaDiTesto 23">
            <a:extLst>
              <a:ext uri="{FF2B5EF4-FFF2-40B4-BE49-F238E27FC236}">
                <a16:creationId xmlns:a16="http://schemas.microsoft.com/office/drawing/2014/main" id="{AF59596D-CBC4-FFDC-0990-7929BCCBB26B}"/>
              </a:ext>
            </a:extLst>
          </p:cNvPr>
          <p:cNvSpPr txBox="1"/>
          <p:nvPr/>
        </p:nvSpPr>
        <p:spPr>
          <a:xfrm>
            <a:off x="395910" y="5414968"/>
            <a:ext cx="2522483" cy="430887"/>
          </a:xfrm>
          <a:prstGeom prst="rect">
            <a:avLst/>
          </a:prstGeom>
          <a:noFill/>
          <a:ln w="28575">
            <a:solidFill>
              <a:srgbClr val="57467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AIM</a:t>
            </a:r>
          </a:p>
        </p:txBody>
      </p:sp>
    </p:spTree>
    <p:extLst>
      <p:ext uri="{BB962C8B-B14F-4D97-AF65-F5344CB8AC3E}">
        <p14:creationId xmlns:p14="http://schemas.microsoft.com/office/powerpoint/2010/main" val="12693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7" grpId="0"/>
      <p:bldP spid="29" grpId="0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8610E-A338-E310-FE8B-333A4392D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CEB16563-7CC5-67F1-A270-FAE246671F32}"/>
              </a:ext>
            </a:extLst>
          </p:cNvPr>
          <p:cNvSpPr txBox="1"/>
          <p:nvPr/>
        </p:nvSpPr>
        <p:spPr>
          <a:xfrm>
            <a:off x="1" y="875479"/>
            <a:ext cx="12192000" cy="43088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Asymptotic homogenization theory for effective boundary conditions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06FC8BF9-C7FA-BA0B-C40A-7C50FE62AB74}"/>
              </a:ext>
            </a:extLst>
          </p:cNvPr>
          <p:cNvSpPr/>
          <p:nvPr/>
        </p:nvSpPr>
        <p:spPr>
          <a:xfrm>
            <a:off x="9387187" y="1648311"/>
            <a:ext cx="2750126" cy="1572447"/>
          </a:xfrm>
          <a:prstGeom prst="rect">
            <a:avLst/>
          </a:prstGeom>
          <a:noFill/>
          <a:ln w="19050">
            <a:solidFill>
              <a:srgbClr val="5746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 dirty="0">
              <a:solidFill>
                <a:schemeClr val="tx1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7C3F89C7-9886-4E40-E936-A9D89C357F14}"/>
                  </a:ext>
                </a:extLst>
              </p:cNvPr>
              <p:cNvSpPr txBox="1"/>
              <p:nvPr/>
            </p:nvSpPr>
            <p:spPr>
              <a:xfrm>
                <a:off x="9929938" y="2132028"/>
                <a:ext cx="1664623" cy="5411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l-G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i="1" dirty="0" smtClean="0">
                            <a:solidFill>
                              <a:prstClr val="black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num>
                      <m:den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den>
                    </m:f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it-IT" sz="2000" b="0" i="1" dirty="0">
                    <a:latin typeface="Roboto Slab" pitchFamily="2" charset="0"/>
                    <a:ea typeface="Roboto Slab" pitchFamily="2" charset="0"/>
                    <a:cs typeface="Roboto Slab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7C3F89C7-9886-4E40-E936-A9D89C357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9938" y="2132028"/>
                <a:ext cx="1664623" cy="5411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B8969BD-4D2A-8C68-2E51-8C927FAD9927}"/>
              </a:ext>
            </a:extLst>
          </p:cNvPr>
          <p:cNvSpPr txBox="1"/>
          <p:nvPr/>
        </p:nvSpPr>
        <p:spPr>
          <a:xfrm>
            <a:off x="9468013" y="1701123"/>
            <a:ext cx="2588471" cy="35689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it-IT" sz="2000" b="0" dirty="0" err="1">
                <a:ea typeface="Roboto Slab" pitchFamily="2" charset="0"/>
                <a:cs typeface="Roboto Slab" pitchFamily="2" charset="0"/>
              </a:rPr>
              <a:t>Microscopic</a:t>
            </a:r>
            <a:r>
              <a:rPr lang="it-IT" sz="2000" b="0" dirty="0">
                <a:ea typeface="Roboto Slab" pitchFamily="2" charset="0"/>
                <a:cs typeface="Roboto Slab" pitchFamily="2" charset="0"/>
              </a:rPr>
              <a:t> </a:t>
            </a:r>
            <a:r>
              <a:rPr lang="it-IT" sz="2000" b="0" dirty="0" err="1">
                <a:ea typeface="Roboto Slab" pitchFamily="2" charset="0"/>
                <a:cs typeface="Roboto Slab" pitchFamily="2" charset="0"/>
              </a:rPr>
              <a:t>length</a:t>
            </a:r>
            <a:endParaRPr lang="it-IT" sz="2000" b="0" dirty="0"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D1C3008-AB77-E7AB-41A1-47C9D0B364A3}"/>
              </a:ext>
            </a:extLst>
          </p:cNvPr>
          <p:cNvSpPr txBox="1"/>
          <p:nvPr/>
        </p:nvSpPr>
        <p:spPr>
          <a:xfrm>
            <a:off x="9262394" y="2811039"/>
            <a:ext cx="2999708" cy="35689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it-IT" sz="2000" b="0" dirty="0" err="1">
                <a:ea typeface="Roboto Slab" pitchFamily="2" charset="0"/>
                <a:cs typeface="Roboto Slab" pitchFamily="2" charset="0"/>
              </a:rPr>
              <a:t>Macroscopic</a:t>
            </a:r>
            <a:r>
              <a:rPr lang="it-IT" sz="2000" b="0" dirty="0">
                <a:ea typeface="Roboto Slab" pitchFamily="2" charset="0"/>
                <a:cs typeface="Roboto Slab" pitchFamily="2" charset="0"/>
              </a:rPr>
              <a:t> </a:t>
            </a:r>
            <a:r>
              <a:rPr lang="it-IT" sz="2000" b="0" dirty="0" err="1">
                <a:ea typeface="Roboto Slab" pitchFamily="2" charset="0"/>
                <a:cs typeface="Roboto Slab" pitchFamily="2" charset="0"/>
              </a:rPr>
              <a:t>lengt</a:t>
            </a:r>
            <a:r>
              <a:rPr lang="it-IT" sz="2000" dirty="0" err="1">
                <a:ea typeface="Roboto Slab" pitchFamily="2" charset="0"/>
                <a:cs typeface="Roboto Slab" pitchFamily="2" charset="0"/>
              </a:rPr>
              <a:t>h</a:t>
            </a:r>
            <a:endParaRPr lang="it-IT" sz="2000" b="0" dirty="0"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DE2EA238-B68D-7EA9-1081-40D14C71436E}"/>
              </a:ext>
            </a:extLst>
          </p:cNvPr>
          <p:cNvSpPr/>
          <p:nvPr/>
        </p:nvSpPr>
        <p:spPr>
          <a:xfrm>
            <a:off x="6470908" y="1651930"/>
            <a:ext cx="2835450" cy="1572447"/>
          </a:xfrm>
          <a:prstGeom prst="rect">
            <a:avLst/>
          </a:prstGeom>
          <a:solidFill>
            <a:schemeClr val="bg1"/>
          </a:solidFill>
          <a:ln w="19050">
            <a:solidFill>
              <a:srgbClr val="5746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err="1">
                <a:solidFill>
                  <a:schemeClr val="tx1"/>
                </a:solidFill>
                <a:ea typeface="Roboto Slab" pitchFamily="2" charset="0"/>
                <a:cs typeface="Roboto Slab" pitchFamily="2" charset="0"/>
              </a:rPr>
              <a:t>Axially</a:t>
            </a:r>
            <a:r>
              <a:rPr lang="it-IT" sz="2000" dirty="0">
                <a:solidFill>
                  <a:schemeClr val="tx1"/>
                </a:solidFill>
                <a:ea typeface="Roboto Slab" pitchFamily="2" charset="0"/>
                <a:cs typeface="Roboto Slab" pitchFamily="2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ea typeface="Roboto Slab" pitchFamily="2" charset="0"/>
                <a:cs typeface="Roboto Slab" pitchFamily="2" charset="0"/>
              </a:rPr>
              <a:t>periodic</a:t>
            </a:r>
            <a:r>
              <a:rPr lang="it-IT" sz="2000" dirty="0">
                <a:solidFill>
                  <a:schemeClr val="tx1"/>
                </a:solidFill>
                <a:ea typeface="Roboto Slab" pitchFamily="2" charset="0"/>
                <a:cs typeface="Roboto Slab" pitchFamily="2" charset="0"/>
              </a:rPr>
              <a:t> and </a:t>
            </a:r>
            <a:r>
              <a:rPr lang="it-IT" sz="2000" dirty="0" err="1">
                <a:solidFill>
                  <a:schemeClr val="tx1"/>
                </a:solidFill>
                <a:ea typeface="Roboto Slab" pitchFamily="2" charset="0"/>
                <a:cs typeface="Roboto Slab" pitchFamily="2" charset="0"/>
              </a:rPr>
              <a:t>azimuthally</a:t>
            </a:r>
            <a:r>
              <a:rPr lang="it-IT" sz="2000" dirty="0">
                <a:solidFill>
                  <a:schemeClr val="tx1"/>
                </a:solidFill>
                <a:ea typeface="Roboto Slab" pitchFamily="2" charset="0"/>
                <a:cs typeface="Roboto Slab" pitchFamily="2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ea typeface="Roboto Slab" pitchFamily="2" charset="0"/>
                <a:cs typeface="Roboto Slab" pitchFamily="2" charset="0"/>
              </a:rPr>
              <a:t>invariant</a:t>
            </a:r>
            <a:r>
              <a:rPr lang="it-IT" sz="2000" dirty="0">
                <a:solidFill>
                  <a:schemeClr val="tx1"/>
                </a:solidFill>
                <a:ea typeface="Roboto Slab" pitchFamily="2" charset="0"/>
                <a:cs typeface="Roboto Slab" pitchFamily="2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ea typeface="Roboto Slab" pitchFamily="2" charset="0"/>
                <a:cs typeface="Roboto Slab" pitchFamily="2" charset="0"/>
              </a:rPr>
              <a:t>microgrooves</a:t>
            </a:r>
            <a:endParaRPr lang="it-IT" sz="2000" dirty="0">
              <a:solidFill>
                <a:schemeClr val="tx1"/>
              </a:solidFill>
              <a:ea typeface="Roboto Slab" pitchFamily="2" charset="0"/>
              <a:cs typeface="Roboto Slab" pitchFamily="2" charset="0"/>
            </a:endParaRPr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B943BF34-04F7-463D-DAC4-37D20D043F9D}"/>
              </a:ext>
            </a:extLst>
          </p:cNvPr>
          <p:cNvGrpSpPr/>
          <p:nvPr/>
        </p:nvGrpSpPr>
        <p:grpSpPr>
          <a:xfrm>
            <a:off x="22838" y="1689046"/>
            <a:ext cx="6401347" cy="4256922"/>
            <a:chOff x="247201" y="1354169"/>
            <a:chExt cx="6090688" cy="4140544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725910EF-4746-89C6-4FE9-E9229D9B1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232" r="7766"/>
            <a:stretch>
              <a:fillRect/>
            </a:stretch>
          </p:blipFill>
          <p:spPr>
            <a:xfrm>
              <a:off x="247201" y="1354169"/>
              <a:ext cx="6090688" cy="4140544"/>
            </a:xfrm>
            <a:prstGeom prst="rect">
              <a:avLst/>
            </a:prstGeom>
          </p:spPr>
        </p:pic>
        <p:cxnSp>
          <p:nvCxnSpPr>
            <p:cNvPr id="31" name="Connettore diritto 30">
              <a:extLst>
                <a:ext uri="{FF2B5EF4-FFF2-40B4-BE49-F238E27FC236}">
                  <a16:creationId xmlns:a16="http://schemas.microsoft.com/office/drawing/2014/main" id="{B99DFAB4-9A32-A032-6C41-F2E2EBF23F8D}"/>
                </a:ext>
              </a:extLst>
            </p:cNvPr>
            <p:cNvCxnSpPr/>
            <p:nvPr/>
          </p:nvCxnSpPr>
          <p:spPr>
            <a:xfrm>
              <a:off x="6337889" y="1757443"/>
              <a:ext cx="0" cy="3521139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EC61C5EE-55CB-7C84-0549-D270E2D1155B}"/>
              </a:ext>
            </a:extLst>
          </p:cNvPr>
          <p:cNvCxnSpPr>
            <a:cxnSpLocks/>
            <a:stCxn id="19" idx="2"/>
            <a:endCxn id="39" idx="0"/>
          </p:cNvCxnSpPr>
          <p:nvPr/>
        </p:nvCxnSpPr>
        <p:spPr>
          <a:xfrm>
            <a:off x="7888633" y="3224377"/>
            <a:ext cx="1441286" cy="6184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9D036D99-DF29-2429-1A27-2BDFD21C5D91}"/>
              </a:ext>
            </a:extLst>
          </p:cNvPr>
          <p:cNvCxnSpPr>
            <a:cxnSpLocks/>
            <a:stCxn id="23" idx="2"/>
            <a:endCxn id="39" idx="0"/>
          </p:cNvCxnSpPr>
          <p:nvPr/>
        </p:nvCxnSpPr>
        <p:spPr>
          <a:xfrm flipH="1">
            <a:off x="9329919" y="3220758"/>
            <a:ext cx="1432331" cy="62210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ttangolo 38">
            <a:extLst>
              <a:ext uri="{FF2B5EF4-FFF2-40B4-BE49-F238E27FC236}">
                <a16:creationId xmlns:a16="http://schemas.microsoft.com/office/drawing/2014/main" id="{B8122755-8831-83AA-279F-18C1113D2843}"/>
              </a:ext>
            </a:extLst>
          </p:cNvPr>
          <p:cNvSpPr/>
          <p:nvPr/>
        </p:nvSpPr>
        <p:spPr>
          <a:xfrm>
            <a:off x="7834997" y="3842867"/>
            <a:ext cx="2989843" cy="1073225"/>
          </a:xfrm>
          <a:prstGeom prst="rect">
            <a:avLst/>
          </a:prstGeom>
          <a:noFill/>
          <a:ln w="19050">
            <a:solidFill>
              <a:srgbClr val="5746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  <a:ea typeface="Roboto Slab" pitchFamily="2" charset="0"/>
                <a:cs typeface="Roboto Slab" pitchFamily="2" charset="0"/>
              </a:rPr>
              <a:t>Use of </a:t>
            </a:r>
          </a:p>
          <a:p>
            <a:pPr algn="ctr"/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homogenization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 theory</a:t>
            </a: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35DC2958-D34E-23A7-58F2-5F3C3CB6F5EC}"/>
              </a:ext>
            </a:extLst>
          </p:cNvPr>
          <p:cNvSpPr/>
          <p:nvPr/>
        </p:nvSpPr>
        <p:spPr>
          <a:xfrm>
            <a:off x="7319298" y="5406748"/>
            <a:ext cx="4021240" cy="1314733"/>
          </a:xfrm>
          <a:prstGeom prst="rect">
            <a:avLst/>
          </a:prstGeom>
          <a:noFill/>
          <a:ln w="19050">
            <a:solidFill>
              <a:srgbClr val="5746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  <a:ea typeface="Roboto Slab" pitchFamily="2" charset="0"/>
                <a:cs typeface="Roboto Slab" pitchFamily="2" charset="0"/>
              </a:rPr>
              <a:t>Definition of</a:t>
            </a:r>
          </a:p>
          <a:p>
            <a:pPr algn="ctr"/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effective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boundary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conditions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 </a:t>
            </a:r>
          </a:p>
          <a:p>
            <a:pPr algn="ctr"/>
            <a:r>
              <a:rPr lang="it-IT" sz="2000" dirty="0" err="1">
                <a:solidFill>
                  <a:schemeClr val="tx1"/>
                </a:solidFill>
                <a:ea typeface="Roboto Slab" pitchFamily="2" charset="0"/>
                <a:cs typeface="Roboto Slab" pitchFamily="2" charset="0"/>
              </a:rPr>
              <a:t>at</a:t>
            </a:r>
            <a:r>
              <a:rPr lang="it-IT" sz="2000" dirty="0">
                <a:solidFill>
                  <a:schemeClr val="tx1"/>
                </a:solidFill>
                <a:ea typeface="Roboto Slab" pitchFamily="2" charset="0"/>
                <a:cs typeface="Roboto Slab" pitchFamily="2" charset="0"/>
              </a:rPr>
              <a:t> a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virtual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wall</a:t>
            </a:r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 Slab" pitchFamily="2" charset="0"/>
              <a:cs typeface="Roboto Slab" pitchFamily="2" charset="0"/>
            </a:endParaRPr>
          </a:p>
        </p:txBody>
      </p: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BBFAF1DC-0CE1-02E9-9B50-548B944D36F3}"/>
              </a:ext>
            </a:extLst>
          </p:cNvPr>
          <p:cNvCxnSpPr>
            <a:cxnSpLocks/>
            <a:stCxn id="39" idx="2"/>
            <a:endCxn id="40" idx="0"/>
          </p:cNvCxnSpPr>
          <p:nvPr/>
        </p:nvCxnSpPr>
        <p:spPr>
          <a:xfrm flipH="1">
            <a:off x="9329918" y="4916092"/>
            <a:ext cx="1" cy="49065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olo 3">
            <a:extLst>
              <a:ext uri="{FF2B5EF4-FFF2-40B4-BE49-F238E27FC236}">
                <a16:creationId xmlns:a16="http://schemas.microsoft.com/office/drawing/2014/main" id="{86656F29-494C-D189-4006-F58C05B9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216" y="356977"/>
            <a:ext cx="10515600" cy="521565"/>
          </a:xfrm>
        </p:spPr>
        <p:txBody>
          <a:bodyPr/>
          <a:lstStyle/>
          <a:p>
            <a:pPr marL="0" indent="0" algn="ctr">
              <a:buNone/>
            </a:pPr>
            <a:r>
              <a:rPr lang="it-IT" sz="2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Slab" pitchFamily="2" charset="0"/>
              </a:rPr>
              <a:t>THEORETICAL APPROACH</a:t>
            </a:r>
          </a:p>
        </p:txBody>
      </p:sp>
      <p:cxnSp>
        <p:nvCxnSpPr>
          <p:cNvPr id="6" name="Connettore diritto 6">
            <a:extLst>
              <a:ext uri="{FF2B5EF4-FFF2-40B4-BE49-F238E27FC236}">
                <a16:creationId xmlns:a16="http://schemas.microsoft.com/office/drawing/2014/main" id="{49D894D5-E9E3-0201-FD70-B8FC95C3DD0B}"/>
              </a:ext>
            </a:extLst>
          </p:cNvPr>
          <p:cNvCxnSpPr/>
          <p:nvPr/>
        </p:nvCxnSpPr>
        <p:spPr>
          <a:xfrm>
            <a:off x="1596000" y="886691"/>
            <a:ext cx="9000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17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7" grpId="0"/>
      <p:bldP spid="28" grpId="0"/>
      <p:bldP spid="19" grpId="0" animBg="1"/>
      <p:bldP spid="39" grpId="0" animBg="1"/>
      <p:bldP spid="4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D3315-5225-E0E2-6214-03FD1D3B1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B6359C9F-3022-3A6E-980A-322D52B30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248" y="2749970"/>
            <a:ext cx="4213493" cy="32914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FB8B98B6-05E8-E748-7657-FED5983C8409}"/>
                  </a:ext>
                </a:extLst>
              </p:cNvPr>
              <p:cNvSpPr txBox="1"/>
              <p:nvPr/>
            </p:nvSpPr>
            <p:spPr>
              <a:xfrm>
                <a:off x="406401" y="1194969"/>
                <a:ext cx="5938982" cy="1327251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r>
                  <a:rPr lang="it-IT" sz="2200" dirty="0">
                    <a:ea typeface="Roboto Slab" pitchFamily="2" charset="0"/>
                    <a:cs typeface="Roboto Slab" pitchFamily="2" charset="0"/>
                  </a:rPr>
                  <a:t>In </a:t>
                </a:r>
                <a:r>
                  <a:rPr lang="it-IT" sz="2200" dirty="0" err="1">
                    <a:ea typeface="Roboto Slab" pitchFamily="2" charset="0"/>
                    <a:cs typeface="Roboto Slab" pitchFamily="2" charset="0"/>
                  </a:rPr>
                  <a:t>order</a:t>
                </a:r>
                <a:r>
                  <a:rPr lang="it-IT" sz="2200" dirty="0">
                    <a:ea typeface="Roboto Slab" pitchFamily="2" charset="0"/>
                    <a:cs typeface="Roboto Slab" pitchFamily="2" charset="0"/>
                  </a:rPr>
                  <a:t> to </a:t>
                </a:r>
                <a:r>
                  <a:rPr lang="it-IT" sz="2200" dirty="0" err="1">
                    <a:ea typeface="Roboto Slab" pitchFamily="2" charset="0"/>
                    <a:cs typeface="Roboto Slab" pitchFamily="2" charset="0"/>
                  </a:rPr>
                  <a:t>evaluate</a:t>
                </a:r>
                <a:r>
                  <a:rPr lang="it-IT" sz="2200" dirty="0">
                    <a:ea typeface="Roboto Slab" pitchFamily="2" charset="0"/>
                    <a:cs typeface="Roboto Slab" pitchFamily="2" charset="0"/>
                  </a:rPr>
                  <a:t> </a:t>
                </a:r>
                <a:r>
                  <a:rPr lang="it-IT" sz="2200" dirty="0" err="1">
                    <a:ea typeface="Roboto Slab" pitchFamily="2" charset="0"/>
                    <a:cs typeface="Roboto Slab" pitchFamily="2" charset="0"/>
                  </a:rPr>
                  <a:t>azimuthal</a:t>
                </a:r>
                <a:r>
                  <a:rPr lang="it-IT" sz="2200" dirty="0">
                    <a:ea typeface="Roboto Slab" pitchFamily="2" charset="0"/>
                    <a:cs typeface="Roboto Slab" pitchFamily="2" charset="0"/>
                  </a:rPr>
                  <a:t> slip </a:t>
                </a:r>
                <a:r>
                  <a:rPr lang="it-IT" sz="2200" dirty="0" err="1">
                    <a:ea typeface="Roboto Slab" pitchFamily="2" charset="0"/>
                    <a:cs typeface="Roboto Slab" pitchFamily="2" charset="0"/>
                  </a:rPr>
                  <a:t>length</a:t>
                </a:r>
                <a14:m>
                  <m:oMath xmlns:m="http://schemas.openxmlformats.org/officeDocument/2006/math">
                    <m:r>
                      <a:rPr lang="it-IT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Roboto Slab" pitchFamily="2" charset="0"/>
                      </a:rPr>
                      <m:t> 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Roboto Slab" pitchFamily="2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Roboto Slab" pitchFamily="2" charset="0"/>
                          </a:rPr>
                          <m:t>𝜆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Roboto Slab" pitchFamily="2" charset="0"/>
                          </a:rPr>
                          <m:t>𝑥</m:t>
                        </m:r>
                      </m:sub>
                    </m:sSub>
                  </m:oMath>
                </a14:m>
                <a:endParaRPr lang="it-IT" sz="2200" b="0" dirty="0">
                  <a:ea typeface="Roboto Slab" pitchFamily="2" charset="0"/>
                  <a:cs typeface="Roboto Slab" pitchFamily="2" charset="0"/>
                </a:endParaRPr>
              </a:p>
              <a:p>
                <a:r>
                  <a:rPr lang="it-IT" sz="2200" dirty="0">
                    <a:ea typeface="Roboto Slab" pitchFamily="2" charset="0"/>
                    <a:cs typeface="Roboto Slab" pitchFamily="2" charset="0"/>
                  </a:rPr>
                  <a:t>and </a:t>
                </a:r>
                <a:r>
                  <a:rPr lang="it-IT" sz="2200" dirty="0" err="1">
                    <a:ea typeface="Roboto Slab" pitchFamily="2" charset="0"/>
                    <a:cs typeface="Roboto Slab" pitchFamily="2" charset="0"/>
                  </a:rPr>
                  <a:t>spanwise</a:t>
                </a:r>
                <a:r>
                  <a:rPr lang="it-IT" sz="2200" dirty="0">
                    <a:ea typeface="Roboto Slab" pitchFamily="2" charset="0"/>
                    <a:cs typeface="Roboto Slab" pitchFamily="2" charset="0"/>
                  </a:rPr>
                  <a:t> slip </a:t>
                </a:r>
                <a:r>
                  <a:rPr lang="it-IT" sz="2200" dirty="0" err="1">
                    <a:ea typeface="Roboto Slab" pitchFamily="2" charset="0"/>
                    <a:cs typeface="Roboto Slab" pitchFamily="2" charset="0"/>
                  </a:rPr>
                  <a:t>length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Roboto Slab" pitchFamily="2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Roboto Slab" pitchFamily="2" charset="0"/>
                          </a:rPr>
                          <m:t> </m:t>
                        </m:r>
                        <m:r>
                          <a:rPr lang="it-IT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Roboto Slab" pitchFamily="2" charset="0"/>
                          </a:rPr>
                          <m:t>𝜆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Roboto Slab" pitchFamily="2" charset="0"/>
                          </a:rPr>
                          <m:t>𝑧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Roboto Slab" pitchFamily="2" charset="0"/>
                      </a:rPr>
                      <m:t>  </m:t>
                    </m:r>
                  </m:oMath>
                </a14:m>
                <a:r>
                  <a:rPr lang="it-IT" sz="2200" dirty="0">
                    <a:ea typeface="Roboto Slab" pitchFamily="2" charset="0"/>
                    <a:cs typeface="Roboto Slab" pitchFamily="2" charset="0"/>
                  </a:rPr>
                  <a:t>‘</a:t>
                </a:r>
                <a:r>
                  <a:rPr lang="it-IT" sz="2200" dirty="0" err="1">
                    <a:ea typeface="Roboto Slab" pitchFamily="2" charset="0"/>
                    <a:cs typeface="Roboto Slab" pitchFamily="2" charset="0"/>
                  </a:rPr>
                  <a:t>realistic</a:t>
                </a:r>
                <a:r>
                  <a:rPr lang="it-IT" sz="2200" dirty="0">
                    <a:ea typeface="Roboto Slab" pitchFamily="2" charset="0"/>
                    <a:cs typeface="Roboto Slab" pitchFamily="2" charset="0"/>
                  </a:rPr>
                  <a:t>’ </a:t>
                </a:r>
                <a:r>
                  <a:rPr lang="it-IT" sz="2200" dirty="0" err="1">
                    <a:ea typeface="Roboto Slab" pitchFamily="2" charset="0"/>
                    <a:cs typeface="Roboto Slab" pitchFamily="2" charset="0"/>
                  </a:rPr>
                  <a:t>shapes</a:t>
                </a:r>
                <a:endParaRPr lang="it-IT" sz="2200" dirty="0">
                  <a:ea typeface="Roboto Slab" pitchFamily="2" charset="0"/>
                  <a:cs typeface="Roboto Slab" pitchFamily="2" charset="0"/>
                </a:endParaRPr>
              </a:p>
              <a:p>
                <a:r>
                  <a:rPr lang="it-IT" sz="2200" dirty="0">
                    <a:ea typeface="Roboto Slab" pitchFamily="2" charset="0"/>
                    <a:cs typeface="Roboto Slab" pitchFamily="2" charset="0"/>
                  </a:rPr>
                  <a:t>have </a:t>
                </a:r>
                <a:r>
                  <a:rPr lang="it-IT" sz="2200" dirty="0" err="1">
                    <a:ea typeface="Roboto Slab" pitchFamily="2" charset="0"/>
                    <a:cs typeface="Roboto Slab" pitchFamily="2" charset="0"/>
                  </a:rPr>
                  <a:t>been</a:t>
                </a:r>
                <a:r>
                  <a:rPr lang="it-IT" sz="2200" dirty="0">
                    <a:ea typeface="Roboto Slab" pitchFamily="2" charset="0"/>
                    <a:cs typeface="Roboto Slab" pitchFamily="2" charset="0"/>
                  </a:rPr>
                  <a:t> </a:t>
                </a:r>
                <a:r>
                  <a:rPr lang="it-IT" sz="2200" dirty="0" err="1">
                    <a:ea typeface="Roboto Slab" pitchFamily="2" charset="0"/>
                    <a:cs typeface="Roboto Slab" pitchFamily="2" charset="0"/>
                  </a:rPr>
                  <a:t>defined</a:t>
                </a:r>
                <a:r>
                  <a:rPr lang="it-IT" sz="2200" dirty="0">
                    <a:ea typeface="Roboto Slab" pitchFamily="2" charset="0"/>
                    <a:cs typeface="Roboto Slab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FB8B98B6-05E8-E748-7657-FED5983C8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1" y="1194969"/>
                <a:ext cx="5938982" cy="1327251"/>
              </a:xfrm>
              <a:prstGeom prst="rect">
                <a:avLst/>
              </a:prstGeom>
              <a:blipFill>
                <a:blip r:embed="rId3"/>
                <a:stretch>
                  <a:fillRect l="-1335" b="-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11">
            <a:extLst>
              <a:ext uri="{FF2B5EF4-FFF2-40B4-BE49-F238E27FC236}">
                <a16:creationId xmlns:a16="http://schemas.microsoft.com/office/drawing/2014/main" id="{967C1F1E-3BA8-62FA-52D7-2A6AFDE02A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060" t="5766" r="7967" b="4577"/>
          <a:stretch>
            <a:fillRect/>
          </a:stretch>
        </p:blipFill>
        <p:spPr>
          <a:xfrm>
            <a:off x="7601527" y="2838582"/>
            <a:ext cx="3541289" cy="3452441"/>
          </a:xfrm>
          <a:prstGeom prst="rect">
            <a:avLst/>
          </a:prstGeom>
        </p:spPr>
      </p:pic>
      <p:sp>
        <p:nvSpPr>
          <p:cNvPr id="7" name="CasellaDiTesto 1">
            <a:extLst>
              <a:ext uri="{FF2B5EF4-FFF2-40B4-BE49-F238E27FC236}">
                <a16:creationId xmlns:a16="http://schemas.microsoft.com/office/drawing/2014/main" id="{E8201AB6-4E01-DBE5-0243-35931624BCB6}"/>
              </a:ext>
            </a:extLst>
          </p:cNvPr>
          <p:cNvSpPr txBox="1"/>
          <p:nvPr/>
        </p:nvSpPr>
        <p:spPr>
          <a:xfrm>
            <a:off x="6809117" y="1210915"/>
            <a:ext cx="4786669" cy="103822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en-US" sz="2200" dirty="0">
                <a:ea typeface="Roboto Slab" pitchFamily="2" charset="0"/>
                <a:cs typeface="Roboto Slab" pitchFamily="2" charset="0"/>
              </a:rPr>
              <a:t>The azimuthal slip length defines</a:t>
            </a:r>
          </a:p>
          <a:p>
            <a:pPr algn="ctr"/>
            <a:r>
              <a:rPr lang="en-US" sz="2200" dirty="0">
                <a:ea typeface="Roboto Slab" pitchFamily="2" charset="0"/>
                <a:cs typeface="Roboto Slab" pitchFamily="2" charset="0"/>
              </a:rPr>
              <a:t>the 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virtual origin </a:t>
            </a:r>
            <a:r>
              <a:rPr lang="en-US" sz="2200" dirty="0">
                <a:ea typeface="Roboto Slab" pitchFamily="2" charset="0"/>
                <a:cs typeface="Roboto Slab" pitchFamily="2" charset="0"/>
              </a:rPr>
              <a:t>of the mean flow.</a:t>
            </a:r>
            <a:endParaRPr lang="it-IT" sz="2200" dirty="0">
              <a:ea typeface="Roboto Slab" pitchFamily="2" charset="0"/>
              <a:cs typeface="Roboto Slab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447792-BA79-CBBD-EB7E-48BD6DE7CA22}"/>
                  </a:ext>
                </a:extLst>
              </p:cNvPr>
              <p:cNvSpPr txBox="1"/>
              <p:nvPr/>
            </p:nvSpPr>
            <p:spPr>
              <a:xfrm>
                <a:off x="8391643" y="2065020"/>
                <a:ext cx="2204357" cy="914400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normAutofit/>
              </a:bodyPr>
              <a:lstStyle/>
              <a:p>
                <a:pPr marL="0" indent="0" algn="l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𝑣𝑟𝑡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acc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it-IT" sz="2000" b="0" i="1" dirty="0">
                  <a:latin typeface="Fira Sans" panose="020B05030500000200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447792-BA79-CBBD-EB7E-48BD6DE7C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1643" y="2065020"/>
                <a:ext cx="2204357" cy="9144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multicolored grid on a white background&#10;&#10;AI-generated content may be incorrect.">
            <a:extLst>
              <a:ext uri="{FF2B5EF4-FFF2-40B4-BE49-F238E27FC236}">
                <a16:creationId xmlns:a16="http://schemas.microsoft.com/office/drawing/2014/main" id="{8E99BD79-CE70-8091-1C43-8FA89DD846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774" y="2965170"/>
            <a:ext cx="4280220" cy="193708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AAA3C8-330D-9767-D5D9-5C6B8A94CDA5}"/>
              </a:ext>
            </a:extLst>
          </p:cNvPr>
          <p:cNvCxnSpPr>
            <a:cxnSpLocks/>
          </p:cNvCxnSpPr>
          <p:nvPr/>
        </p:nvCxnSpPr>
        <p:spPr>
          <a:xfrm>
            <a:off x="6687126" y="1423324"/>
            <a:ext cx="0" cy="4896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08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A0F3A-3E48-0068-1A0B-249542149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6754C5B-EA71-9EBC-DC11-27CAE358DE59}"/>
              </a:ext>
            </a:extLst>
          </p:cNvPr>
          <p:cNvSpPr txBox="1"/>
          <p:nvPr/>
        </p:nvSpPr>
        <p:spPr>
          <a:xfrm>
            <a:off x="1596000" y="943657"/>
            <a:ext cx="9000000" cy="59956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it-IT" sz="22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…</a:t>
            </a:r>
            <a:r>
              <a:rPr lang="it-IT" sz="2200" dirty="0" err="1">
                <a:ea typeface="Roboto Slab" pitchFamily="2" charset="0"/>
                <a:cs typeface="Roboto Slab" pitchFamily="2" charset="0"/>
              </a:rPr>
              <a:t>u</a:t>
            </a:r>
            <a:r>
              <a:rPr lang="it-IT" sz="2200" b="0" dirty="0" err="1">
                <a:ea typeface="Roboto Slab" pitchFamily="2" charset="0"/>
                <a:cs typeface="Roboto Slab" pitchFamily="2" charset="0"/>
              </a:rPr>
              <a:t>sing</a:t>
            </a:r>
            <a:r>
              <a:rPr lang="it-IT" sz="2200" b="0" dirty="0">
                <a:ea typeface="Roboto Slab" pitchFamily="2" charset="0"/>
                <a:cs typeface="Roboto Slab" pitchFamily="2" charset="0"/>
              </a:rPr>
              <a:t> </a:t>
            </a:r>
            <a:r>
              <a:rPr lang="it-IT" sz="2200" b="0" dirty="0" err="1">
                <a:ea typeface="Roboto Slab" pitchFamily="2" charset="0"/>
                <a:cs typeface="Roboto Slab" pitchFamily="2" charset="0"/>
              </a:rPr>
              <a:t>virtual</a:t>
            </a:r>
            <a:r>
              <a:rPr lang="it-IT" sz="2200" b="0" dirty="0">
                <a:ea typeface="Roboto Slab" pitchFamily="2" charset="0"/>
                <a:cs typeface="Roboto Slab" pitchFamily="2" charset="0"/>
              </a:rPr>
              <a:t> </a:t>
            </a:r>
            <a:r>
              <a:rPr lang="it-IT" sz="2200" b="0" dirty="0" err="1">
                <a:ea typeface="Roboto Slab" pitchFamily="2" charset="0"/>
                <a:cs typeface="Roboto Slab" pitchFamily="2" charset="0"/>
              </a:rPr>
              <a:t>coordinates</a:t>
            </a:r>
            <a:r>
              <a:rPr lang="it-IT" sz="2200" b="0" dirty="0">
                <a:ea typeface="Roboto Slab" pitchFamily="2" charset="0"/>
                <a:cs typeface="Roboto Slab" pitchFamily="2" charset="0"/>
              </a:rPr>
              <a:t>, the </a:t>
            </a:r>
            <a:r>
              <a:rPr lang="it-IT" sz="2200" b="0" dirty="0" err="1">
                <a:solidFill>
                  <a:srgbClr val="4472C4"/>
                </a:solidFill>
                <a:ea typeface="Roboto Slab" pitchFamily="2" charset="0"/>
                <a:cs typeface="Roboto Slab" pitchFamily="2" charset="0"/>
              </a:rPr>
              <a:t>curves</a:t>
            </a:r>
            <a:r>
              <a:rPr lang="it-IT" sz="2200" b="0" dirty="0">
                <a:solidFill>
                  <a:srgbClr val="4472C4"/>
                </a:solidFill>
                <a:ea typeface="Roboto Slab" pitchFamily="2" charset="0"/>
                <a:cs typeface="Roboto Slab" pitchFamily="2" charset="0"/>
              </a:rPr>
              <a:t> </a:t>
            </a:r>
            <a:r>
              <a:rPr lang="it-IT" sz="2200" b="0" dirty="0" err="1">
                <a:solidFill>
                  <a:srgbClr val="4472C4"/>
                </a:solidFill>
                <a:ea typeface="Roboto Slab" pitchFamily="2" charset="0"/>
                <a:cs typeface="Roboto Slab" pitchFamily="2" charset="0"/>
              </a:rPr>
              <a:t>collapse</a:t>
            </a:r>
            <a:r>
              <a:rPr lang="it-IT" sz="2200" b="0" dirty="0">
                <a:solidFill>
                  <a:srgbClr val="4472C4"/>
                </a:solidFill>
                <a:ea typeface="Roboto Slab" pitchFamily="2" charset="0"/>
                <a:cs typeface="Roboto Slab" pitchFamily="2" charset="0"/>
              </a:rPr>
              <a:t> </a:t>
            </a:r>
            <a:r>
              <a:rPr lang="it-IT" sz="2200" b="0" dirty="0">
                <a:ea typeface="Roboto Slab" pitchFamily="2" charset="0"/>
                <a:cs typeface="Roboto Slab" pitchFamily="2" charset="0"/>
              </a:rPr>
              <a:t>in the low-Ta range!</a:t>
            </a:r>
          </a:p>
        </p:txBody>
      </p:sp>
      <p:sp>
        <p:nvSpPr>
          <p:cNvPr id="10" name="Titolo 3">
            <a:extLst>
              <a:ext uri="{FF2B5EF4-FFF2-40B4-BE49-F238E27FC236}">
                <a16:creationId xmlns:a16="http://schemas.microsoft.com/office/drawing/2014/main" id="{F327A7B7-69E2-A010-0920-76A8297AA057}"/>
              </a:ext>
            </a:extLst>
          </p:cNvPr>
          <p:cNvSpPr txBox="1">
            <a:spLocks/>
          </p:cNvSpPr>
          <p:nvPr/>
        </p:nvSpPr>
        <p:spPr>
          <a:xfrm>
            <a:off x="627216" y="356977"/>
            <a:ext cx="10515600" cy="5215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pPr algn="ctr"/>
            <a:r>
              <a:rPr lang="it-IT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Slab" pitchFamily="2" charset="0"/>
              </a:rPr>
              <a:t>EXPERIMENTAL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1">
                <a:extLst>
                  <a:ext uri="{FF2B5EF4-FFF2-40B4-BE49-F238E27FC236}">
                    <a16:creationId xmlns:a16="http://schemas.microsoft.com/office/drawing/2014/main" id="{EC12D90B-6A8C-9BD4-0AE1-45725BED2575}"/>
                  </a:ext>
                </a:extLst>
              </p:cNvPr>
              <p:cNvSpPr txBox="1"/>
              <p:nvPr/>
            </p:nvSpPr>
            <p:spPr>
              <a:xfrm>
                <a:off x="4233884" y="1479214"/>
                <a:ext cx="3642344" cy="8224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000" b="0" i="1" smtClean="0">
                          <a:effectLst/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it-IT" sz="2000" b="0" i="1" baseline="-25000" smtClean="0">
                          <a:effectLst/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sz="2000" b="0" i="1" smtClean="0">
                          <a:effectLst/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f>
                            <m:fPr>
                              <m:ctrlPr>
                                <a:rPr lang="it-IT" sz="2000" b="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0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l-GR" sz="2000" b="0" i="1" smtClean="0">
                              <a:effectLst/>
                              <a:latin typeface="Cambria Math" panose="02040503050406030204" pitchFamily="18" charset="0"/>
                            </a:rPr>
                            <m:t>ρ</m:t>
                          </m:r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it-IT" sz="2000" b="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it-IT" sz="20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000" i="1">
                                  <a:effectLst/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it-IT" sz="2000" b="0" i="1" baseline="-25000" smtClean="0">
                                  <a:effectLst/>
                                  <a:latin typeface="Cambria Math" panose="02040503050406030204" pitchFamily="18" charset="0"/>
                                </a:rPr>
                                <m:t>𝑣𝑟𝑡</m:t>
                              </m:r>
                            </m:e>
                          </m:d>
                          <m:r>
                            <a:rPr lang="it-IT" sz="2000" b="0" i="1" baseline="30000" smtClean="0">
                              <a:effectLst/>
                              <a:latin typeface="Cambria Math" panose="02040503050406030204" pitchFamily="18" charset="0"/>
                            </a:rPr>
                            <m:t>2 </m:t>
                          </m:r>
                          <m:d>
                            <m:dPr>
                              <m:ctrlPr>
                                <a:rPr lang="it-IT" sz="2000" b="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i="1"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l-GR" sz="2000" i="1">
                                  <a:effectLst/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it-IT" sz="2000" i="1">
                                  <a:effectLst/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it-IT" sz="2000" i="1" baseline="-25000">
                                  <a:effectLst/>
                                  <a:latin typeface="Cambria Math" panose="02040503050406030204" pitchFamily="18" charset="0"/>
                                </a:rPr>
                                <m:t>𝑣𝑟𝑡</m:t>
                              </m:r>
                              <m:r>
                                <a:rPr lang="it-IT" sz="2000" i="1">
                                  <a:effectLst/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  <m:r>
                            <a:rPr lang="it-IT" sz="2000" i="1">
                              <a:effectLst/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it-IT" sz="2000" i="1" baseline="-25000">
                              <a:effectLst/>
                              <a:latin typeface="Cambria Math" panose="02040503050406030204" pitchFamily="18" charset="0"/>
                            </a:rPr>
                            <m:t>𝑣𝑟𝑡</m:t>
                          </m:r>
                        </m:den>
                      </m:f>
                    </m:oMath>
                  </m:oMathPara>
                </a14:m>
                <a:endParaRPr lang="it-IT" sz="2000" dirty="0">
                  <a:effectLst/>
                </a:endParaRPr>
              </a:p>
            </p:txBody>
          </p:sp>
        </mc:Choice>
        <mc:Fallback xmlns="">
          <p:sp>
            <p:nvSpPr>
              <p:cNvPr id="6" name="CasellaDiTesto 1">
                <a:extLst>
                  <a:ext uri="{FF2B5EF4-FFF2-40B4-BE49-F238E27FC236}">
                    <a16:creationId xmlns:a16="http://schemas.microsoft.com/office/drawing/2014/main" id="{EC12D90B-6A8C-9BD4-0AE1-45725BED2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3884" y="1479214"/>
                <a:ext cx="3642344" cy="8224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D7D74FD8-3942-602F-D73D-1AC56592AFCB}"/>
              </a:ext>
            </a:extLst>
          </p:cNvPr>
          <p:cNvSpPr/>
          <p:nvPr/>
        </p:nvSpPr>
        <p:spPr>
          <a:xfrm>
            <a:off x="2928876" y="2495550"/>
            <a:ext cx="2260344" cy="18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0AD3DAD-280F-3850-32C2-ADB72A463CEC}"/>
              </a:ext>
            </a:extLst>
          </p:cNvPr>
          <p:cNvCxnSpPr>
            <a:cxnSpLocks/>
          </p:cNvCxnSpPr>
          <p:nvPr/>
        </p:nvCxnSpPr>
        <p:spPr>
          <a:xfrm flipV="1">
            <a:off x="7780020" y="4488180"/>
            <a:ext cx="1413833" cy="7086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43CADFD-F5D2-644D-FCF9-B6C6F1633D47}"/>
              </a:ext>
            </a:extLst>
          </p:cNvPr>
          <p:cNvSpPr txBox="1"/>
          <p:nvPr/>
        </p:nvSpPr>
        <p:spPr>
          <a:xfrm>
            <a:off x="10292052" y="5014277"/>
            <a:ext cx="1501140" cy="36512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indent="0" algn="l">
              <a:buNone/>
            </a:pPr>
            <a:r>
              <a:rPr lang="it-IT" sz="1500" b="0" dirty="0" err="1">
                <a:ea typeface="Roboto Slab" pitchFamily="2" charset="0"/>
                <a:cs typeface="Roboto Slab" pitchFamily="2" charset="0"/>
              </a:rPr>
              <a:t>Defect</a:t>
            </a:r>
            <a:r>
              <a:rPr lang="it-IT" sz="1500" b="0" dirty="0">
                <a:ea typeface="Roboto Slab" pitchFamily="2" charset="0"/>
                <a:cs typeface="Roboto Slab" pitchFamily="2" charset="0"/>
              </a:rPr>
              <a:t> on S800</a:t>
            </a:r>
          </a:p>
        </p:txBody>
      </p:sp>
      <p:pic>
        <p:nvPicPr>
          <p:cNvPr id="14" name="Immagine 13" descr="Immagine che contiene Diagramma, diagramma, linea, schermata&#10;&#10;Il contenuto generato dall'IA potrebbe non essere corretto.">
            <a:extLst>
              <a:ext uri="{FF2B5EF4-FFF2-40B4-BE49-F238E27FC236}">
                <a16:creationId xmlns:a16="http://schemas.microsoft.com/office/drawing/2014/main" id="{4459A0BA-396C-698B-D74E-CDC06581F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859" y="2495550"/>
            <a:ext cx="7992590" cy="3924848"/>
          </a:xfrm>
          <a:prstGeom prst="rect">
            <a:avLst/>
          </a:prstGeom>
        </p:spPr>
      </p:pic>
      <p:sp>
        <p:nvSpPr>
          <p:cNvPr id="20" name="CasellaDiTesto 2">
            <a:extLst>
              <a:ext uri="{FF2B5EF4-FFF2-40B4-BE49-F238E27FC236}">
                <a16:creationId xmlns:a16="http://schemas.microsoft.com/office/drawing/2014/main" id="{30F8B6E4-E0C0-47A5-212F-6EA4CD823C50}"/>
              </a:ext>
            </a:extLst>
          </p:cNvPr>
          <p:cNvSpPr txBox="1"/>
          <p:nvPr/>
        </p:nvSpPr>
        <p:spPr>
          <a:xfrm>
            <a:off x="3692832" y="2691279"/>
            <a:ext cx="1848240" cy="4078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it-IT" sz="2200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Trapezoidal</a:t>
            </a:r>
            <a:endParaRPr lang="it-IT" sz="2200" b="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21" name="CasellaDiTesto 2">
            <a:extLst>
              <a:ext uri="{FF2B5EF4-FFF2-40B4-BE49-F238E27FC236}">
                <a16:creationId xmlns:a16="http://schemas.microsoft.com/office/drawing/2014/main" id="{7702C4FB-2525-2B8E-1999-668F40A28128}"/>
              </a:ext>
            </a:extLst>
          </p:cNvPr>
          <p:cNvSpPr txBox="1"/>
          <p:nvPr/>
        </p:nvSpPr>
        <p:spPr>
          <a:xfrm>
            <a:off x="7316019" y="2683134"/>
            <a:ext cx="1848240" cy="4078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it-IT" sz="2200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Square</a:t>
            </a:r>
            <a:endParaRPr lang="it-IT" sz="2200" b="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pic>
        <p:nvPicPr>
          <p:cNvPr id="8" name="Picture 7" descr="A close up of a white surface&#10;&#10;AI-generated content may be incorrect.">
            <a:extLst>
              <a:ext uri="{FF2B5EF4-FFF2-40B4-BE49-F238E27FC236}">
                <a16:creationId xmlns:a16="http://schemas.microsoft.com/office/drawing/2014/main" id="{D8C4FBA2-1004-646B-68D8-7BD59BC67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9383" y="3128677"/>
            <a:ext cx="2471668" cy="185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7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C4BC4-9B87-6871-3F71-61244C905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858002AB-AC83-FCDF-2655-BDD5417F5E60}"/>
                  </a:ext>
                </a:extLst>
              </p:cNvPr>
              <p:cNvSpPr txBox="1"/>
              <p:nvPr/>
            </p:nvSpPr>
            <p:spPr>
              <a:xfrm>
                <a:off x="0" y="481420"/>
                <a:ext cx="12192000" cy="448392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Roboto Slab" pitchFamily="2" charset="0"/>
                    <a:cs typeface="Roboto Slab" pitchFamily="2" charset="0"/>
                  </a:rPr>
                  <a:t>Variations of critical parameters with respect to the no-slip case versus </a:t>
                </a:r>
                <a:r>
                  <a:rPr lang="el-GR" sz="220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Roboto Slab" pitchFamily="2" charset="0"/>
                    <a:cs typeface="Roboto Slab" pitchFamily="2" charset="0"/>
                  </a:rPr>
                  <a:t>Δ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it-IT" sz="2200" i="1" dirty="0" smtClean="0">
                            <a:solidFill>
                              <a:prstClr val="black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200" i="1" dirty="0" smtClean="0">
                            <a:solidFill>
                              <a:prstClr val="black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acc>
                  </m:oMath>
                </a14:m>
                <a:r>
                  <a:rPr lang="it-IT" sz="220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Roboto Slab" pitchFamily="2" charset="0"/>
                    <a:cs typeface="Roboto Slab" pitchFamily="2" charset="0"/>
                  </a:rPr>
                  <a:t>/</a:t>
                </a:r>
                <a:r>
                  <a:rPr lang="it-IT" sz="2200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Roboto Slab" pitchFamily="2" charset="0"/>
                    <a:cs typeface="Roboto Slab" pitchFamily="2" charset="0"/>
                  </a:rPr>
                  <a:t>d</a:t>
                </a:r>
                <a:r>
                  <a:rPr lang="it-IT" sz="2200" baseline="-25000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Roboto Slab" pitchFamily="2" charset="0"/>
                    <a:cs typeface="Roboto Slab" pitchFamily="2" charset="0"/>
                  </a:rPr>
                  <a:t>vrt</a:t>
                </a:r>
                <a:endParaRPr lang="en-US" sz="2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Roboto Slab" pitchFamily="2" charset="0"/>
                  <a:cs typeface="Roboto Slab" pitchFamily="2" charset="0"/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858002AB-AC83-FCDF-2655-BDD5417F5E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81420"/>
                <a:ext cx="12192000" cy="448392"/>
              </a:xfrm>
              <a:prstGeom prst="rect">
                <a:avLst/>
              </a:prstGeom>
              <a:blipFill>
                <a:blip r:embed="rId2"/>
                <a:stretch>
                  <a:fillRect t="-8108" b="-337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8E0231C4-52CC-5A9D-199A-986678625B4F}"/>
              </a:ext>
            </a:extLst>
          </p:cNvPr>
          <p:cNvSpPr txBox="1"/>
          <p:nvPr/>
        </p:nvSpPr>
        <p:spPr>
          <a:xfrm>
            <a:off x="754417" y="4504619"/>
            <a:ext cx="2034837" cy="8460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indent="0" algn="l">
              <a:buNone/>
            </a:pPr>
            <a:r>
              <a:rPr lang="it-IT" sz="2000" dirty="0" err="1">
                <a:ea typeface="Roboto Slab" pitchFamily="2" charset="0"/>
                <a:cs typeface="Roboto Slab" pitchFamily="2" charset="0"/>
              </a:rPr>
              <a:t>I</a:t>
            </a:r>
            <a:r>
              <a:rPr lang="it-IT" sz="2000" b="0" dirty="0" err="1">
                <a:ea typeface="Roboto Slab" pitchFamily="2" charset="0"/>
                <a:cs typeface="Roboto Slab" pitchFamily="2" charset="0"/>
              </a:rPr>
              <a:t>dealized</a:t>
            </a:r>
            <a:r>
              <a:rPr lang="it-IT" sz="2000" b="0" dirty="0">
                <a:ea typeface="Roboto Slab" pitchFamily="2" charset="0"/>
                <a:cs typeface="Roboto Slab" pitchFamily="2" charset="0"/>
              </a:rPr>
              <a:t> </a:t>
            </a:r>
            <a:r>
              <a:rPr lang="it-IT" sz="2000" dirty="0" err="1">
                <a:ea typeface="Roboto Slab" pitchFamily="2" charset="0"/>
                <a:cs typeface="Roboto Slab" pitchFamily="2" charset="0"/>
              </a:rPr>
              <a:t>shape</a:t>
            </a:r>
            <a:endParaRPr lang="it-IT" sz="2000" dirty="0">
              <a:ea typeface="Roboto Slab" pitchFamily="2" charset="0"/>
              <a:cs typeface="Roboto Slab" pitchFamily="2" charset="0"/>
            </a:endParaRPr>
          </a:p>
          <a:p>
            <a:r>
              <a:rPr lang="it-IT" sz="2000" dirty="0" err="1">
                <a:ea typeface="Roboto Slab" pitchFamily="2" charset="0"/>
                <a:cs typeface="Roboto Slab" pitchFamily="2" charset="0"/>
              </a:rPr>
              <a:t>Realistic</a:t>
            </a:r>
            <a:r>
              <a:rPr lang="it-IT" sz="2000" dirty="0">
                <a:ea typeface="Roboto Slab" pitchFamily="2" charset="0"/>
                <a:cs typeface="Roboto Slab" pitchFamily="2" charset="0"/>
              </a:rPr>
              <a:t> </a:t>
            </a:r>
            <a:r>
              <a:rPr lang="it-IT" sz="2000" dirty="0" err="1">
                <a:ea typeface="Roboto Slab" pitchFamily="2" charset="0"/>
                <a:cs typeface="Roboto Slab" pitchFamily="2" charset="0"/>
              </a:rPr>
              <a:t>shape</a:t>
            </a:r>
            <a:endParaRPr lang="it-IT" sz="2000" dirty="0"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4151032A-3304-8CDA-32CF-0215B7E68092}"/>
              </a:ext>
            </a:extLst>
          </p:cNvPr>
          <p:cNvSpPr/>
          <p:nvPr/>
        </p:nvSpPr>
        <p:spPr>
          <a:xfrm>
            <a:off x="500053" y="4684518"/>
            <a:ext cx="162000" cy="162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E4E54146-A5E1-00CD-AA44-0160007F993C}"/>
              </a:ext>
            </a:extLst>
          </p:cNvPr>
          <p:cNvSpPr/>
          <p:nvPr/>
        </p:nvSpPr>
        <p:spPr>
          <a:xfrm>
            <a:off x="500053" y="5029500"/>
            <a:ext cx="162000" cy="16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50C197A6-5C43-7263-C2DD-2C2AAB3C7D55}"/>
              </a:ext>
            </a:extLst>
          </p:cNvPr>
          <p:cNvSpPr/>
          <p:nvPr/>
        </p:nvSpPr>
        <p:spPr>
          <a:xfrm>
            <a:off x="491546" y="2685557"/>
            <a:ext cx="162000" cy="16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0C151DA-E61C-177E-A11B-EC28CA2419F9}"/>
              </a:ext>
            </a:extLst>
          </p:cNvPr>
          <p:cNvSpPr txBox="1"/>
          <p:nvPr/>
        </p:nvSpPr>
        <p:spPr>
          <a:xfrm>
            <a:off x="726951" y="2548473"/>
            <a:ext cx="1010491" cy="4402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it-IT" sz="2000" b="0" dirty="0" err="1">
                <a:ea typeface="Roboto Slab" pitchFamily="2" charset="0"/>
                <a:cs typeface="Roboto Slab" pitchFamily="2" charset="0"/>
              </a:rPr>
              <a:t>Square</a:t>
            </a:r>
            <a:endParaRPr lang="it-IT" sz="2000" b="0" dirty="0"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7F27E3D-7EEB-D016-51DD-D4C359BD727E}"/>
              </a:ext>
            </a:extLst>
          </p:cNvPr>
          <p:cNvSpPr txBox="1"/>
          <p:nvPr/>
        </p:nvSpPr>
        <p:spPr>
          <a:xfrm>
            <a:off x="705581" y="3096398"/>
            <a:ext cx="1505489" cy="4402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it-IT" sz="2000" dirty="0" err="1">
                <a:ea typeface="Roboto Slab" pitchFamily="2" charset="0"/>
                <a:cs typeface="Roboto Slab" pitchFamily="2" charset="0"/>
              </a:rPr>
              <a:t>T</a:t>
            </a:r>
            <a:r>
              <a:rPr lang="it-IT" sz="2000" b="0" dirty="0" err="1">
                <a:ea typeface="Roboto Slab" pitchFamily="2" charset="0"/>
                <a:cs typeface="Roboto Slab" pitchFamily="2" charset="0"/>
              </a:rPr>
              <a:t>rapezoidal</a:t>
            </a:r>
            <a:endParaRPr lang="it-IT" sz="2000" b="0" dirty="0"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22" name="Triangolo isoscele 21">
            <a:extLst>
              <a:ext uri="{FF2B5EF4-FFF2-40B4-BE49-F238E27FC236}">
                <a16:creationId xmlns:a16="http://schemas.microsoft.com/office/drawing/2014/main" id="{274E05E3-DF18-78A9-8BB0-3BF4A64B40D8}"/>
              </a:ext>
            </a:extLst>
          </p:cNvPr>
          <p:cNvSpPr/>
          <p:nvPr/>
        </p:nvSpPr>
        <p:spPr>
          <a:xfrm>
            <a:off x="497550" y="3225732"/>
            <a:ext cx="162000" cy="198000"/>
          </a:xfrm>
          <a:prstGeom prst="triangl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423BF8B-BDC1-4E8A-BB38-5E3A40AAD32D}"/>
              </a:ext>
            </a:extLst>
          </p:cNvPr>
          <p:cNvSpPr txBox="1"/>
          <p:nvPr/>
        </p:nvSpPr>
        <p:spPr>
          <a:xfrm>
            <a:off x="392442" y="4073731"/>
            <a:ext cx="2034837" cy="43088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indent="0" algn="l">
              <a:buNone/>
            </a:pPr>
            <a:r>
              <a:rPr lang="it-IT" sz="2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Stability</a:t>
            </a:r>
            <a:r>
              <a:rPr lang="it-IT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B36D31E-B0F5-129D-A33F-3C0533430DED}"/>
                  </a:ext>
                </a:extLst>
              </p:cNvPr>
              <p:cNvSpPr txBox="1"/>
              <p:nvPr/>
            </p:nvSpPr>
            <p:spPr>
              <a:xfrm>
                <a:off x="8250381" y="1024602"/>
                <a:ext cx="3463637" cy="7007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200" b="0" i="0" smtClean="0">
                          <a:effectLst/>
                          <a:latin typeface="Cambria Math" panose="02040503050406030204" pitchFamily="18" charset="0"/>
                        </a:rPr>
                        <m:t>Re</m:t>
                      </m:r>
                      <m:r>
                        <m:rPr>
                          <m:sty m:val="p"/>
                        </m:rPr>
                        <a:rPr lang="it-IT" sz="2200" b="0" i="0" baseline="-25000" smtClean="0">
                          <a:effectLst/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it-IT" sz="2200" b="0" i="0" baseline="-25000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2200" b="0" i="0" baseline="-25000" smtClean="0">
                          <a:effectLst/>
                          <a:latin typeface="Cambria Math" panose="02040503050406030204" pitchFamily="18" charset="0"/>
                        </a:rPr>
                        <m:t>vrt</m:t>
                      </m:r>
                      <m:r>
                        <a:rPr lang="it-IT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sz="2200">
                          <a:latin typeface="Cambria Math" panose="02040503050406030204" pitchFamily="18" charset="0"/>
                        </a:rPr>
                        <m:t>Re</m:t>
                      </m:r>
                      <m:r>
                        <m:rPr>
                          <m:sty m:val="p"/>
                        </m:rPr>
                        <a:rPr lang="it-IT" sz="2200" baseline="-2500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it-IT" sz="22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ζ</m:t>
                      </m:r>
                      <m:f>
                        <m:f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it-IT" sz="2200">
                              <a:latin typeface="Cambria Math" panose="02040503050406030204" pitchFamily="18" charset="0"/>
                            </a:rPr>
                            <m:t>Re</m:t>
                          </m:r>
                          <m:r>
                            <m:rPr>
                              <m:sty m:val="p"/>
                            </m:rPr>
                            <a:rPr lang="it-IT" sz="2200" baseline="-25000">
                              <a:latin typeface="Cambria Math" panose="02040503050406030204" pitchFamily="18" charset="0"/>
                            </a:rPr>
                            <m:t>c</m:t>
                          </m:r>
                        </m:num>
                        <m:den>
                          <m:r>
                            <a:rPr lang="el-GR" sz="2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ζ</m:t>
                          </m:r>
                        </m:den>
                      </m:f>
                      <m:r>
                        <a:rPr lang="it-IT" sz="22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l-GR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𝜁</m:t>
                      </m:r>
                      <m:r>
                        <a:rPr lang="it-IT" sz="2200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B36D31E-B0F5-129D-A33F-3C0533430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0381" y="1024602"/>
                <a:ext cx="3463637" cy="7007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387DE696-09F9-5BB5-6B1E-491D19E6CCD6}"/>
                  </a:ext>
                </a:extLst>
              </p:cNvPr>
              <p:cNvSpPr txBox="1"/>
              <p:nvPr/>
            </p:nvSpPr>
            <p:spPr>
              <a:xfrm>
                <a:off x="3456703" y="1018560"/>
                <a:ext cx="3463637" cy="7007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200" b="0" i="0" smtClean="0">
                          <a:effectLst/>
                          <a:latin typeface="Cambria Math" panose="02040503050406030204" pitchFamily="18" charset="0"/>
                        </a:rPr>
                        <m:t>Ta</m:t>
                      </m:r>
                      <m:r>
                        <m:rPr>
                          <m:sty m:val="p"/>
                        </m:rPr>
                        <a:rPr lang="it-IT" sz="2200" b="0" i="0" baseline="-25000" smtClean="0">
                          <a:effectLst/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it-IT" sz="2200" b="0" i="0" baseline="-25000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2200" b="0" i="0" baseline="-25000" smtClean="0">
                          <a:effectLst/>
                          <a:latin typeface="Cambria Math" panose="02040503050406030204" pitchFamily="18" charset="0"/>
                        </a:rPr>
                        <m:t>vrt</m:t>
                      </m:r>
                      <m:r>
                        <a:rPr lang="it-IT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sz="2200" b="0" i="0" smtClean="0">
                          <a:latin typeface="Cambria Math" panose="02040503050406030204" pitchFamily="18" charset="0"/>
                        </a:rPr>
                        <m:t>Tac</m:t>
                      </m:r>
                      <m:r>
                        <a:rPr lang="it-IT" sz="22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ζ</m:t>
                      </m:r>
                      <m:f>
                        <m:f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it-IT" sz="2200" b="0" i="0" smtClean="0">
                              <a:latin typeface="Cambria Math" panose="02040503050406030204" pitchFamily="18" charset="0"/>
                            </a:rPr>
                            <m:t>Ta</m:t>
                          </m:r>
                          <m:r>
                            <m:rPr>
                              <m:sty m:val="p"/>
                            </m:rPr>
                            <a:rPr lang="it-IT" sz="2200" baseline="-25000">
                              <a:latin typeface="Cambria Math" panose="02040503050406030204" pitchFamily="18" charset="0"/>
                            </a:rPr>
                            <m:t>c</m:t>
                          </m:r>
                        </m:num>
                        <m:den>
                          <m:r>
                            <a:rPr lang="el-GR" sz="2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ζ</m:t>
                          </m:r>
                        </m:den>
                      </m:f>
                      <m:r>
                        <a:rPr lang="it-IT" sz="22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l-GR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𝜁</m:t>
                      </m:r>
                      <m:r>
                        <a:rPr lang="it-IT" sz="2200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387DE696-09F9-5BB5-6B1E-491D19E6C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6703" y="1018560"/>
                <a:ext cx="3463637" cy="7007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71143201-5B33-EF31-D4D7-9A480197680D}"/>
                  </a:ext>
                </a:extLst>
              </p:cNvPr>
              <p:cNvSpPr txBox="1"/>
              <p:nvPr/>
            </p:nvSpPr>
            <p:spPr>
              <a:xfrm>
                <a:off x="831267" y="1015312"/>
                <a:ext cx="1036785" cy="6978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200" b="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ζ</m:t>
                      </m:r>
                      <m:r>
                        <a:rPr lang="it-IT" sz="2200" b="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sz="22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l-GR" sz="2200" dirty="0"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acc>
                            <m:accPr>
                              <m:chr m:val="̂"/>
                              <m:ctrlPr>
                                <a:rPr lang="it-IT" sz="2200" i="1" dirty="0">
                                  <a:solidFill>
                                    <a:prstClr val="black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Slab" pitchFamily="2" charset="0"/>
                                </a:rPr>
                                <m:t>𝜆</m:t>
                              </m:r>
                            </m:e>
                          </m:acc>
                        </m:num>
                        <m:den>
                          <m:r>
                            <m:rPr>
                              <m:nor/>
                            </m:rPr>
                            <a:rPr lang="it-IT" sz="2200" dirty="0"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</m:t>
                          </m:r>
                          <m:r>
                            <m:rPr>
                              <m:nor/>
                            </m:rPr>
                            <a:rPr lang="it-IT" sz="2200" baseline="-25000" dirty="0"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vrt</m:t>
                          </m:r>
                        </m:den>
                      </m:f>
                    </m:oMath>
                  </m:oMathPara>
                </a14:m>
                <a:endParaRPr lang="it-IT" sz="2200" dirty="0">
                  <a:effectLst/>
                </a:endParaRP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71143201-5B33-EF31-D4D7-9A4801976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267" y="1015312"/>
                <a:ext cx="1036785" cy="697820"/>
              </a:xfrm>
              <a:prstGeom prst="rect">
                <a:avLst/>
              </a:prstGeom>
              <a:blipFill>
                <a:blip r:embed="rId7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EC78FCA5-EDCC-EF17-3D94-2DCDCB9C7426}"/>
                  </a:ext>
                </a:extLst>
              </p:cNvPr>
              <p:cNvSpPr txBox="1"/>
              <p:nvPr/>
            </p:nvSpPr>
            <p:spPr>
              <a:xfrm>
                <a:off x="3035415" y="5833398"/>
                <a:ext cx="8678603" cy="91440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ctr"/>
                <a:r>
                  <a:rPr lang="en-US" sz="2000" dirty="0">
                    <a:ea typeface="Roboto Slab" pitchFamily="2" charset="0"/>
                    <a:cs typeface="Roboto Slab" pitchFamily="2" charset="0"/>
                  </a:rPr>
                  <a:t>The largest increase in critical parameters is achievable</a:t>
                </a:r>
              </a:p>
              <a:p>
                <a:pPr algn="ctr"/>
                <a:r>
                  <a:rPr lang="en-US" sz="2000" dirty="0">
                    <a:ea typeface="Roboto Slab" pitchFamily="2" charset="0"/>
                    <a:cs typeface="Roboto Slab" pitchFamily="2" charset="0"/>
                  </a:rPr>
                  <a:t>by the use of microgrooves maximizing ∆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Roboto Slab" pitchFamily="2" charset="0"/>
                      </a:rPr>
                      <m:t>𝜆</m:t>
                    </m:r>
                  </m:oMath>
                </a14:m>
                <a:r>
                  <a:rPr lang="en-US" sz="2000" dirty="0">
                    <a:ea typeface="Roboto Slab" pitchFamily="2" charset="0"/>
                    <a:cs typeface="Roboto Slab" pitchFamily="2" charset="0"/>
                  </a:rPr>
                  <a:t>.</a:t>
                </a:r>
                <a:endParaRPr lang="it-IT" sz="2000" b="0" i="1" dirty="0">
                  <a:ea typeface="Roboto Slab" pitchFamily="2" charset="0"/>
                  <a:cs typeface="Roboto Slab" pitchFamily="2" charset="0"/>
                </a:endParaRP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EC78FCA5-EDCC-EF17-3D94-2DCDCB9C7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415" y="5833398"/>
                <a:ext cx="8678603" cy="9144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itolo 3">
            <a:extLst>
              <a:ext uri="{FF2B5EF4-FFF2-40B4-BE49-F238E27FC236}">
                <a16:creationId xmlns:a16="http://schemas.microsoft.com/office/drawing/2014/main" id="{FB199298-7461-48BC-50A9-503CF2D866D9}"/>
              </a:ext>
            </a:extLst>
          </p:cNvPr>
          <p:cNvSpPr txBox="1">
            <a:spLocks/>
          </p:cNvSpPr>
          <p:nvPr/>
        </p:nvSpPr>
        <p:spPr>
          <a:xfrm>
            <a:off x="627216" y="52373"/>
            <a:ext cx="10515600" cy="5215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pPr algn="ctr"/>
            <a:r>
              <a:rPr lang="it-IT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Slab" pitchFamily="2" charset="0"/>
              </a:rPr>
              <a:t>LINEAR STABILITY RESULTS IN VIRTUAL COORDINATES</a:t>
            </a:r>
          </a:p>
        </p:txBody>
      </p:sp>
      <p:pic>
        <p:nvPicPr>
          <p:cNvPr id="7" name="Immagine 6" descr="Immagine che contiene schermata, testo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C4556812-B4E8-8A57-9703-8EA78B0653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7000" y="1921561"/>
            <a:ext cx="7935432" cy="3905795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D29E6044-8DA7-F786-8F78-F5A13829A908}"/>
              </a:ext>
            </a:extLst>
          </p:cNvPr>
          <p:cNvSpPr/>
          <p:nvPr/>
        </p:nvSpPr>
        <p:spPr>
          <a:xfrm>
            <a:off x="4411881" y="5949442"/>
            <a:ext cx="5925670" cy="735106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A0418D58-E6F1-9603-1AC9-AE1522735E6D}"/>
              </a:ext>
            </a:extLst>
          </p:cNvPr>
          <p:cNvSpPr/>
          <p:nvPr/>
        </p:nvSpPr>
        <p:spPr>
          <a:xfrm>
            <a:off x="671476" y="985204"/>
            <a:ext cx="1214506" cy="906249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4EC3E742-85C0-B40E-1791-5E1F5EEEFFB7}"/>
              </a:ext>
            </a:extLst>
          </p:cNvPr>
          <p:cNvSpPr/>
          <p:nvPr/>
        </p:nvSpPr>
        <p:spPr>
          <a:xfrm>
            <a:off x="5342965" y="5350664"/>
            <a:ext cx="313764" cy="488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9C66D60A-0B4C-D5DE-A886-FA0B0C16DB65}"/>
              </a:ext>
            </a:extLst>
          </p:cNvPr>
          <p:cNvSpPr/>
          <p:nvPr/>
        </p:nvSpPr>
        <p:spPr>
          <a:xfrm>
            <a:off x="9412942" y="5338580"/>
            <a:ext cx="313764" cy="488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77DFC2E6-3025-51B8-CCB2-07B9BCA9225D}"/>
                  </a:ext>
                </a:extLst>
              </p:cNvPr>
              <p:cNvSpPr txBox="1"/>
              <p:nvPr/>
            </p:nvSpPr>
            <p:spPr>
              <a:xfrm>
                <a:off x="5131981" y="5291994"/>
                <a:ext cx="7530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ζ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77DFC2E6-3025-51B8-CCB2-07B9BCA92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1981" y="5291994"/>
                <a:ext cx="753035" cy="369332"/>
              </a:xfrm>
              <a:prstGeom prst="rect">
                <a:avLst/>
              </a:prstGeom>
              <a:blipFill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DC21043A-F15E-5F51-1C72-7B4C9CD70544}"/>
                  </a:ext>
                </a:extLst>
              </p:cNvPr>
              <p:cNvSpPr txBox="1"/>
              <p:nvPr/>
            </p:nvSpPr>
            <p:spPr>
              <a:xfrm>
                <a:off x="9193306" y="5292858"/>
                <a:ext cx="7530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ζ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DC21043A-F15E-5F51-1C72-7B4C9CD70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3306" y="5292858"/>
                <a:ext cx="753035" cy="369332"/>
              </a:xfrm>
              <a:prstGeom prst="rect">
                <a:avLst/>
              </a:prstGeom>
              <a:blipFill>
                <a:blip r:embed="rId11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32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8" grpId="0" animBg="1"/>
      <p:bldP spid="20" grpId="0"/>
      <p:bldP spid="21" grpId="0"/>
      <p:bldP spid="22" grpId="0" animBg="1"/>
      <p:bldP spid="8" grpId="0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4B4EE-D0A4-8B57-BC5F-921D6DBA8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A6DE59-786B-032C-7E55-7DA607E93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4244" y="2627312"/>
            <a:ext cx="7345225" cy="16033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5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/>
              <a:t>TAKE HOME MESSAGE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BE8766D-D929-B123-0736-BA429D484CA2}"/>
              </a:ext>
            </a:extLst>
          </p:cNvPr>
          <p:cNvSpPr/>
          <p:nvPr/>
        </p:nvSpPr>
        <p:spPr>
          <a:xfrm>
            <a:off x="2632653" y="3107036"/>
            <a:ext cx="6877107" cy="1501255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282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E0106-76F4-D51D-E76E-936381340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BFC19C7-689A-1D96-562A-6E58FC7D3C9D}"/>
              </a:ext>
            </a:extLst>
          </p:cNvPr>
          <p:cNvSpPr txBox="1"/>
          <p:nvPr/>
        </p:nvSpPr>
        <p:spPr>
          <a:xfrm>
            <a:off x="2318327" y="56896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indent="0" algn="l">
              <a:buNone/>
            </a:pPr>
            <a:endParaRPr lang="it-IT" sz="1050" b="0" i="1" dirty="0">
              <a:latin typeface="Fira Sans" panose="020B05030500000200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3E71B47-F319-7A10-47AC-37D7B80FFBC6}"/>
              </a:ext>
            </a:extLst>
          </p:cNvPr>
          <p:cNvSpPr txBox="1"/>
          <p:nvPr/>
        </p:nvSpPr>
        <p:spPr>
          <a:xfrm>
            <a:off x="1300596" y="1088676"/>
            <a:ext cx="9755332" cy="468064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2200" dirty="0"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46F53D6E-6A8C-AD74-33B3-BB7DA44882D3}"/>
              </a:ext>
            </a:extLst>
          </p:cNvPr>
          <p:cNvSpPr txBox="1">
            <a:spLocks/>
          </p:cNvSpPr>
          <p:nvPr/>
        </p:nvSpPr>
        <p:spPr>
          <a:xfrm>
            <a:off x="627216" y="356977"/>
            <a:ext cx="10515600" cy="5215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pPr algn="ctr"/>
            <a:r>
              <a:rPr lang="it-IT" sz="3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Slab" pitchFamily="2" charset="0"/>
              </a:rPr>
              <a:t>TAKE HOME MESSAGE</a:t>
            </a:r>
          </a:p>
        </p:txBody>
      </p:sp>
      <p:cxnSp>
        <p:nvCxnSpPr>
          <p:cNvPr id="3" name="Connettore diritto 6">
            <a:extLst>
              <a:ext uri="{FF2B5EF4-FFF2-40B4-BE49-F238E27FC236}">
                <a16:creationId xmlns:a16="http://schemas.microsoft.com/office/drawing/2014/main" id="{54D823E0-CF34-3D3C-402B-79CC09F34E08}"/>
              </a:ext>
            </a:extLst>
          </p:cNvPr>
          <p:cNvCxnSpPr/>
          <p:nvPr/>
        </p:nvCxnSpPr>
        <p:spPr>
          <a:xfrm>
            <a:off x="1596000" y="886691"/>
            <a:ext cx="9000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8D772DD-A5E3-3C96-E065-F100F3C805E1}"/>
              </a:ext>
            </a:extLst>
          </p:cNvPr>
          <p:cNvSpPr txBox="1"/>
          <p:nvPr/>
        </p:nvSpPr>
        <p:spPr>
          <a:xfrm>
            <a:off x="627215" y="1253937"/>
            <a:ext cx="10724408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Understanding the effects of microstructures enable: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Predictive design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Efficient modeling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Passive transport control</a:t>
            </a:r>
          </a:p>
          <a:p>
            <a:endParaRPr lang="en-US" sz="1600" dirty="0"/>
          </a:p>
          <a:p>
            <a:r>
              <a:rPr lang="en-US" sz="2800" dirty="0"/>
              <a:t>Asymptotic methods provide powerful engineering tools to model and optimize microscopic structures without heavy numerical requirements.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76C9CFE-70E6-4469-1F71-A3D744AAC54A}"/>
              </a:ext>
            </a:extLst>
          </p:cNvPr>
          <p:cNvSpPr txBox="1"/>
          <p:nvPr/>
        </p:nvSpPr>
        <p:spPr>
          <a:xfrm>
            <a:off x="627215" y="4325407"/>
            <a:ext cx="10515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4472C4"/>
                </a:solidFill>
              </a:rPr>
              <a:t>Micro</a:t>
            </a:r>
            <a:r>
              <a:rPr lang="en-US" sz="2800" dirty="0">
                <a:solidFill>
                  <a:srgbClr val="000000"/>
                </a:solidFill>
              </a:rPr>
              <a:t>scopic</a:t>
            </a:r>
            <a:r>
              <a:rPr lang="en-US" sz="2800" dirty="0"/>
              <a:t> structure modifies effective physics.</a:t>
            </a:r>
          </a:p>
          <a:p>
            <a:r>
              <a:rPr lang="en-US" sz="2800" dirty="0"/>
              <a:t>Effective physics determines </a:t>
            </a:r>
            <a:r>
              <a:rPr lang="en-US" sz="2800" b="1" dirty="0">
                <a:solidFill>
                  <a:srgbClr val="4472C4"/>
                </a:solidFill>
              </a:rPr>
              <a:t>macro</a:t>
            </a:r>
            <a:r>
              <a:rPr lang="en-US" sz="2800" dirty="0">
                <a:solidFill>
                  <a:srgbClr val="000000"/>
                </a:solidFill>
              </a:rPr>
              <a:t>scopic</a:t>
            </a:r>
            <a:r>
              <a:rPr lang="en-US" sz="2800" dirty="0"/>
              <a:t> transport.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F08F82D-2E1D-2EF3-B1D5-62CD317CFE3C}"/>
              </a:ext>
            </a:extLst>
          </p:cNvPr>
          <p:cNvSpPr txBox="1"/>
          <p:nvPr/>
        </p:nvSpPr>
        <p:spPr>
          <a:xfrm>
            <a:off x="2129444" y="5514173"/>
            <a:ext cx="7511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</a:rPr>
              <a:t>Micro causes, macro effects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C650E9D-3C81-D771-26AE-C4960F3DBF4C}"/>
              </a:ext>
            </a:extLst>
          </p:cNvPr>
          <p:cNvSpPr/>
          <p:nvPr/>
        </p:nvSpPr>
        <p:spPr>
          <a:xfrm>
            <a:off x="2746497" y="5544949"/>
            <a:ext cx="6277033" cy="683408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F5E79-2A22-2B9B-4EBC-6B8128338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610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6B9F60-D3EE-79DB-7520-C88A19390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9283" y="2831465"/>
            <a:ext cx="4073434" cy="1603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5400" dirty="0"/>
              <a:t>THE THEORY</a:t>
            </a:r>
            <a:endParaRPr lang="en-US" sz="54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6784715-3205-A966-E378-4AA0B3368DB5}"/>
              </a:ext>
            </a:extLst>
          </p:cNvPr>
          <p:cNvSpPr/>
          <p:nvPr/>
        </p:nvSpPr>
        <p:spPr>
          <a:xfrm>
            <a:off x="3866606" y="2416629"/>
            <a:ext cx="4266111" cy="1606731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42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0255959E-41C3-EF42-3CD1-8D5AFC64D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185" y="-1667"/>
            <a:ext cx="4015148" cy="345536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9BD3A72E-8EF3-B621-EA35-3C2612543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764" y="503542"/>
            <a:ext cx="4832136" cy="2648818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7E5E3E18-AC93-E875-215B-0E1479CF9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436" y="303501"/>
            <a:ext cx="3315001" cy="27416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E213CA6-11AC-2246-E564-9DA1A56E9044}"/>
                  </a:ext>
                </a:extLst>
              </p:cNvPr>
              <p:cNvSpPr txBox="1"/>
              <p:nvPr/>
            </p:nvSpPr>
            <p:spPr>
              <a:xfrm>
                <a:off x="10567818" y="-2954"/>
                <a:ext cx="1610313" cy="7927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𝓛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E213CA6-11AC-2246-E564-9DA1A56E9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7818" y="-2954"/>
                <a:ext cx="1610313" cy="79278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Rectangle 103">
            <a:extLst>
              <a:ext uri="{FF2B5EF4-FFF2-40B4-BE49-F238E27FC236}">
                <a16:creationId xmlns:a16="http://schemas.microsoft.com/office/drawing/2014/main" id="{8D69DF89-6C87-60BA-12C9-E913178066D7}"/>
              </a:ext>
            </a:extLst>
          </p:cNvPr>
          <p:cNvSpPr/>
          <p:nvPr/>
        </p:nvSpPr>
        <p:spPr>
          <a:xfrm>
            <a:off x="2120505" y="3491137"/>
            <a:ext cx="2053548" cy="790478"/>
          </a:xfrm>
          <a:prstGeom prst="rect">
            <a:avLst/>
          </a:prstGeom>
          <a:solidFill>
            <a:srgbClr val="9DC3E6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cs typeface="Times New Roman" panose="02020603050405020304" pitchFamily="18" charset="0"/>
              </a:rPr>
              <a:t>Physical problem in a hierarchical system</a:t>
            </a:r>
          </a:p>
        </p:txBody>
      </p:sp>
      <p:sp>
        <p:nvSpPr>
          <p:cNvPr id="108" name="Arrow: Right 107">
            <a:extLst>
              <a:ext uri="{FF2B5EF4-FFF2-40B4-BE49-F238E27FC236}">
                <a16:creationId xmlns:a16="http://schemas.microsoft.com/office/drawing/2014/main" id="{6117B9D8-DA2C-05BE-776E-BB5A27053B03}"/>
              </a:ext>
            </a:extLst>
          </p:cNvPr>
          <p:cNvSpPr/>
          <p:nvPr/>
        </p:nvSpPr>
        <p:spPr>
          <a:xfrm>
            <a:off x="4203610" y="3691980"/>
            <a:ext cx="631041" cy="381000"/>
          </a:xfrm>
          <a:prstGeom prst="rightArrow">
            <a:avLst/>
          </a:prstGeom>
          <a:solidFill>
            <a:srgbClr val="9DC3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DF260C22-AC35-F4DC-D2FC-CDE6AC7CFB27}"/>
              </a:ext>
            </a:extLst>
          </p:cNvPr>
          <p:cNvSpPr/>
          <p:nvPr/>
        </p:nvSpPr>
        <p:spPr>
          <a:xfrm>
            <a:off x="4883653" y="3491137"/>
            <a:ext cx="2481509" cy="7904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cs typeface="Times New Roman" panose="02020603050405020304" pitchFamily="18" charset="0"/>
              </a:rPr>
              <a:t>Domain decomposition</a:t>
            </a:r>
          </a:p>
        </p:txBody>
      </p:sp>
      <p:sp>
        <p:nvSpPr>
          <p:cNvPr id="110" name="Arrow: Right 109">
            <a:extLst>
              <a:ext uri="{FF2B5EF4-FFF2-40B4-BE49-F238E27FC236}">
                <a16:creationId xmlns:a16="http://schemas.microsoft.com/office/drawing/2014/main" id="{AEA6F85B-4D65-A4B1-3DAE-BAEA52A13BB3}"/>
              </a:ext>
            </a:extLst>
          </p:cNvPr>
          <p:cNvSpPr/>
          <p:nvPr/>
        </p:nvSpPr>
        <p:spPr>
          <a:xfrm>
            <a:off x="7399995" y="3681878"/>
            <a:ext cx="631041" cy="38100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ABE0866A-5670-8ADF-5E2A-8FF1C1F03FCA}"/>
              </a:ext>
            </a:extLst>
          </p:cNvPr>
          <p:cNvSpPr/>
          <p:nvPr/>
        </p:nvSpPr>
        <p:spPr>
          <a:xfrm>
            <a:off x="8082976" y="3481409"/>
            <a:ext cx="2096620" cy="7904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cs typeface="Times New Roman" panose="02020603050405020304" pitchFamily="18" charset="0"/>
              </a:rPr>
              <a:t>Continuity of velocity and traction vectors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C3537A5-7807-101D-8982-97B4FC766078}"/>
                  </a:ext>
                </a:extLst>
              </p:cNvPr>
              <p:cNvSpPr/>
              <p:nvPr/>
            </p:nvSpPr>
            <p:spPr>
              <a:xfrm>
                <a:off x="8089124" y="4706470"/>
                <a:ext cx="2100200" cy="790478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Asymptotic analysis of the microscale problem,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𝜖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=ℓ/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endPara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C3537A5-7807-101D-8982-97B4FC7660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9124" y="4706470"/>
                <a:ext cx="2100200" cy="790478"/>
              </a:xfrm>
              <a:prstGeom prst="rect">
                <a:avLst/>
              </a:prstGeom>
              <a:blipFill>
                <a:blip r:embed="rId11"/>
                <a:stretch>
                  <a:fillRect t="-3788" r="-1734" b="-1060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Arrow: Right 112">
            <a:extLst>
              <a:ext uri="{FF2B5EF4-FFF2-40B4-BE49-F238E27FC236}">
                <a16:creationId xmlns:a16="http://schemas.microsoft.com/office/drawing/2014/main" id="{366363BE-715D-6989-4030-51853936B6BC}"/>
              </a:ext>
            </a:extLst>
          </p:cNvPr>
          <p:cNvSpPr/>
          <p:nvPr/>
        </p:nvSpPr>
        <p:spPr>
          <a:xfrm rot="5400000">
            <a:off x="2932379" y="5544950"/>
            <a:ext cx="365910" cy="381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2B8D159-CE6D-C2F8-2608-018A4F016908}"/>
              </a:ext>
            </a:extLst>
          </p:cNvPr>
          <p:cNvSpPr/>
          <p:nvPr/>
        </p:nvSpPr>
        <p:spPr>
          <a:xfrm>
            <a:off x="4893381" y="4718415"/>
            <a:ext cx="2481509" cy="79047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schemeClr val="tx1"/>
                </a:solidFill>
                <a:cs typeface="Times New Roman" panose="02020603050405020304" pitchFamily="18" charset="0"/>
              </a:rPr>
              <a:t>Closure problems </a:t>
            </a:r>
            <a:r>
              <a:rPr lang="en-US" sz="1600" dirty="0">
                <a:solidFill>
                  <a:schemeClr val="tx1"/>
                </a:solidFill>
                <a:cs typeface="Times New Roman" panose="02020603050405020304" pitchFamily="18" charset="0"/>
              </a:rPr>
              <a:t>are defined at different orders 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9B4585F2-AC1A-5DA8-5D9A-DC8EC948B6EA}"/>
              </a:ext>
            </a:extLst>
          </p:cNvPr>
          <p:cNvSpPr/>
          <p:nvPr/>
        </p:nvSpPr>
        <p:spPr>
          <a:xfrm>
            <a:off x="2130232" y="4739548"/>
            <a:ext cx="2053549" cy="79047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cs typeface="Times New Roman" panose="02020603050405020304" pitchFamily="18" charset="0"/>
              </a:rPr>
              <a:t>Numerical solutions of the closure problems</a:t>
            </a:r>
          </a:p>
        </p:txBody>
      </p:sp>
      <p:sp>
        <p:nvSpPr>
          <p:cNvPr id="116" name="Arrow: Right 115">
            <a:extLst>
              <a:ext uri="{FF2B5EF4-FFF2-40B4-BE49-F238E27FC236}">
                <a16:creationId xmlns:a16="http://schemas.microsoft.com/office/drawing/2014/main" id="{266DF998-35F3-94E4-1B3C-68D613B4C99D}"/>
              </a:ext>
            </a:extLst>
          </p:cNvPr>
          <p:cNvSpPr/>
          <p:nvPr/>
        </p:nvSpPr>
        <p:spPr>
          <a:xfrm flipH="1">
            <a:off x="4229097" y="4923006"/>
            <a:ext cx="609599" cy="381000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05AF8319-B17D-DED6-E87F-D707DE228585}"/>
                  </a:ext>
                </a:extLst>
              </p:cNvPr>
              <p:cNvSpPr/>
              <p:nvPr/>
            </p:nvSpPr>
            <p:spPr>
              <a:xfrm>
                <a:off x="4881757" y="5947589"/>
                <a:ext cx="2515321" cy="672651"/>
              </a:xfrm>
              <a:prstGeom prst="rect">
                <a:avLst/>
              </a:prstGeom>
              <a:solidFill>
                <a:srgbClr val="FFB3B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Extrapolation to a matching interface at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05AF8319-B17D-DED6-E87F-D707DE2285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757" y="5947589"/>
                <a:ext cx="2515321" cy="672651"/>
              </a:xfrm>
              <a:prstGeom prst="rect">
                <a:avLst/>
              </a:prstGeom>
              <a:blipFill>
                <a:blip r:embed="rId12"/>
                <a:stretch>
                  <a:fillRect r="-1932" b="-357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Rectangle 117">
            <a:extLst>
              <a:ext uri="{FF2B5EF4-FFF2-40B4-BE49-F238E27FC236}">
                <a16:creationId xmlns:a16="http://schemas.microsoft.com/office/drawing/2014/main" id="{6CCB4DF1-5F16-992B-F91F-30AFD85DA62F}"/>
              </a:ext>
            </a:extLst>
          </p:cNvPr>
          <p:cNvSpPr/>
          <p:nvPr/>
        </p:nvSpPr>
        <p:spPr>
          <a:xfrm>
            <a:off x="8082976" y="5947588"/>
            <a:ext cx="2106348" cy="649927"/>
          </a:xfrm>
          <a:prstGeom prst="rect">
            <a:avLst/>
          </a:prstGeom>
          <a:solidFill>
            <a:srgbClr val="FFB3B3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Formal expressions of  </a:t>
            </a:r>
            <a:r>
              <a:rPr 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effective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 B.Cs</a:t>
            </a:r>
          </a:p>
        </p:txBody>
      </p:sp>
      <p:sp>
        <p:nvSpPr>
          <p:cNvPr id="119" name="Arrow: Right 118">
            <a:extLst>
              <a:ext uri="{FF2B5EF4-FFF2-40B4-BE49-F238E27FC236}">
                <a16:creationId xmlns:a16="http://schemas.microsoft.com/office/drawing/2014/main" id="{06941D4F-3504-5173-0F15-540E9313BE12}"/>
              </a:ext>
            </a:extLst>
          </p:cNvPr>
          <p:cNvSpPr/>
          <p:nvPr/>
        </p:nvSpPr>
        <p:spPr>
          <a:xfrm>
            <a:off x="7421437" y="6056825"/>
            <a:ext cx="609599" cy="381140"/>
          </a:xfrm>
          <a:prstGeom prst="rightArrow">
            <a:avLst/>
          </a:prstGeom>
          <a:solidFill>
            <a:srgbClr val="FFB3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119E8900-2DB1-1B85-4424-928ED6877A8F}"/>
              </a:ext>
            </a:extLst>
          </p:cNvPr>
          <p:cNvSpPr/>
          <p:nvPr/>
        </p:nvSpPr>
        <p:spPr>
          <a:xfrm>
            <a:off x="2130232" y="5948910"/>
            <a:ext cx="2053549" cy="648605"/>
          </a:xfrm>
          <a:prstGeom prst="rect">
            <a:avLst/>
          </a:prstGeom>
          <a:solidFill>
            <a:srgbClr val="FFB3B3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cs typeface="Times New Roman" panose="02020603050405020304" pitchFamily="18" charset="0"/>
              </a:rPr>
              <a:t>Solution evaluation at the matching interface</a:t>
            </a:r>
          </a:p>
        </p:txBody>
      </p:sp>
      <p:sp>
        <p:nvSpPr>
          <p:cNvPr id="121" name="Arrow: Right 120">
            <a:extLst>
              <a:ext uri="{FF2B5EF4-FFF2-40B4-BE49-F238E27FC236}">
                <a16:creationId xmlns:a16="http://schemas.microsoft.com/office/drawing/2014/main" id="{6A9DA691-26E6-0719-0B1C-84F1FE79DC60}"/>
              </a:ext>
            </a:extLst>
          </p:cNvPr>
          <p:cNvSpPr/>
          <p:nvPr/>
        </p:nvSpPr>
        <p:spPr>
          <a:xfrm>
            <a:off x="4230887" y="6075279"/>
            <a:ext cx="603764" cy="381000"/>
          </a:xfrm>
          <a:prstGeom prst="rightArrow">
            <a:avLst/>
          </a:prstGeom>
          <a:solidFill>
            <a:srgbClr val="FFB3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22" name="Arrow: Right 121">
            <a:extLst>
              <a:ext uri="{FF2B5EF4-FFF2-40B4-BE49-F238E27FC236}">
                <a16:creationId xmlns:a16="http://schemas.microsoft.com/office/drawing/2014/main" id="{EAB42875-5CB5-D563-BAE3-E23867BFBC8F}"/>
              </a:ext>
            </a:extLst>
          </p:cNvPr>
          <p:cNvSpPr/>
          <p:nvPr/>
        </p:nvSpPr>
        <p:spPr>
          <a:xfrm flipH="1">
            <a:off x="7397078" y="4919762"/>
            <a:ext cx="609599" cy="381000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3" name="Arrow: Right 122">
            <a:extLst>
              <a:ext uri="{FF2B5EF4-FFF2-40B4-BE49-F238E27FC236}">
                <a16:creationId xmlns:a16="http://schemas.microsoft.com/office/drawing/2014/main" id="{FABB3057-A5E7-25E8-C6E2-EB561EF6AAAF}"/>
              </a:ext>
            </a:extLst>
          </p:cNvPr>
          <p:cNvSpPr/>
          <p:nvPr/>
        </p:nvSpPr>
        <p:spPr>
          <a:xfrm rot="5400000">
            <a:off x="8948331" y="4298598"/>
            <a:ext cx="365910" cy="381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C387EBB-FD08-26CA-CEC6-7FFADF4B4E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01550" y="449099"/>
            <a:ext cx="247685" cy="34294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B92FA45-B057-9C43-A7D5-5608706C3E56}"/>
              </a:ext>
            </a:extLst>
          </p:cNvPr>
          <p:cNvSpPr/>
          <p:nvPr/>
        </p:nvSpPr>
        <p:spPr>
          <a:xfrm>
            <a:off x="10505040" y="-8220"/>
            <a:ext cx="1678082" cy="923278"/>
          </a:xfrm>
          <a:prstGeom prst="rect">
            <a:avLst/>
          </a:prstGeom>
          <a:solidFill>
            <a:srgbClr val="4472C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1A95DC8-3CF3-F3BE-419C-642537BD4F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1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04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57A915-6639-FFD4-B376-5F4C734EC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722" y="77598"/>
            <a:ext cx="10515600" cy="1325563"/>
          </a:xfrm>
        </p:spPr>
        <p:txBody>
          <a:bodyPr>
            <a:normAutofit/>
          </a:bodyPr>
          <a:lstStyle/>
          <a:p>
            <a:r>
              <a:rPr lang="it-IT" sz="3200" b="1" dirty="0">
                <a:latin typeface="+mn-lt"/>
              </a:rPr>
              <a:t>A </a:t>
            </a:r>
            <a:r>
              <a:rPr lang="it-IT" sz="3200" b="1" dirty="0" err="1">
                <a:latin typeface="+mn-lt"/>
              </a:rPr>
              <a:t>very</a:t>
            </a:r>
            <a:r>
              <a:rPr lang="it-IT" sz="3200" b="1" dirty="0">
                <a:latin typeface="+mn-lt"/>
              </a:rPr>
              <a:t> </a:t>
            </a:r>
            <a:r>
              <a:rPr lang="it-IT" sz="3200" b="1" dirty="0" err="1">
                <a:latin typeface="+mn-lt"/>
              </a:rPr>
              <a:t>quick</a:t>
            </a:r>
            <a:r>
              <a:rPr lang="it-IT" sz="3200" b="1" dirty="0">
                <a:latin typeface="+mn-lt"/>
              </a:rPr>
              <a:t> primer</a:t>
            </a:r>
            <a:endParaRPr lang="en-US" sz="3200" b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52ED82C6-FFAE-1F29-EE59-053DA70C7059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701722" y="1138812"/>
                <a:ext cx="11266283" cy="5529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/ℓ</m:t>
                    </m:r>
                  </m:oMath>
                </a14:m>
                <a:r>
                  <a:rPr lang="en-US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it-IT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it-IT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  </a:t>
                </a:r>
                <a:r>
                  <a:rPr lang="en-US" sz="21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 </a:t>
                </a:r>
                <a:r>
                  <a:rPr lang="en-US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dimensionless microscale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it-IT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𝒰</m:t>
                    </m:r>
                  </m:oMath>
                </a14:m>
                <a:r>
                  <a:rPr lang="en-US" dirty="0">
                    <a:cs typeface="Times New Roman" panose="02020603050405020304" pitchFamily="18" charset="0"/>
                  </a:rPr>
                  <a:t>   </a:t>
                </a:r>
                <a:r>
                  <a:rPr lang="en-US" sz="2100" dirty="0">
                    <a:cs typeface="Times New Roman" panose="02020603050405020304" pitchFamily="18" charset="0"/>
                  </a:rPr>
                  <a:t>  		</a:t>
                </a:r>
                <a:r>
                  <a:rPr lang="en-US" dirty="0">
                    <a:cs typeface="Times New Roman" panose="02020603050405020304" pitchFamily="18" charset="0"/>
                  </a:rPr>
                  <a:t>dimensionless microscopic velocity scale</a:t>
                </a:r>
                <a:endParaRPr lang="en-US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it-IT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en-US" dirty="0">
                    <a:cs typeface="Times New Roman" panose="02020603050405020304" pitchFamily="18" charset="0"/>
                  </a:rPr>
                  <a:t>   		dimensionless macroscale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it-IT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it-IT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it-IT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𝒰</m:t>
                    </m:r>
                    <m:r>
                      <a:rPr lang="it-IT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it-IT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100" dirty="0">
                    <a:cs typeface="Times New Roman" panose="02020603050405020304" pitchFamily="18" charset="0"/>
                  </a:rPr>
                  <a:t>		</a:t>
                </a:r>
                <a:r>
                  <a:rPr lang="en-US" dirty="0">
                    <a:cs typeface="Times New Roman" panose="02020603050405020304" pitchFamily="18" charset="0"/>
                  </a:rPr>
                  <a:t>dimensionless macroscopic velocity scale</a:t>
                </a:r>
              </a:p>
              <a:p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it-IT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/(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  <m:r>
                          <a:rPr lang="it-IT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𝒰</m:t>
                        </m:r>
                        <m:r>
                          <a:rPr lang="it-IT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ℓ</m:t>
                        </m:r>
                        <m:r>
                          <a:rPr lang="it-IT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b/>
                    </m:sSub>
                    <m:r>
                      <a:rPr lang="it-IT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en-US" dirty="0">
                    <a:cs typeface="Times New Roman" panose="02020603050405020304" pitchFamily="18" charset="0"/>
                  </a:rPr>
                  <a:t>	dimensionless (viscous) pressure in microdomain</a:t>
                </a:r>
              </a:p>
              <a:p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it-IT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acc>
                        <m:r>
                          <a:rPr lang="it-IT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𝒰</m:t>
                        </m:r>
                        <m:r>
                          <a:rPr lang="it-IT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ℓ</m:t>
                        </m:r>
                      </m:e>
                      <m:sub/>
                    </m:sSub>
                  </m:oMath>
                </a14:m>
                <a:r>
                  <a:rPr lang="en-US" sz="2100" dirty="0">
                    <a:cs typeface="Times New Roman" panose="02020603050405020304" pitchFamily="18" charset="0"/>
                  </a:rPr>
                  <a:t>		</a:t>
                </a:r>
                <a:r>
                  <a:rPr lang="en-US" dirty="0">
                    <a:cs typeface="Times New Roman" panose="02020603050405020304" pitchFamily="18" charset="0"/>
                  </a:rPr>
                  <a:t>dimensionless time	</a:t>
                </a:r>
              </a:p>
              <a:p>
                <a:pPr marL="0" indent="0">
                  <a:buNone/>
                </a:pPr>
                <a:endParaRPr lang="en-US" sz="1200" dirty="0"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dirty="0"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and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it-IT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are </a:t>
                </a:r>
                <a:r>
                  <a:rPr lang="it-IT" dirty="0" err="1">
                    <a:ea typeface="Cambria Math" panose="02040503050406030204" pitchFamily="18" charset="0"/>
                    <a:cs typeface="Times New Roman" panose="02020603050405020304" pitchFamily="18" charset="0"/>
                  </a:rPr>
                  <a:t>assumed</a:t>
                </a:r>
                <a:r>
                  <a:rPr lang="it-IT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to be </a:t>
                </a:r>
                <a:r>
                  <a:rPr lang="it-IT" dirty="0" err="1">
                    <a:ea typeface="Cambria Math" panose="02040503050406030204" pitchFamily="18" charset="0"/>
                    <a:cs typeface="Times New Roman" panose="02020603050405020304" pitchFamily="18" charset="0"/>
                  </a:rPr>
                  <a:t>independent</a:t>
                </a:r>
                <a:r>
                  <a:rPr lang="it-IT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</m:num>
                      <m:den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it-IT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it-IT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ℓ</m:t>
                        </m:r>
                      </m:den>
                    </m:f>
                  </m:oMath>
                </a14:m>
                <a:r>
                  <a:rPr lang="it-IT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</m:num>
                      <m:den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it-IT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</m:oMath>
                </a14:m>
                <a:r>
                  <a:rPr lang="it-IT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it-IT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den>
                    </m:f>
                  </m:oMath>
                </a14:m>
                <a:r>
                  <a:rPr lang="it-IT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</m:num>
                      <m:den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endParaRPr lang="it-IT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40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All dimensionless, microscopic dependent variables are written as</a:t>
                </a:r>
              </a:p>
              <a:p>
                <a:pPr marL="0" indent="0">
                  <a:buNone/>
                </a:pPr>
                <a:endParaRPr lang="en-US" sz="140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𝜑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𝜑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(0)</m:t>
                          </m:r>
                        </m:sup>
                      </m:sSup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𝜖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𝜑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(1)</m:t>
                          </m:r>
                        </m:sup>
                      </m:sSup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𝜑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(2)</m:t>
                          </m:r>
                        </m:sup>
                      </m:sSup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 …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52ED82C6-FFAE-1F29-EE59-053DA70C7059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1722" y="1138812"/>
                <a:ext cx="11266283" cy="5529399"/>
              </a:xfrm>
              <a:prstGeom prst="rect">
                <a:avLst/>
              </a:prstGeom>
              <a:blipFill>
                <a:blip r:embed="rId2"/>
                <a:stretch>
                  <a:fillRect l="-1082" t="-1874" b="-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tangolo 4">
            <a:extLst>
              <a:ext uri="{FF2B5EF4-FFF2-40B4-BE49-F238E27FC236}">
                <a16:creationId xmlns:a16="http://schemas.microsoft.com/office/drawing/2014/main" id="{BC7B8CB1-BDE3-7D0C-DB3D-730B857FDC8F}"/>
              </a:ext>
            </a:extLst>
          </p:cNvPr>
          <p:cNvSpPr/>
          <p:nvPr/>
        </p:nvSpPr>
        <p:spPr>
          <a:xfrm>
            <a:off x="701722" y="439109"/>
            <a:ext cx="3494103" cy="568171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4EDFB3D-8FA2-E167-FA4F-0884B9BECEFE}"/>
              </a:ext>
            </a:extLst>
          </p:cNvPr>
          <p:cNvSpPr/>
          <p:nvPr/>
        </p:nvSpPr>
        <p:spPr>
          <a:xfrm>
            <a:off x="0" y="-2304"/>
            <a:ext cx="12192000" cy="6858000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49B1847-40B9-4AB8-65E4-759857C542C5}"/>
              </a:ext>
            </a:extLst>
          </p:cNvPr>
          <p:cNvSpPr/>
          <p:nvPr/>
        </p:nvSpPr>
        <p:spPr>
          <a:xfrm>
            <a:off x="7028627" y="4457339"/>
            <a:ext cx="2921132" cy="793671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FF1D019-0AB7-8D69-E6C9-23163E5B1CD1}"/>
              </a:ext>
            </a:extLst>
          </p:cNvPr>
          <p:cNvSpPr/>
          <p:nvPr/>
        </p:nvSpPr>
        <p:spPr>
          <a:xfrm>
            <a:off x="3016391" y="6100040"/>
            <a:ext cx="6607443" cy="568171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37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A0BE9-22BD-A3EF-4FA4-9DAF39994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BF852C-7EF4-9EBC-AF32-78F605407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25" y="365125"/>
            <a:ext cx="10733103" cy="1325563"/>
          </a:xfrm>
        </p:spPr>
        <p:txBody>
          <a:bodyPr>
            <a:normAutofit/>
          </a:bodyPr>
          <a:lstStyle/>
          <a:p>
            <a:r>
              <a:rPr lang="it-IT" sz="2800" dirty="0">
                <a:latin typeface="+mn-lt"/>
              </a:rPr>
              <a:t>The </a:t>
            </a:r>
            <a:r>
              <a:rPr lang="it-IT" sz="2800" dirty="0" err="1">
                <a:latin typeface="+mn-lt"/>
              </a:rPr>
              <a:t>dimensionless</a:t>
            </a:r>
            <a:r>
              <a:rPr lang="it-IT" sz="2800" dirty="0">
                <a:latin typeface="+mn-lt"/>
              </a:rPr>
              <a:t> </a:t>
            </a:r>
            <a:r>
              <a:rPr lang="it-IT" sz="2800" dirty="0" err="1">
                <a:latin typeface="+mn-lt"/>
              </a:rPr>
              <a:t>Navier</a:t>
            </a:r>
            <a:r>
              <a:rPr lang="it-IT" sz="2800" dirty="0">
                <a:latin typeface="+mn-lt"/>
              </a:rPr>
              <a:t>-Stokes </a:t>
            </a:r>
            <a:r>
              <a:rPr lang="it-IT" sz="2800" dirty="0" err="1">
                <a:latin typeface="+mn-lt"/>
              </a:rPr>
              <a:t>equations</a:t>
            </a:r>
            <a:r>
              <a:rPr lang="it-IT" sz="2800" dirty="0">
                <a:latin typeface="+mn-lt"/>
              </a:rPr>
              <a:t> in the microscale </a:t>
            </a:r>
            <a:r>
              <a:rPr lang="it-IT" sz="2800" dirty="0" err="1">
                <a:latin typeface="+mn-lt"/>
              </a:rPr>
              <a:t>region</a:t>
            </a:r>
            <a:r>
              <a:rPr lang="it-IT" sz="2800" dirty="0">
                <a:latin typeface="+mn-lt"/>
              </a:rPr>
              <a:t> are:</a:t>
            </a:r>
            <a:endParaRPr lang="en-US" sz="28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999B01B1-6CC9-A689-A487-2536D605F95F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146809" y="1449974"/>
                <a:ext cx="11898381" cy="2873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𝜖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it-IT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it-IT" sz="400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 algn="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ℛ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</m:sSub>
                          <m:f>
                            <m:f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𝜖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</m:sSub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𝜖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𝜖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den>
                          </m:f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𝜖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it-IT" i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 algn="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</m:t>
                      </m:r>
                    </m:oMath>
                  </m:oMathPara>
                </a14:m>
                <a:endParaRPr lang="it-IT" sz="800" b="0" i="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 algn="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dirty="0"/>
                        <m:t>with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ℛ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𝜌</m:t>
                          </m:r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𝒰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den>
                      </m:f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≪1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999B01B1-6CC9-A689-A487-2536D605F95F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6809" y="1449974"/>
                <a:ext cx="11898381" cy="28733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olo 1">
                <a:extLst>
                  <a:ext uri="{FF2B5EF4-FFF2-40B4-BE49-F238E27FC236}">
                    <a16:creationId xmlns:a16="http://schemas.microsoft.com/office/drawing/2014/main" id="{65F17942-6813-2649-9744-2FA11BA9D7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2177" y="3992493"/>
                <a:ext cx="11047644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it-IT" sz="2800" dirty="0">
                    <a:latin typeface="+mn-lt"/>
                  </a:rPr>
                  <a:t>Note </a:t>
                </a:r>
                <a:r>
                  <a:rPr lang="it-IT" sz="2800" dirty="0" err="1">
                    <a:latin typeface="+mn-lt"/>
                  </a:rPr>
                  <a:t>that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at</a:t>
                </a:r>
                <a:r>
                  <a:rPr lang="it-IT" sz="28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it-IT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it-IT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it-IT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it-IT" sz="2800" dirty="0">
                    <a:latin typeface="+mn-lt"/>
                  </a:rPr>
                  <a:t> the </a:t>
                </a:r>
                <a:r>
                  <a:rPr lang="it-IT" sz="2800" dirty="0" err="1">
                    <a:latin typeface="+mn-lt"/>
                  </a:rPr>
                  <a:t>macroscopic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dimensionless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velocity</a:t>
                </a:r>
                <a:r>
                  <a:rPr lang="it-IT" sz="2800" dirty="0">
                    <a:latin typeface="+mn-lt"/>
                  </a:rPr>
                  <a:t> must be</a:t>
                </a:r>
              </a:p>
            </p:txBody>
          </p:sp>
        </mc:Choice>
        <mc:Fallback xmlns="">
          <p:sp>
            <p:nvSpPr>
              <p:cNvPr id="3" name="Titolo 1">
                <a:extLst>
                  <a:ext uri="{FF2B5EF4-FFF2-40B4-BE49-F238E27FC236}">
                    <a16:creationId xmlns:a16="http://schemas.microsoft.com/office/drawing/2014/main" id="{65F17942-6813-2649-9744-2FA11BA9D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177" y="3992493"/>
                <a:ext cx="11047644" cy="1325563"/>
              </a:xfrm>
              <a:prstGeom prst="rect">
                <a:avLst/>
              </a:prstGeom>
              <a:blipFill>
                <a:blip r:embed="rId3"/>
                <a:stretch>
                  <a:fillRect l="-1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D705EE16-D378-76FF-8338-42D405B41408}"/>
                  </a:ext>
                </a:extLst>
              </p:cNvPr>
              <p:cNvSpPr txBox="1"/>
              <p:nvPr/>
            </p:nvSpPr>
            <p:spPr>
              <a:xfrm>
                <a:off x="2418636" y="5140844"/>
                <a:ext cx="7827885" cy="12457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it-IT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b>
                          </m:sSub>
                          <m:r>
                            <a:rPr lang="it-IT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𝜖</m:t>
                          </m:r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b>
                          </m:sSub>
                        </m:sub>
                      </m:sSub>
                      <m:r>
                        <a:rPr lang="it-IT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𝜖</m:t>
                      </m:r>
                      <m:sSub>
                        <m:sSubPr>
                          <m:ctrlP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(0)</m:t>
                                      </m:r>
                                    </m:sup>
                                  </m:sSubSup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𝜖</m:t>
                                  </m:r>
                                  <m:sSubSup>
                                    <m:sSubSupPr>
                                      <m:ctrlP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(1)</m:t>
                                      </m:r>
                                    </m:sup>
                                  </m:sSubSup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𝜖</m:t>
                                      </m:r>
                                    </m:e>
                                    <m:sup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Sup>
                                    <m:sSubSupPr>
                                      <m:ctrlP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(2)</m:t>
                                      </m:r>
                                    </m:sup>
                                  </m:sSubSup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 …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it-IT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it-IT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D705EE16-D378-76FF-8338-42D405B41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636" y="5140844"/>
                <a:ext cx="7827885" cy="12457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ttangolo 7">
            <a:extLst>
              <a:ext uri="{FF2B5EF4-FFF2-40B4-BE49-F238E27FC236}">
                <a16:creationId xmlns:a16="http://schemas.microsoft.com/office/drawing/2014/main" id="{9313D1E7-424D-6F9C-E0B8-2BE0F4ECC9FA}"/>
              </a:ext>
            </a:extLst>
          </p:cNvPr>
          <p:cNvSpPr/>
          <p:nvPr/>
        </p:nvSpPr>
        <p:spPr>
          <a:xfrm>
            <a:off x="2340377" y="4975960"/>
            <a:ext cx="7703598" cy="1410610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D837F00-DE0B-7ACB-F84B-9C436F206C75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82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67FFD-7E78-676B-101D-CD233774C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7572E8-1648-A178-4268-F86AFC002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25" y="365125"/>
            <a:ext cx="10733103" cy="1325563"/>
          </a:xfrm>
        </p:spPr>
        <p:txBody>
          <a:bodyPr>
            <a:normAutofit/>
          </a:bodyPr>
          <a:lstStyle/>
          <a:p>
            <a:r>
              <a:rPr lang="it-IT" sz="2800" dirty="0">
                <a:latin typeface="+mn-lt"/>
              </a:rPr>
              <a:t>The </a:t>
            </a:r>
            <a:r>
              <a:rPr lang="it-IT" sz="2800" dirty="0" err="1">
                <a:latin typeface="+mn-lt"/>
              </a:rPr>
              <a:t>dimensionless</a:t>
            </a:r>
            <a:r>
              <a:rPr lang="it-IT" sz="2800" dirty="0">
                <a:latin typeface="+mn-lt"/>
              </a:rPr>
              <a:t> </a:t>
            </a:r>
            <a:r>
              <a:rPr lang="it-IT" sz="2800" dirty="0" err="1">
                <a:latin typeface="+mn-lt"/>
              </a:rPr>
              <a:t>Navier</a:t>
            </a:r>
            <a:r>
              <a:rPr lang="it-IT" sz="2800" dirty="0">
                <a:latin typeface="+mn-lt"/>
              </a:rPr>
              <a:t>-Stokes </a:t>
            </a:r>
            <a:r>
              <a:rPr lang="it-IT" sz="2800" dirty="0" err="1">
                <a:latin typeface="+mn-lt"/>
              </a:rPr>
              <a:t>equations</a:t>
            </a:r>
            <a:r>
              <a:rPr lang="it-IT" sz="2800" dirty="0">
                <a:latin typeface="+mn-lt"/>
              </a:rPr>
              <a:t> in the microscale </a:t>
            </a:r>
            <a:r>
              <a:rPr lang="it-IT" sz="2800" dirty="0" err="1">
                <a:latin typeface="+mn-lt"/>
              </a:rPr>
              <a:t>region</a:t>
            </a:r>
            <a:r>
              <a:rPr lang="it-IT" sz="2800" dirty="0">
                <a:latin typeface="+mn-lt"/>
              </a:rPr>
              <a:t> are:</a:t>
            </a:r>
            <a:endParaRPr lang="en-US" sz="28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950CCC98-DC38-D1D5-5122-9AC84E91332E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146809" y="1449974"/>
                <a:ext cx="11898381" cy="2873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𝜖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it-IT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it-IT" sz="400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 algn="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ℛ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</m:sSub>
                          <m:f>
                            <m:f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𝜖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</m:sSub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𝜖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𝜖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den>
                          </m:f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𝜖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it-IT" i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 algn="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</m:t>
                      </m:r>
                    </m:oMath>
                  </m:oMathPara>
                </a14:m>
                <a:endParaRPr lang="it-IT" sz="800" b="0" i="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 algn="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dirty="0"/>
                        <m:t>with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ℛ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𝜌</m:t>
                          </m:r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𝒰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den>
                      </m:f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≪1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950CCC98-DC38-D1D5-5122-9AC84E91332E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6809" y="1449974"/>
                <a:ext cx="11898381" cy="28733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>
                <a:extLst>
                  <a:ext uri="{FF2B5EF4-FFF2-40B4-BE49-F238E27FC236}">
                    <a16:creationId xmlns:a16="http://schemas.microsoft.com/office/drawing/2014/main" id="{CFEB28D6-9801-DEFE-C3F3-D29D8FB8F6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869" y="4562724"/>
                <a:ext cx="5125442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it-IT" sz="2800" dirty="0">
                    <a:latin typeface="+mn-lt"/>
                  </a:rPr>
                  <a:t>At </a:t>
                </a:r>
                <a:r>
                  <a:rPr lang="it-IT" sz="2800" dirty="0" err="1">
                    <a:latin typeface="+mn-lt"/>
                  </a:rPr>
                  <a:t>leading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order</a:t>
                </a:r>
                <a:r>
                  <a:rPr lang="it-IT" sz="2800" dirty="0">
                    <a:latin typeface="+mn-lt"/>
                  </a:rPr>
                  <a:t> in </a:t>
                </a:r>
                <a14:m>
                  <m:oMath xmlns:m="http://schemas.openxmlformats.org/officeDocument/2006/math">
                    <m:r>
                      <a:rPr lang="it-IT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𝜖</m:t>
                    </m:r>
                    <m:r>
                      <a:rPr lang="it-IT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it-IT" sz="2800" dirty="0">
                    <a:latin typeface="+mn-lt"/>
                  </a:rPr>
                  <a:t>in the micro-domain </a:t>
                </a:r>
                <a:r>
                  <a:rPr lang="it-IT" sz="2800" dirty="0" err="1">
                    <a:latin typeface="+mn-lt"/>
                  </a:rPr>
                  <a:t>we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have</a:t>
                </a:r>
                <a:r>
                  <a:rPr lang="it-IT" sz="2800" dirty="0">
                    <a:latin typeface="+mn-lt"/>
                  </a:rPr>
                  <a:t>:</a:t>
                </a:r>
                <a:endParaRPr lang="en-US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10" name="Titolo 1">
                <a:extLst>
                  <a:ext uri="{FF2B5EF4-FFF2-40B4-BE49-F238E27FC236}">
                    <a16:creationId xmlns:a16="http://schemas.microsoft.com/office/drawing/2014/main" id="{CFEB28D6-9801-DEFE-C3F3-D29D8FB8F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869" y="4562724"/>
                <a:ext cx="5125442" cy="1325563"/>
              </a:xfrm>
              <a:prstGeom prst="rect">
                <a:avLst/>
              </a:prstGeom>
              <a:blipFill>
                <a:blip r:embed="rId4"/>
                <a:stretch>
                  <a:fillRect l="-2497" r="-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e 10">
            <a:extLst>
              <a:ext uri="{FF2B5EF4-FFF2-40B4-BE49-F238E27FC236}">
                <a16:creationId xmlns:a16="http://schemas.microsoft.com/office/drawing/2014/main" id="{C095B4A4-FAB1-D4EE-99AC-424BA64CD65E}"/>
              </a:ext>
            </a:extLst>
          </p:cNvPr>
          <p:cNvSpPr/>
          <p:nvPr/>
        </p:nvSpPr>
        <p:spPr>
          <a:xfrm>
            <a:off x="206693" y="2713064"/>
            <a:ext cx="394551" cy="391886"/>
          </a:xfrm>
          <a:prstGeom prst="ellipse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CF5D710-12EA-02EE-860A-AB1C164ADF75}"/>
              </a:ext>
            </a:extLst>
          </p:cNvPr>
          <p:cNvSpPr/>
          <p:nvPr/>
        </p:nvSpPr>
        <p:spPr>
          <a:xfrm>
            <a:off x="5815348" y="4537429"/>
            <a:ext cx="3953338" cy="2320571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137F730D-F255-AC59-CC58-CB8BC0F66FFB}"/>
                  </a:ext>
                </a:extLst>
              </p:cNvPr>
              <p:cNvSpPr txBox="1"/>
              <p:nvPr/>
            </p:nvSpPr>
            <p:spPr>
              <a:xfrm>
                <a:off x="4669629" y="4487236"/>
                <a:ext cx="6094520" cy="27320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(0)</m:t>
                              </m:r>
                            </m:sup>
                          </m:sSubSup>
                        </m:num>
                        <m:den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it-IT" sz="2800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it-IT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(0)</m:t>
                              </m:r>
                            </m:sup>
                          </m:sSup>
                        </m:num>
                        <m:den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it-IT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it-IT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it-IT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(0)</m:t>
                              </m:r>
                            </m:sup>
                          </m:sSubSup>
                        </m:num>
                        <m:den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it-IT" sz="2800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it-IT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it-IT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137F730D-F255-AC59-CC58-CB8BC0F66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629" y="4487236"/>
                <a:ext cx="6094520" cy="2732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 descr="Immagine che contiene schizzo, design, origami, illustrazione&#10;&#10;Il contenuto generato dall'IA potrebbe non essere corretto.">
            <a:extLst>
              <a:ext uri="{FF2B5EF4-FFF2-40B4-BE49-F238E27FC236}">
                <a16:creationId xmlns:a16="http://schemas.microsoft.com/office/drawing/2014/main" id="{402C3509-78ED-0CFC-D0AD-8F7B7FE4B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8536" y="4414274"/>
            <a:ext cx="1533739" cy="2381582"/>
          </a:xfrm>
          <a:prstGeom prst="rect">
            <a:avLst/>
          </a:prstGeom>
        </p:spPr>
      </p:pic>
      <p:sp>
        <p:nvSpPr>
          <p:cNvPr id="12" name="Ovale 11">
            <a:extLst>
              <a:ext uri="{FF2B5EF4-FFF2-40B4-BE49-F238E27FC236}">
                <a16:creationId xmlns:a16="http://schemas.microsoft.com/office/drawing/2014/main" id="{52960B4A-D3FA-9E6E-9157-90F2835097B8}"/>
              </a:ext>
            </a:extLst>
          </p:cNvPr>
          <p:cNvSpPr/>
          <p:nvPr/>
        </p:nvSpPr>
        <p:spPr>
          <a:xfrm>
            <a:off x="10218226" y="4147159"/>
            <a:ext cx="362139" cy="61563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38DA499A-3AD9-F3E9-B6EC-A6AAF6EB37B6}"/>
              </a:ext>
            </a:extLst>
          </p:cNvPr>
          <p:cNvSpPr/>
          <p:nvPr/>
        </p:nvSpPr>
        <p:spPr>
          <a:xfrm>
            <a:off x="10130828" y="4662535"/>
            <a:ext cx="371192" cy="31687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1775F3DE-8157-F522-C509-E895DCC85094}"/>
              </a:ext>
            </a:extLst>
          </p:cNvPr>
          <p:cNvSpPr/>
          <p:nvPr/>
        </p:nvSpPr>
        <p:spPr>
          <a:xfrm>
            <a:off x="9801766" y="5757010"/>
            <a:ext cx="724277" cy="31687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tangolo con due angoli in diagonale ritagliati 15">
            <a:extLst>
              <a:ext uri="{FF2B5EF4-FFF2-40B4-BE49-F238E27FC236}">
                <a16:creationId xmlns:a16="http://schemas.microsoft.com/office/drawing/2014/main" id="{3F1FDD6F-C910-145F-D5A3-0E7357695EF5}"/>
              </a:ext>
            </a:extLst>
          </p:cNvPr>
          <p:cNvSpPr/>
          <p:nvPr/>
        </p:nvSpPr>
        <p:spPr>
          <a:xfrm>
            <a:off x="10218005" y="4498624"/>
            <a:ext cx="326147" cy="264171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9E1852E2-DCC0-9E6B-7A57-E319D2A4FF74}"/>
              </a:ext>
            </a:extLst>
          </p:cNvPr>
          <p:cNvSpPr/>
          <p:nvPr/>
        </p:nvSpPr>
        <p:spPr>
          <a:xfrm>
            <a:off x="10130828" y="5888287"/>
            <a:ext cx="395215" cy="853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67C2F4E-A8EC-E979-62C0-5DC629B85C71}"/>
              </a:ext>
            </a:extLst>
          </p:cNvPr>
          <p:cNvSpPr/>
          <p:nvPr/>
        </p:nvSpPr>
        <p:spPr>
          <a:xfrm>
            <a:off x="-1" y="9892"/>
            <a:ext cx="12192000" cy="6858000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03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1625</Words>
  <Application>Microsoft Office PowerPoint</Application>
  <PresentationFormat>Widescreen</PresentationFormat>
  <Paragraphs>315</Paragraphs>
  <Slides>48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48</vt:i4>
      </vt:variant>
    </vt:vector>
  </HeadingPairs>
  <TitlesOfParts>
    <vt:vector size="58" baseType="lpstr">
      <vt:lpstr>Arial</vt:lpstr>
      <vt:lpstr>Calibri</vt:lpstr>
      <vt:lpstr>Calibri Light</vt:lpstr>
      <vt:lpstr>Cambria Math</vt:lpstr>
      <vt:lpstr>Fira Sans</vt:lpstr>
      <vt:lpstr>Fira Sans Medium</vt:lpstr>
      <vt:lpstr>Roboto Slab</vt:lpstr>
      <vt:lpstr>t1-gul-regular</vt:lpstr>
      <vt:lpstr>Times New Roman</vt:lpstr>
      <vt:lpstr>Office Theme</vt:lpstr>
      <vt:lpstr>Presentazione standard di PowerPoint</vt:lpstr>
      <vt:lpstr>Why do microstructures matter?</vt:lpstr>
      <vt:lpstr>Connection to thermal management</vt:lpstr>
      <vt:lpstr>Microstructures are ubiquitous in thermal systems</vt:lpstr>
      <vt:lpstr>Presentazione standard di PowerPoint</vt:lpstr>
      <vt:lpstr>Presentazione standard di PowerPoint</vt:lpstr>
      <vt:lpstr>A very quick primer</vt:lpstr>
      <vt:lpstr>The dimensionless Navier-Stokes equations in the microscale region are:</vt:lpstr>
      <vt:lpstr>The dimensionless Navier-Stokes equations in the microscale region are:</vt:lpstr>
      <vt:lpstr>The boundary conditions of the microscopic problem at leading order are:      plus periodicity in x" and " z.</vt:lpstr>
      <vt:lpstr>Plugging into the Stokes system, the closure problem for the variables at leading order becomes:        subject to:</vt:lpstr>
      <vt:lpstr>Once the closure problem is solved and u_ij^∗ (x_k ) is known at y_∞  we can retrieve the macroscopic slip velocity at y=y_∞: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Problem 4: Taylor-Couette instability with ribbed surfaces </vt:lpstr>
      <vt:lpstr>TAYLOR-COUETTE FLOW AND INSTABILITIES</vt:lpstr>
      <vt:lpstr>THEORETICAL APPROACH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Essameldin Nabil Ahmed Kamal Abdo</dc:creator>
  <cp:lastModifiedBy>Alessandro Bottaro</cp:lastModifiedBy>
  <cp:revision>138</cp:revision>
  <dcterms:created xsi:type="dcterms:W3CDTF">2021-09-13T18:35:52Z</dcterms:created>
  <dcterms:modified xsi:type="dcterms:W3CDTF">2026-03-06T16:22:27Z</dcterms:modified>
</cp:coreProperties>
</file>