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51" r:id="rId2"/>
    <p:sldId id="459" r:id="rId3"/>
    <p:sldId id="256" r:id="rId4"/>
    <p:sldId id="383" r:id="rId5"/>
    <p:sldId id="415" r:id="rId6"/>
    <p:sldId id="382" r:id="rId7"/>
    <p:sldId id="379" r:id="rId8"/>
    <p:sldId id="385" r:id="rId9"/>
    <p:sldId id="381" r:id="rId10"/>
    <p:sldId id="380" r:id="rId11"/>
    <p:sldId id="378" r:id="rId12"/>
    <p:sldId id="464" r:id="rId13"/>
    <p:sldId id="392" r:id="rId14"/>
    <p:sldId id="393" r:id="rId15"/>
    <p:sldId id="412" r:id="rId16"/>
    <p:sldId id="377" r:id="rId17"/>
    <p:sldId id="407" r:id="rId18"/>
    <p:sldId id="419" r:id="rId19"/>
    <p:sldId id="408" r:id="rId20"/>
    <p:sldId id="418" r:id="rId21"/>
    <p:sldId id="409" r:id="rId22"/>
    <p:sldId id="394" r:id="rId23"/>
    <p:sldId id="384" r:id="rId24"/>
    <p:sldId id="425" r:id="rId25"/>
    <p:sldId id="376" r:id="rId26"/>
    <p:sldId id="386" r:id="rId27"/>
    <p:sldId id="387" r:id="rId28"/>
    <p:sldId id="435" r:id="rId29"/>
    <p:sldId id="374" r:id="rId30"/>
    <p:sldId id="388" r:id="rId31"/>
    <p:sldId id="389" r:id="rId32"/>
    <p:sldId id="391" r:id="rId33"/>
    <p:sldId id="375" r:id="rId34"/>
    <p:sldId id="395" r:id="rId35"/>
    <p:sldId id="373" r:id="rId36"/>
    <p:sldId id="398" r:id="rId37"/>
    <p:sldId id="371" r:id="rId38"/>
    <p:sldId id="372" r:id="rId39"/>
    <p:sldId id="396" r:id="rId40"/>
    <p:sldId id="368" r:id="rId41"/>
    <p:sldId id="370" r:id="rId42"/>
    <p:sldId id="369" r:id="rId43"/>
    <p:sldId id="353" r:id="rId44"/>
    <p:sldId id="403" r:id="rId45"/>
    <p:sldId id="402" r:id="rId46"/>
    <p:sldId id="404" r:id="rId47"/>
    <p:sldId id="463" r:id="rId48"/>
    <p:sldId id="423" r:id="rId49"/>
    <p:sldId id="426" r:id="rId50"/>
    <p:sldId id="428" r:id="rId51"/>
    <p:sldId id="442" r:id="rId52"/>
    <p:sldId id="443" r:id="rId53"/>
    <p:sldId id="444" r:id="rId54"/>
    <p:sldId id="445" r:id="rId55"/>
    <p:sldId id="446" r:id="rId56"/>
    <p:sldId id="449" r:id="rId57"/>
    <p:sldId id="450" r:id="rId58"/>
    <p:sldId id="458" r:id="rId59"/>
    <p:sldId id="452" r:id="rId60"/>
    <p:sldId id="453" r:id="rId61"/>
    <p:sldId id="454" r:id="rId62"/>
    <p:sldId id="455" r:id="rId63"/>
    <p:sldId id="456" r:id="rId64"/>
    <p:sldId id="462" r:id="rId65"/>
    <p:sldId id="457" r:id="rId66"/>
    <p:sldId id="461" r:id="rId67"/>
    <p:sldId id="406" r:id="rId6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FF"/>
    <a:srgbClr val="FF0800"/>
    <a:srgbClr val="666633"/>
    <a:srgbClr val="808000"/>
    <a:srgbClr val="C6D8C7"/>
    <a:srgbClr val="BA000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617" autoAdjust="0"/>
    <p:restoredTop sz="88366" autoAdjust="0"/>
  </p:normalViewPr>
  <p:slideViewPr>
    <p:cSldViewPr>
      <p:cViewPr>
        <p:scale>
          <a:sx n="77" d="100"/>
          <a:sy n="77" d="100"/>
        </p:scale>
        <p:origin x="-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notesViewPr>
    <p:cSldViewPr>
      <p:cViewPr varScale="1">
        <p:scale>
          <a:sx n="83" d="100"/>
          <a:sy n="83" d="100"/>
        </p:scale>
        <p:origin x="-2688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A367FB8A-2520-4EDB-B9CC-9EE18BDEA2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CB54F351-190D-4513-AFD1-ACF3B41101A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993DB24-56BB-451B-A9A6-2D1AB64F193F}" type="slidenum">
              <a:rPr lang="en-GB" altLang="en-US" smtClean="0"/>
              <a:pPr>
                <a:spcBef>
                  <a:spcPct val="0"/>
                </a:spcBef>
                <a:defRPr/>
              </a:pPr>
              <a:t>1</a:t>
            </a:fld>
            <a:endParaRPr lang="en-GB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A9B87749-CD4D-462D-81A6-43C68BB08530}" type="slidenum">
              <a:rPr lang="en-GB" altLang="en-US" smtClean="0"/>
              <a:pPr>
                <a:spcBef>
                  <a:spcPct val="0"/>
                </a:spcBef>
                <a:defRPr/>
              </a:pPr>
              <a:t>10</a:t>
            </a:fld>
            <a:endParaRPr lang="en-GB" alt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E1D4117-2911-4B56-AD3B-A7A7F48394CA}" type="slidenum">
              <a:rPr lang="en-GB" altLang="en-US" smtClean="0"/>
              <a:pPr>
                <a:spcBef>
                  <a:spcPct val="0"/>
                </a:spcBef>
                <a:defRPr/>
              </a:pPr>
              <a:t>11</a:t>
            </a:fld>
            <a:endParaRPr lang="en-GB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E1D4117-2911-4B56-AD3B-A7A7F48394CA}" type="slidenum">
              <a:rPr lang="en-GB" altLang="en-US" smtClean="0"/>
              <a:pPr>
                <a:spcBef>
                  <a:spcPct val="0"/>
                </a:spcBef>
                <a:defRPr/>
              </a:pPr>
              <a:t>12</a:t>
            </a:fld>
            <a:endParaRPr lang="en-GB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8723339-26A5-4129-9C8E-4B2B49710FAC}" type="slidenum">
              <a:rPr lang="en-GB" altLang="en-US" smtClean="0"/>
              <a:pPr>
                <a:spcBef>
                  <a:spcPct val="0"/>
                </a:spcBef>
                <a:defRPr/>
              </a:pPr>
              <a:t>13</a:t>
            </a:fld>
            <a:endParaRPr lang="en-GB" alt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591FE0A-AEB9-4821-AAFD-88D0977BEB7B}" type="slidenum">
              <a:rPr lang="en-GB" altLang="en-US" smtClean="0"/>
              <a:pPr>
                <a:spcBef>
                  <a:spcPct val="0"/>
                </a:spcBef>
                <a:defRPr/>
              </a:pPr>
              <a:t>14</a:t>
            </a:fld>
            <a:endParaRPr lang="en-GB" alt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035A6683-D26E-4474-9D2D-97051EFE0AF3}" type="slidenum">
              <a:rPr lang="en-GB" altLang="en-US" smtClean="0"/>
              <a:pPr>
                <a:spcBef>
                  <a:spcPct val="0"/>
                </a:spcBef>
                <a:defRPr/>
              </a:pPr>
              <a:t>15</a:t>
            </a:fld>
            <a:endParaRPr lang="en-GB" alt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8FFABA7-7811-4F86-B578-9298E34628D4}" type="slidenum">
              <a:rPr lang="en-GB" altLang="en-US" smtClean="0"/>
              <a:pPr>
                <a:spcBef>
                  <a:spcPct val="0"/>
                </a:spcBef>
                <a:defRPr/>
              </a:pPr>
              <a:t>16</a:t>
            </a:fld>
            <a:endParaRPr lang="en-GB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465ED20-426B-42A7-9125-970F55AFEAFF}" type="slidenum">
              <a:rPr lang="en-GB" altLang="en-US" smtClean="0"/>
              <a:pPr>
                <a:spcBef>
                  <a:spcPct val="0"/>
                </a:spcBef>
                <a:defRPr/>
              </a:pPr>
              <a:t>17</a:t>
            </a:fld>
            <a:endParaRPr lang="en-GB" alt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2827E98-E000-46DC-BD8D-87C379595C2D}" type="slidenum">
              <a:rPr lang="en-GB" altLang="en-US" smtClean="0"/>
              <a:pPr>
                <a:spcBef>
                  <a:spcPct val="0"/>
                </a:spcBef>
                <a:defRPr/>
              </a:pPr>
              <a:t>18</a:t>
            </a:fld>
            <a:endParaRPr lang="en-GB" alt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046F27EF-E649-4360-98B3-9434DAC3FF1B}" type="slidenum">
              <a:rPr lang="en-GB" altLang="en-US" smtClean="0"/>
              <a:pPr>
                <a:spcBef>
                  <a:spcPct val="0"/>
                </a:spcBef>
                <a:defRPr/>
              </a:pPr>
              <a:t>19</a:t>
            </a:fld>
            <a:endParaRPr lang="en-GB" alt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993DB24-56BB-451B-A9A6-2D1AB64F193F}" type="slidenum">
              <a:rPr lang="en-GB" altLang="en-US" smtClean="0"/>
              <a:pPr>
                <a:spcBef>
                  <a:spcPct val="0"/>
                </a:spcBef>
                <a:defRPr/>
              </a:pPr>
              <a:t>2</a:t>
            </a:fld>
            <a:endParaRPr lang="en-GB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72C8D6A-0F8F-4700-8AEE-FE7C6833E83E}" type="slidenum">
              <a:rPr lang="en-GB" altLang="en-US" smtClean="0"/>
              <a:pPr>
                <a:spcBef>
                  <a:spcPct val="0"/>
                </a:spcBef>
                <a:defRPr/>
              </a:pPr>
              <a:t>20</a:t>
            </a:fld>
            <a:endParaRPr lang="en-GB" alt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4FE19A1-03D9-439B-A91B-29552EC2A94D}" type="slidenum">
              <a:rPr lang="en-GB" altLang="en-US" smtClean="0"/>
              <a:pPr>
                <a:spcBef>
                  <a:spcPct val="0"/>
                </a:spcBef>
                <a:defRPr/>
              </a:pPr>
              <a:t>22</a:t>
            </a:fld>
            <a:endParaRPr lang="en-GB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37DB688-E908-433E-B13E-244D5C665BA1}" type="slidenum">
              <a:rPr lang="en-GB" altLang="en-US" smtClean="0"/>
              <a:pPr>
                <a:spcBef>
                  <a:spcPct val="0"/>
                </a:spcBef>
                <a:defRPr/>
              </a:pPr>
              <a:t>23</a:t>
            </a:fld>
            <a:endParaRPr lang="en-GB" alt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E45255A-E96C-44D9-BE85-E0F16F5A4A9A}" type="slidenum">
              <a:rPr lang="en-GB" altLang="en-US" smtClean="0"/>
              <a:pPr>
                <a:spcBef>
                  <a:spcPct val="0"/>
                </a:spcBef>
                <a:defRPr/>
              </a:pPr>
              <a:t>24</a:t>
            </a:fld>
            <a:endParaRPr lang="en-GB" alt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8A2FB789-DAF5-4B8E-8E7A-3A9F457864C1}" type="slidenum">
              <a:rPr lang="en-GB" altLang="en-US" smtClean="0"/>
              <a:pPr>
                <a:spcBef>
                  <a:spcPct val="0"/>
                </a:spcBef>
                <a:defRPr/>
              </a:pPr>
              <a:t>25</a:t>
            </a:fld>
            <a:endParaRPr lang="en-GB" alt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3D786B7-22D7-4246-A512-6ABA6E57055B}" type="slidenum">
              <a:rPr lang="en-GB" altLang="en-US" smtClean="0"/>
              <a:pPr>
                <a:spcBef>
                  <a:spcPct val="0"/>
                </a:spcBef>
                <a:defRPr/>
              </a:pPr>
              <a:t>26</a:t>
            </a:fld>
            <a:endParaRPr lang="en-GB" alt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B4CC0B9-A9DD-4569-980B-A9894A00674A}" type="slidenum">
              <a:rPr lang="en-GB" altLang="en-US" smtClean="0"/>
              <a:pPr>
                <a:spcBef>
                  <a:spcPct val="0"/>
                </a:spcBef>
                <a:defRPr/>
              </a:pPr>
              <a:t>27</a:t>
            </a:fld>
            <a:endParaRPr lang="en-GB" alt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DE8104B8-E302-4F2D-B014-51A12731374E}" type="slidenum">
              <a:rPr lang="en-GB" altLang="en-US" smtClean="0"/>
              <a:pPr>
                <a:spcBef>
                  <a:spcPct val="0"/>
                </a:spcBef>
                <a:defRPr/>
              </a:pPr>
              <a:t>29</a:t>
            </a:fld>
            <a:endParaRPr lang="en-GB" alt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E428DDE-CD91-4C9A-AE2C-10AB60DB8DE2}" type="slidenum">
              <a:rPr lang="en-GB" altLang="en-US" smtClean="0"/>
              <a:pPr>
                <a:spcBef>
                  <a:spcPct val="0"/>
                </a:spcBef>
                <a:defRPr/>
              </a:pPr>
              <a:t>30</a:t>
            </a:fld>
            <a:endParaRPr lang="en-GB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25C53A76-8854-4EEF-8130-30AE5217E877}" type="slidenum">
              <a:rPr lang="en-GB" altLang="en-US" smtClean="0"/>
              <a:pPr>
                <a:spcBef>
                  <a:spcPct val="0"/>
                </a:spcBef>
                <a:defRPr/>
              </a:pPr>
              <a:t>31</a:t>
            </a:fld>
            <a:endParaRPr lang="en-GB" alt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25C1D86-765B-4275-AFD4-A178D0429512}" type="slidenum">
              <a:rPr lang="en-GB" altLang="en-US" smtClean="0"/>
              <a:pPr>
                <a:spcBef>
                  <a:spcPct val="0"/>
                </a:spcBef>
                <a:defRPr/>
              </a:pPr>
              <a:t>3</a:t>
            </a:fld>
            <a:endParaRPr lang="en-GB" alt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C78B8C5-1813-427C-8717-6C8F97399838}" type="slidenum">
              <a:rPr lang="en-GB" altLang="en-US" smtClean="0"/>
              <a:pPr>
                <a:spcBef>
                  <a:spcPct val="0"/>
                </a:spcBef>
                <a:defRPr/>
              </a:pPr>
              <a:t>32</a:t>
            </a:fld>
            <a:endParaRPr lang="en-GB" alt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A377C60-7BA6-4A24-B475-80D14C1EC78D}" type="slidenum">
              <a:rPr lang="en-GB" altLang="en-US" smtClean="0"/>
              <a:pPr>
                <a:spcBef>
                  <a:spcPct val="0"/>
                </a:spcBef>
                <a:defRPr/>
              </a:pPr>
              <a:t>33</a:t>
            </a:fld>
            <a:endParaRPr lang="en-GB" alt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682648F4-760C-4C8D-8B89-482A7B80FCD7}" type="slidenum">
              <a:rPr lang="en-GB" altLang="en-US" smtClean="0"/>
              <a:pPr>
                <a:spcBef>
                  <a:spcPct val="0"/>
                </a:spcBef>
                <a:defRPr/>
              </a:pPr>
              <a:t>34</a:t>
            </a:fld>
            <a:endParaRPr lang="en-GB" alt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B142B23-AE95-44E9-A809-EB6808D09E76}" type="slidenum">
              <a:rPr lang="en-GB" altLang="en-US" smtClean="0"/>
              <a:pPr>
                <a:spcBef>
                  <a:spcPct val="0"/>
                </a:spcBef>
                <a:defRPr/>
              </a:pPr>
              <a:t>35</a:t>
            </a:fld>
            <a:endParaRPr lang="en-GB" alt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AF0C754D-6BBE-41B6-ADC6-1A88598186BB}" type="slidenum">
              <a:rPr lang="en-GB" altLang="en-US" smtClean="0"/>
              <a:pPr>
                <a:spcBef>
                  <a:spcPct val="0"/>
                </a:spcBef>
                <a:defRPr/>
              </a:pPr>
              <a:t>36</a:t>
            </a:fld>
            <a:endParaRPr lang="en-GB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83ACAC3-E32D-4E2D-BED1-B0145FB834D1}" type="slidenum">
              <a:rPr lang="en-GB" altLang="en-US" smtClean="0"/>
              <a:pPr>
                <a:spcBef>
                  <a:spcPct val="0"/>
                </a:spcBef>
                <a:defRPr/>
              </a:pPr>
              <a:t>37</a:t>
            </a:fld>
            <a:endParaRPr lang="en-GB" alt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B9517417-F545-4413-A7E5-77D3C3DF5464}" type="slidenum">
              <a:rPr lang="en-GB" altLang="en-US" smtClean="0"/>
              <a:pPr>
                <a:spcBef>
                  <a:spcPct val="0"/>
                </a:spcBef>
                <a:defRPr/>
              </a:pPr>
              <a:t>38</a:t>
            </a:fld>
            <a:endParaRPr lang="en-GB" alt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01ABB649-8EAA-4608-94ED-204048E51693}" type="slidenum">
              <a:rPr lang="en-GB" altLang="en-US" smtClean="0"/>
              <a:pPr>
                <a:spcBef>
                  <a:spcPct val="0"/>
                </a:spcBef>
                <a:defRPr/>
              </a:pPr>
              <a:t>39</a:t>
            </a:fld>
            <a:endParaRPr lang="en-GB" alt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1F3383AD-2A09-431B-8123-049F447F2F33}" type="slidenum">
              <a:rPr lang="en-GB" altLang="en-US" smtClean="0"/>
              <a:pPr>
                <a:spcBef>
                  <a:spcPct val="0"/>
                </a:spcBef>
                <a:defRPr/>
              </a:pPr>
              <a:t>40</a:t>
            </a:fld>
            <a:endParaRPr lang="en-GB" alt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2AB50B0-9A1F-4BC2-B17E-9D91ED8407A2}" type="slidenum">
              <a:rPr lang="en-GB" altLang="en-US" smtClean="0"/>
              <a:pPr>
                <a:spcBef>
                  <a:spcPct val="0"/>
                </a:spcBef>
                <a:defRPr/>
              </a:pPr>
              <a:t>41</a:t>
            </a:fld>
            <a:endParaRPr lang="en-GB" alt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469E7C0-AF42-4B7E-AD7F-D4BAFFF70FF3}" type="slidenum">
              <a:rPr lang="en-GB" altLang="en-US" smtClean="0"/>
              <a:pPr>
                <a:spcBef>
                  <a:spcPct val="0"/>
                </a:spcBef>
                <a:defRPr/>
              </a:pPr>
              <a:t>4</a:t>
            </a:fld>
            <a:endParaRPr lang="en-GB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DEC5BCF3-A2C4-40FC-8EAD-0663B4B3F8D5}" type="slidenum">
              <a:rPr lang="en-GB" altLang="en-US" smtClean="0"/>
              <a:pPr>
                <a:spcBef>
                  <a:spcPct val="0"/>
                </a:spcBef>
                <a:defRPr/>
              </a:pPr>
              <a:t>42</a:t>
            </a:fld>
            <a:endParaRPr lang="en-GB" alt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8ADABACF-7E8E-416C-8996-5630CDE13461}" type="slidenum">
              <a:rPr lang="en-GB" altLang="en-US" smtClean="0"/>
              <a:pPr>
                <a:spcBef>
                  <a:spcPct val="0"/>
                </a:spcBef>
                <a:defRPr/>
              </a:pPr>
              <a:t>43</a:t>
            </a:fld>
            <a:endParaRPr lang="en-GB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CA6D156-A41C-485B-991A-1C4E11EEA7AC}" type="slidenum">
              <a:rPr lang="en-GB" altLang="en-US" smtClean="0"/>
              <a:pPr>
                <a:spcBef>
                  <a:spcPct val="0"/>
                </a:spcBef>
                <a:defRPr/>
              </a:pPr>
              <a:t>44</a:t>
            </a:fld>
            <a:endParaRPr lang="en-GB" alt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B494CF0-4266-4826-8F77-0312B227DFCA}" type="slidenum">
              <a:rPr lang="en-GB" altLang="en-US" smtClean="0"/>
              <a:pPr>
                <a:spcBef>
                  <a:spcPct val="0"/>
                </a:spcBef>
                <a:defRPr/>
              </a:pPr>
              <a:t>45</a:t>
            </a:fld>
            <a:endParaRPr lang="en-GB" alt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136F08D-764A-422D-9A10-0CE62B0C74BF}" type="slidenum">
              <a:rPr lang="en-GB" altLang="en-US" smtClean="0"/>
              <a:pPr>
                <a:spcBef>
                  <a:spcPct val="0"/>
                </a:spcBef>
                <a:defRPr/>
              </a:pPr>
              <a:t>46</a:t>
            </a:fld>
            <a:endParaRPr lang="en-GB" alt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CA6D156-A41C-485B-991A-1C4E11EEA7AC}" type="slidenum">
              <a:rPr lang="en-GB" altLang="en-US" smtClean="0"/>
              <a:pPr>
                <a:spcBef>
                  <a:spcPct val="0"/>
                </a:spcBef>
                <a:defRPr/>
              </a:pPr>
              <a:t>47</a:t>
            </a:fld>
            <a:endParaRPr lang="en-GB" alt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1D4CB04D-354D-412F-A57F-9C0A6BBD54DC}" type="slidenum">
              <a:rPr lang="en-GB" altLang="en-US" smtClean="0"/>
              <a:pPr>
                <a:spcBef>
                  <a:spcPct val="0"/>
                </a:spcBef>
                <a:defRPr/>
              </a:pPr>
              <a:t>48</a:t>
            </a:fld>
            <a:endParaRPr lang="en-GB" alt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F07FBC94-3AF8-4BE6-BD26-D45ADC3C8AD8}" type="slidenum">
              <a:rPr lang="en-GB" altLang="en-US" smtClean="0"/>
              <a:pPr>
                <a:spcBef>
                  <a:spcPct val="0"/>
                </a:spcBef>
                <a:defRPr/>
              </a:pPr>
              <a:t>67</a:t>
            </a:fld>
            <a:endParaRPr lang="en-GB" alt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14D4FDE-5C3E-4D68-9654-ED4031373BB6}" type="slidenum">
              <a:rPr lang="en-GB" altLang="en-US" smtClean="0"/>
              <a:pPr>
                <a:spcBef>
                  <a:spcPct val="0"/>
                </a:spcBef>
                <a:defRPr/>
              </a:pPr>
              <a:t>5</a:t>
            </a:fld>
            <a:endParaRPr lang="en-GB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01DC5BBB-A614-4A89-85C7-0A814084F8D4}" type="slidenum">
              <a:rPr lang="en-GB" altLang="en-US" smtClean="0"/>
              <a:pPr>
                <a:spcBef>
                  <a:spcPct val="0"/>
                </a:spcBef>
                <a:defRPr/>
              </a:pPr>
              <a:t>6</a:t>
            </a:fld>
            <a:endParaRPr lang="en-GB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FA730A76-FC4A-4C0E-A0FD-F85EC743A482}" type="slidenum">
              <a:rPr lang="en-GB" altLang="en-US" smtClean="0"/>
              <a:pPr>
                <a:spcBef>
                  <a:spcPct val="0"/>
                </a:spcBef>
                <a:defRPr/>
              </a:pPr>
              <a:t>7</a:t>
            </a:fld>
            <a:endParaRPr lang="en-GB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945108DE-765B-4F06-BAD4-184510A913CC}" type="slidenum">
              <a:rPr lang="en-GB" altLang="en-US" smtClean="0"/>
              <a:pPr>
                <a:spcBef>
                  <a:spcPct val="0"/>
                </a:spcBef>
                <a:defRPr/>
              </a:pPr>
              <a:t>8</a:t>
            </a:fld>
            <a:endParaRPr lang="en-GB" alt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7449BC58-B38A-4E56-BD1E-2AF657F06B15}" type="slidenum">
              <a:rPr lang="en-GB" altLang="en-US" smtClean="0"/>
              <a:pPr>
                <a:spcBef>
                  <a:spcPct val="0"/>
                </a:spcBef>
                <a:defRPr/>
              </a:pPr>
              <a:t>9</a:t>
            </a:fld>
            <a:endParaRPr lang="en-GB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D40E-E9F7-4846-9A6B-77BD7DA906A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898B6-1998-45D2-9330-B2B1D1DEE13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0B28F-0DDB-49DC-B66F-27BC269DAFB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868CE-E77C-48BF-BB63-D9ECE6BABC4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84E4A-CB1E-4751-B552-1B1ADAD3477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F505B-47BF-4E90-8145-A1585DFFAC4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508C7-73AE-4915-93C2-921E7CE8C95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84018-3B6C-4449-AFCD-7B7846A13A3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0C2D-0371-4F1C-992C-0BF0E48048B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3AFA4-5D26-4825-8720-8B89E0361C3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8FA36-404A-4F04-A5C7-571A48647B7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43A1-5D8D-44AA-8A90-8D92A26060C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8C277-05C9-4887-9DDF-AC9D8F9D0FE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5272E-5919-43A1-B946-3ED46C1A158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49746-8D6F-4F69-94DC-62D8DD43F67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Click to edit Master text styles</a:t>
            </a:r>
          </a:p>
          <a:p>
            <a:pPr lvl="1"/>
            <a:r>
              <a:rPr lang="fr-FR" altLang="en-US" smtClean="0"/>
              <a:t>Second level</a:t>
            </a:r>
          </a:p>
          <a:p>
            <a:pPr lvl="2"/>
            <a:r>
              <a:rPr lang="fr-FR" altLang="en-US" smtClean="0"/>
              <a:t>Third level</a:t>
            </a:r>
          </a:p>
          <a:p>
            <a:pPr lvl="3"/>
            <a:r>
              <a:rPr lang="fr-FR" altLang="en-US" smtClean="0"/>
              <a:t>Fourth level</a:t>
            </a:r>
          </a:p>
          <a:p>
            <a:pPr lvl="4"/>
            <a:r>
              <a:rPr lang="fr-F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67C1A61B-BE78-4794-9EB6-642F9C80181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lessandro\Desktop\Seminar%20Cambridge\sm01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video" Target="file:///C:\Users\Alessandro\Desktop\Seminar%20Cambridge\flexible_short.mpg" TargetMode="External"/><Relationship Id="rId1" Type="http://schemas.openxmlformats.org/officeDocument/2006/relationships/video" Target="file:///C:\Users\Alessandro\Desktop\Seminar%20Cambridge\flexible_long.mpg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9036050" cy="503238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Symmetry breaking in fluid-structure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interaction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systems</a:t>
            </a:r>
            <a:endParaRPr lang="en-GB" sz="32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852738"/>
            <a:ext cx="7993063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 i="1" dirty="0" smtClean="0"/>
              <a:t>  A. </a:t>
            </a:r>
            <a:r>
              <a:rPr lang="en-GB" sz="2400" i="1" dirty="0" err="1" smtClean="0"/>
              <a:t>Bottaro</a:t>
            </a:r>
            <a:r>
              <a:rPr lang="en-GB" sz="2400" i="1" dirty="0" smtClean="0"/>
              <a:t> (DICCA, University of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dirty="0"/>
          </a:p>
          <a:p>
            <a:pPr algn="l" eaLnBrk="1" hangingPunct="1">
              <a:lnSpc>
                <a:spcPct val="80000"/>
              </a:lnSpc>
              <a:defRPr/>
            </a:pPr>
            <a:endParaRPr lang="en-GB" sz="5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endParaRPr lang="en-GB" sz="2400" i="1" u="sng" dirty="0" smtClean="0"/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u="sng" dirty="0"/>
              <a:t>C</a:t>
            </a:r>
            <a:r>
              <a:rPr lang="en-GB" sz="2400" i="1" u="sng" dirty="0" smtClean="0"/>
              <a:t>ollaborators</a:t>
            </a:r>
            <a:r>
              <a:rPr lang="en-GB" sz="2400" i="1" dirty="0" smtClean="0"/>
              <a:t>:           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S. </a:t>
            </a:r>
            <a:r>
              <a:rPr lang="en-GB" sz="2400" i="1" dirty="0" err="1" smtClean="0">
                <a:solidFill>
                  <a:srgbClr val="FF0000"/>
                </a:solidFill>
              </a:rPr>
              <a:t>Bagheri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(KTH, Stockholm)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A. </a:t>
            </a:r>
            <a:r>
              <a:rPr lang="en-GB" sz="2400" i="1" dirty="0" err="1" smtClean="0">
                <a:solidFill>
                  <a:srgbClr val="FF0000"/>
                </a:solidFill>
              </a:rPr>
              <a:t>Mazzino</a:t>
            </a:r>
            <a:r>
              <a:rPr lang="en-GB" sz="2400" i="1" dirty="0" smtClean="0">
                <a:solidFill>
                  <a:srgbClr val="FF0000"/>
                </a:solidFill>
              </a:rPr>
              <a:t> 	</a:t>
            </a:r>
            <a:r>
              <a:rPr lang="en-GB" sz="2400" i="1" dirty="0" smtClean="0"/>
              <a:t>(DICCA,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en-GB" sz="2400" i="1" dirty="0" smtClean="0">
                <a:solidFill>
                  <a:srgbClr val="FF0000"/>
                </a:solidFill>
              </a:rPr>
              <a:t>Z. </a:t>
            </a:r>
            <a:r>
              <a:rPr lang="en-GB" sz="2400" i="1" dirty="0" err="1" smtClean="0">
                <a:solidFill>
                  <a:srgbClr val="FF0000"/>
                </a:solidFill>
              </a:rPr>
              <a:t>Orlando</a:t>
            </a:r>
            <a:r>
              <a:rPr lang="en-GB" sz="2400" i="1" dirty="0" smtClean="0">
                <a:solidFill>
                  <a:srgbClr val="FF0000"/>
                </a:solidFill>
              </a:rPr>
              <a:t>	</a:t>
            </a:r>
            <a:r>
              <a:rPr lang="en-GB" sz="2400" i="1" dirty="0" smtClean="0"/>
              <a:t>(DICCA, </a:t>
            </a:r>
            <a:r>
              <a:rPr lang="en-GB" sz="2400" i="1" dirty="0" err="1" smtClean="0"/>
              <a:t>Genova</a:t>
            </a:r>
            <a:r>
              <a:rPr lang="en-GB" sz="2400" i="1" dirty="0" smtClean="0"/>
              <a:t>)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GB" sz="2400" dirty="0" smtClean="0"/>
          </a:p>
        </p:txBody>
      </p:sp>
      <p:sp>
        <p:nvSpPr>
          <p:cNvPr id="2053" name="Line 13"/>
          <p:cNvSpPr>
            <a:spLocks noChangeShapeType="1"/>
          </p:cNvSpPr>
          <p:nvPr/>
        </p:nvSpPr>
        <p:spPr bwMode="auto">
          <a:xfrm>
            <a:off x="323850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" name="Line 14"/>
          <p:cNvSpPr>
            <a:spLocks noChangeShapeType="1"/>
          </p:cNvSpPr>
          <p:nvPr/>
        </p:nvSpPr>
        <p:spPr bwMode="auto">
          <a:xfrm>
            <a:off x="323850" y="25638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5" name="Line 15"/>
          <p:cNvSpPr>
            <a:spLocks noChangeShapeType="1"/>
          </p:cNvSpPr>
          <p:nvPr/>
        </p:nvSpPr>
        <p:spPr bwMode="auto">
          <a:xfrm>
            <a:off x="323850" y="10525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6" name="Line 16"/>
          <p:cNvSpPr>
            <a:spLocks noChangeShapeType="1"/>
          </p:cNvSpPr>
          <p:nvPr/>
        </p:nvSpPr>
        <p:spPr bwMode="auto">
          <a:xfrm>
            <a:off x="8964613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7" name="CasellaDiTesto 9"/>
          <p:cNvSpPr txBox="1">
            <a:spLocks noChangeArrowheads="1"/>
          </p:cNvSpPr>
          <p:nvPr/>
        </p:nvSpPr>
        <p:spPr bwMode="auto">
          <a:xfrm>
            <a:off x="142875" y="6286500"/>
            <a:ext cx="7929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DAMTP, Cambridge,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October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11, 2013</a:t>
            </a:r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024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 waves </a:t>
            </a:r>
            <a:r>
              <a:rPr lang="it-IT" altLang="en-US" b="0">
                <a:cs typeface="Arial" charset="0"/>
              </a:rPr>
              <a:t>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sp>
        <p:nvSpPr>
          <p:cNvPr id="10245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Re &gt;&gt; 1</a:t>
            </a:r>
            <a:r>
              <a:rPr lang="it-IT" altLang="en-US" b="0">
                <a:cs typeface="Arial" charset="0"/>
              </a:rPr>
              <a:t>, birds/fish use </a:t>
            </a:r>
            <a:r>
              <a:rPr lang="it-IT" altLang="en-US" b="0" i="1">
                <a:cs typeface="Arial" charset="0"/>
              </a:rPr>
              <a:t>reciprocal </a:t>
            </a:r>
          </a:p>
          <a:p>
            <a:r>
              <a:rPr lang="it-IT" altLang="en-US" b="0" i="1">
                <a:cs typeface="Arial" charset="0"/>
              </a:rPr>
              <a:t>flapping </a:t>
            </a:r>
            <a:r>
              <a:rPr lang="it-IT" altLang="en-US" b="0">
                <a:cs typeface="Arial" charset="0"/>
              </a:rPr>
              <a:t>for lift and/or propulsion</a:t>
            </a:r>
          </a:p>
        </p:txBody>
      </p:sp>
      <p:pic>
        <p:nvPicPr>
          <p:cNvPr id="10246" name="Picture 4" descr="spe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CasellaDiTesto 6"/>
          <p:cNvSpPr txBox="1">
            <a:spLocks noChangeArrowheads="1"/>
          </p:cNvSpPr>
          <p:nvPr/>
        </p:nvSpPr>
        <p:spPr bwMode="auto">
          <a:xfrm>
            <a:off x="3924300" y="4611688"/>
            <a:ext cx="484346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   Heaving, </a:t>
            </a:r>
            <a:r>
              <a:rPr lang="it-IT" altLang="en-US" b="0" i="1">
                <a:cs typeface="Arial" charset="0"/>
              </a:rPr>
              <a:t>flexible</a:t>
            </a:r>
            <a:r>
              <a:rPr lang="it-IT" altLang="en-US" b="0">
                <a:cs typeface="Arial" charset="0"/>
              </a:rPr>
              <a:t>, cambered foil</a:t>
            </a:r>
          </a:p>
          <a:p>
            <a:r>
              <a:rPr lang="it-IT" altLang="en-US" b="0">
                <a:cs typeface="Arial" charset="0"/>
              </a:rPr>
              <a:t>   (</a:t>
            </a:r>
            <a:r>
              <a:rPr lang="it-IT" altLang="en-US" b="0">
                <a:solidFill>
                  <a:srgbClr val="000AFF"/>
                </a:solidFill>
                <a:cs typeface="Arial" charset="0"/>
              </a:rPr>
              <a:t>plus …</a:t>
            </a:r>
            <a:r>
              <a:rPr lang="it-IT" altLang="en-US" b="0">
                <a:cs typeface="Arial" charset="0"/>
              </a:rPr>
              <a:t>)</a:t>
            </a:r>
          </a:p>
          <a:p>
            <a:endParaRPr lang="it-IT" altLang="en-US" b="0">
              <a:cs typeface="Arial" charset="0"/>
            </a:endParaRPr>
          </a:p>
          <a:p>
            <a:endParaRPr lang="it-IT" altLang="en-US" b="0">
              <a:cs typeface="Arial" charset="0"/>
            </a:endParaRPr>
          </a:p>
          <a:p>
            <a:r>
              <a:rPr lang="it-IT" altLang="en-US" sz="1800" b="0">
                <a:cs typeface="Arial" charset="0"/>
              </a:rPr>
              <a:t>    J. Guerrero, PhD Thesis, 2009, UNIGE</a:t>
            </a:r>
          </a:p>
        </p:txBody>
      </p:sp>
      <p:pic>
        <p:nvPicPr>
          <p:cNvPr id="9" name="Immagine 8" descr="flexibl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789040"/>
            <a:ext cx="288032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1267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7904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 dirty="0">
                <a:cs typeface="Arial" charset="0"/>
              </a:rPr>
              <a:t>Some </a:t>
            </a:r>
            <a:r>
              <a:rPr lang="it-IT" altLang="en-US" b="0" dirty="0" err="1">
                <a:cs typeface="Arial" charset="0"/>
              </a:rPr>
              <a:t>animals</a:t>
            </a:r>
            <a:r>
              <a:rPr lang="it-IT" altLang="en-US" b="0" dirty="0">
                <a:cs typeface="Arial" charset="0"/>
              </a:rPr>
              <a:t> live </a:t>
            </a:r>
            <a:r>
              <a:rPr lang="it-IT" altLang="en-US" b="0" dirty="0" err="1">
                <a:cs typeface="Arial" charset="0"/>
              </a:rPr>
              <a:t>between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these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worlds</a:t>
            </a:r>
            <a:r>
              <a:rPr lang="it-IT" altLang="en-US" b="0" dirty="0">
                <a:cs typeface="Arial" charset="0"/>
              </a:rPr>
              <a:t>: </a:t>
            </a:r>
            <a:r>
              <a:rPr lang="it-IT" altLang="en-US" dirty="0">
                <a:cs typeface="Arial" charset="0"/>
              </a:rPr>
              <a:t>Re ≈ </a:t>
            </a:r>
            <a:r>
              <a:rPr lang="it-IT" altLang="en-US" dirty="0" smtClean="0">
                <a:cs typeface="Arial" charset="0"/>
              </a:rPr>
              <a:t>1 </a:t>
            </a:r>
            <a:r>
              <a:rPr lang="it-IT" altLang="en-US" dirty="0">
                <a:cs typeface="Arial" charset="0"/>
              </a:rPr>
              <a:t>- </a:t>
            </a:r>
            <a:r>
              <a:rPr lang="it-IT" altLang="en-US" dirty="0" smtClean="0">
                <a:cs typeface="Arial" charset="0"/>
              </a:rPr>
              <a:t>100</a:t>
            </a:r>
            <a:endParaRPr lang="it-IT" altLang="en-US" dirty="0">
              <a:cs typeface="Arial" charset="0"/>
            </a:endParaRPr>
          </a:p>
          <a:p>
            <a:r>
              <a:rPr lang="it-IT" altLang="en-US" b="0" dirty="0">
                <a:cs typeface="Arial" charset="0"/>
              </a:rPr>
              <a:t>(and </a:t>
            </a:r>
            <a:r>
              <a:rPr lang="it-IT" altLang="en-US" b="0" dirty="0" err="1">
                <a:cs typeface="Arial" charset="0"/>
              </a:rPr>
              <a:t>present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flexible</a:t>
            </a:r>
            <a:r>
              <a:rPr lang="it-IT" altLang="en-US" b="0" dirty="0" smtClean="0">
                <a:cs typeface="Arial" charset="0"/>
              </a:rPr>
              <a:t>/</a:t>
            </a:r>
            <a:r>
              <a:rPr lang="it-IT" altLang="en-US" b="0" dirty="0" err="1" smtClean="0">
                <a:cs typeface="Arial" charset="0"/>
              </a:rPr>
              <a:t>elastic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parts</a:t>
            </a:r>
            <a:r>
              <a:rPr lang="it-IT" altLang="en-US" b="0" dirty="0" smtClean="0">
                <a:cs typeface="Arial" charset="0"/>
              </a:rPr>
              <a:t>)</a:t>
            </a:r>
            <a:endParaRPr lang="it-IT" altLang="en-US" b="0" dirty="0">
              <a:cs typeface="Arial" charset="0"/>
            </a:endParaRPr>
          </a:p>
        </p:txBody>
      </p:sp>
      <p:pic>
        <p:nvPicPr>
          <p:cNvPr id="9" name="sm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35696" y="1700808"/>
            <a:ext cx="5627702" cy="288032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869160"/>
            <a:ext cx="7938363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126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7904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Some animals live between these worlds: </a:t>
            </a:r>
            <a:r>
              <a:rPr lang="it-IT" altLang="en-US">
                <a:cs typeface="Arial" charset="0"/>
              </a:rPr>
              <a:t>Re ≈ 10 - 1000</a:t>
            </a:r>
          </a:p>
          <a:p>
            <a:r>
              <a:rPr lang="it-IT" altLang="en-US" b="0">
                <a:cs typeface="Arial" charset="0"/>
              </a:rPr>
              <a:t>(and present flexible appendages)</a:t>
            </a:r>
          </a:p>
        </p:txBody>
      </p:sp>
      <p:pic>
        <p:nvPicPr>
          <p:cNvPr id="11269" name="Picture 2" descr="http://deepseanews.com/wp-content/uploads/2009/02/lau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557338"/>
            <a:ext cx="25923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CasellaDiTesto 2"/>
          <p:cNvSpPr txBox="1">
            <a:spLocks noChangeArrowheads="1"/>
          </p:cNvSpPr>
          <p:nvPr/>
        </p:nvSpPr>
        <p:spPr bwMode="auto">
          <a:xfrm>
            <a:off x="347663" y="4581525"/>
            <a:ext cx="44719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0" i="1">
                <a:cs typeface="Arial" charset="0"/>
              </a:rPr>
              <a:t>Clione Antarctica </a:t>
            </a:r>
            <a:r>
              <a:rPr lang="en-US" altLang="en-US" sz="1800" b="0">
                <a:cs typeface="Arial" charset="0"/>
              </a:rPr>
              <a:t>(“sea slug”), a marine </a:t>
            </a:r>
          </a:p>
          <a:p>
            <a:r>
              <a:rPr lang="en-US" altLang="en-US" sz="1800" b="0">
                <a:cs typeface="Arial" charset="0"/>
              </a:rPr>
              <a:t>mollusc which switches mobility strategy </a:t>
            </a:r>
          </a:p>
          <a:p>
            <a:r>
              <a:rPr lang="en-US" altLang="en-US" sz="1800" b="0">
                <a:cs typeface="Arial" charset="0"/>
              </a:rPr>
              <a:t>with adulthood: </a:t>
            </a:r>
          </a:p>
          <a:p>
            <a:endParaRPr lang="en-US" altLang="en-US" sz="1800" b="0">
              <a:cs typeface="Arial" charset="0"/>
            </a:endParaRPr>
          </a:p>
          <a:p>
            <a:r>
              <a:rPr lang="en-US" altLang="en-US" sz="1800" b="0">
                <a:cs typeface="Arial" charset="0"/>
              </a:rPr>
              <a:t>    </a:t>
            </a:r>
            <a:r>
              <a:rPr lang="en-US" altLang="en-US" sz="1800">
                <a:cs typeface="Arial" charset="0"/>
              </a:rPr>
              <a:t>rowing cilia </a:t>
            </a:r>
            <a:r>
              <a:rPr lang="en-US" altLang="en-US" sz="1800">
                <a:cs typeface="Arial" charset="0"/>
                <a:sym typeface="Wingdings" pitchFamily="2" charset="2"/>
              </a:rPr>
              <a:t> flapping wings</a:t>
            </a:r>
          </a:p>
          <a:p>
            <a:endParaRPr lang="it-IT" altLang="en-US" sz="1800" b="0">
              <a:cs typeface="Arial" charset="0"/>
              <a:sym typeface="Wingdings" pitchFamily="2" charset="2"/>
            </a:endParaRPr>
          </a:p>
          <a:p>
            <a:r>
              <a:rPr lang="it-IT" altLang="en-US" sz="1800" b="0">
                <a:cs typeface="Arial" charset="0"/>
                <a:sym typeface="Wingdings" pitchFamily="2" charset="2"/>
              </a:rPr>
              <a:t>Childress &amp; Dudley, </a:t>
            </a:r>
            <a:r>
              <a:rPr lang="it-IT" altLang="en-US" sz="1800" b="0" i="1">
                <a:cs typeface="Arial" charset="0"/>
                <a:sym typeface="Wingdings" pitchFamily="2" charset="2"/>
              </a:rPr>
              <a:t>JFM</a:t>
            </a:r>
            <a:r>
              <a:rPr lang="it-IT" altLang="en-US" sz="1800" b="0">
                <a:cs typeface="Arial" charset="0"/>
                <a:sym typeface="Wingdings" pitchFamily="2" charset="2"/>
              </a:rPr>
              <a:t> 2004</a:t>
            </a:r>
            <a:r>
              <a:rPr lang="it-IT" altLang="en-US" sz="1800" b="0">
                <a:cs typeface="Arial" charset="0"/>
              </a:rPr>
              <a:t> </a:t>
            </a:r>
          </a:p>
        </p:txBody>
      </p:sp>
      <p:sp>
        <p:nvSpPr>
          <p:cNvPr id="11271" name="Rettangolo 3"/>
          <p:cNvSpPr>
            <a:spLocks noChangeArrowheads="1"/>
          </p:cNvSpPr>
          <p:nvPr/>
        </p:nvSpPr>
        <p:spPr bwMode="auto">
          <a:xfrm>
            <a:off x="2484438" y="4221163"/>
            <a:ext cx="1295400" cy="203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11272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229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81010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Some animals live between these worlds: </a:t>
            </a:r>
            <a:r>
              <a:rPr lang="it-IT" altLang="en-US">
                <a:cs typeface="Arial" charset="0"/>
              </a:rPr>
              <a:t>Re ≈ 10 - 1000</a:t>
            </a:r>
          </a:p>
          <a:p>
            <a:r>
              <a:rPr lang="it-IT" altLang="en-US" b="0">
                <a:cs typeface="Arial" charset="0"/>
              </a:rPr>
              <a:t>(and present flexible appendages)</a:t>
            </a:r>
          </a:p>
        </p:txBody>
      </p:sp>
      <p:pic>
        <p:nvPicPr>
          <p:cNvPr id="12293" name="Picture 2" descr="http://deepseanews.com/wp-content/uploads/2009/02/lau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557338"/>
            <a:ext cx="25923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CasellaDiTesto 2"/>
          <p:cNvSpPr txBox="1">
            <a:spLocks noChangeArrowheads="1"/>
          </p:cNvSpPr>
          <p:nvPr/>
        </p:nvSpPr>
        <p:spPr bwMode="auto">
          <a:xfrm>
            <a:off x="347663" y="4581525"/>
            <a:ext cx="44719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0" i="1">
                <a:cs typeface="Arial" charset="0"/>
              </a:rPr>
              <a:t>Clione Antarctica </a:t>
            </a:r>
            <a:r>
              <a:rPr lang="en-US" altLang="en-US" sz="1800" b="0">
                <a:cs typeface="Arial" charset="0"/>
              </a:rPr>
              <a:t>(“sea slug”), a marine </a:t>
            </a:r>
          </a:p>
          <a:p>
            <a:r>
              <a:rPr lang="en-US" altLang="en-US" sz="1800" b="0">
                <a:cs typeface="Arial" charset="0"/>
              </a:rPr>
              <a:t>mollusc which switches mobility strategy </a:t>
            </a:r>
          </a:p>
          <a:p>
            <a:r>
              <a:rPr lang="en-US" altLang="en-US" sz="1800" b="0">
                <a:cs typeface="Arial" charset="0"/>
              </a:rPr>
              <a:t>with adulthood: </a:t>
            </a:r>
          </a:p>
          <a:p>
            <a:endParaRPr lang="en-US" altLang="en-US" sz="1800" b="0">
              <a:cs typeface="Arial" charset="0"/>
            </a:endParaRPr>
          </a:p>
          <a:p>
            <a:r>
              <a:rPr lang="en-US" altLang="en-US" sz="1800" b="0">
                <a:cs typeface="Arial" charset="0"/>
              </a:rPr>
              <a:t>    </a:t>
            </a:r>
            <a:r>
              <a:rPr lang="en-US" altLang="en-US" sz="1800">
                <a:cs typeface="Arial" charset="0"/>
              </a:rPr>
              <a:t>rowing cilia </a:t>
            </a:r>
            <a:r>
              <a:rPr lang="en-US" altLang="en-US" sz="1800">
                <a:cs typeface="Arial" charset="0"/>
                <a:sym typeface="Wingdings" pitchFamily="2" charset="2"/>
              </a:rPr>
              <a:t> flapping wings</a:t>
            </a:r>
          </a:p>
          <a:p>
            <a:endParaRPr lang="it-IT" altLang="en-US" sz="1800" b="0">
              <a:cs typeface="Arial" charset="0"/>
              <a:sym typeface="Wingdings" pitchFamily="2" charset="2"/>
            </a:endParaRPr>
          </a:p>
          <a:p>
            <a:r>
              <a:rPr lang="it-IT" altLang="en-US" sz="1800" b="0">
                <a:cs typeface="Arial" charset="0"/>
                <a:sym typeface="Wingdings" pitchFamily="2" charset="2"/>
              </a:rPr>
              <a:t>Childress &amp; Dudley, </a:t>
            </a:r>
            <a:r>
              <a:rPr lang="it-IT" altLang="en-US" sz="1800" b="0" i="1">
                <a:cs typeface="Arial" charset="0"/>
                <a:sym typeface="Wingdings" pitchFamily="2" charset="2"/>
              </a:rPr>
              <a:t>JFM</a:t>
            </a:r>
            <a:r>
              <a:rPr lang="it-IT" altLang="en-US" sz="1800" b="0">
                <a:cs typeface="Arial" charset="0"/>
                <a:sym typeface="Wingdings" pitchFamily="2" charset="2"/>
              </a:rPr>
              <a:t> 2004</a:t>
            </a:r>
            <a:r>
              <a:rPr lang="it-IT" altLang="en-US" sz="1800" b="0">
                <a:cs typeface="Arial" charset="0"/>
              </a:rPr>
              <a:t> </a:t>
            </a:r>
          </a:p>
        </p:txBody>
      </p:sp>
      <p:pic>
        <p:nvPicPr>
          <p:cNvPr id="12295" name="Picture 4" descr="http://www.geo-bg.bg/thumbs/full/44/76/00/pleurobrachia-pileus-7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1584325"/>
            <a:ext cx="367347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ttangolo 3"/>
          <p:cNvSpPr>
            <a:spLocks noChangeArrowheads="1"/>
          </p:cNvSpPr>
          <p:nvPr/>
        </p:nvSpPr>
        <p:spPr bwMode="auto">
          <a:xfrm>
            <a:off x="2484438" y="4221163"/>
            <a:ext cx="1295400" cy="203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12297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12298" name="CasellaDiTesto 6"/>
          <p:cNvSpPr txBox="1">
            <a:spLocks noChangeArrowheads="1"/>
          </p:cNvSpPr>
          <p:nvPr/>
        </p:nvSpPr>
        <p:spPr bwMode="auto">
          <a:xfrm>
            <a:off x="4859338" y="4581525"/>
            <a:ext cx="403383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800" b="0" i="1">
                <a:cs typeface="Arial" charset="0"/>
              </a:rPr>
              <a:t>Pleurobrachia Pileus </a:t>
            </a:r>
            <a:r>
              <a:rPr lang="it-IT" altLang="en-US" sz="1800" b="0">
                <a:cs typeface="Arial" charset="0"/>
              </a:rPr>
              <a:t>(comb-jelly), a</a:t>
            </a:r>
          </a:p>
          <a:p>
            <a:r>
              <a:rPr lang="it-IT" altLang="en-US" sz="1800" b="0">
                <a:cs typeface="Arial" charset="0"/>
              </a:rPr>
              <a:t>member of the Phylum Ctenophora</a:t>
            </a:r>
          </a:p>
          <a:p>
            <a:r>
              <a:rPr lang="it-IT" altLang="en-US" sz="1800" b="0">
                <a:cs typeface="Arial" charset="0"/>
              </a:rPr>
              <a:t>which moves in water thanks to the rythmic beating of eight rows of cilia.</a:t>
            </a:r>
          </a:p>
          <a:p>
            <a:endParaRPr lang="it-IT" altLang="en-US" sz="1800" b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331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81010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Some animals live between these worlds: </a:t>
            </a:r>
            <a:r>
              <a:rPr lang="it-IT" altLang="en-US">
                <a:cs typeface="Arial" charset="0"/>
              </a:rPr>
              <a:t>Re ≈ 10 - 1000</a:t>
            </a:r>
          </a:p>
          <a:p>
            <a:r>
              <a:rPr lang="it-IT" altLang="en-US" b="0">
                <a:cs typeface="Arial" charset="0"/>
              </a:rPr>
              <a:t>(and present flexible appendages)</a:t>
            </a:r>
          </a:p>
        </p:txBody>
      </p:sp>
      <p:pic>
        <p:nvPicPr>
          <p:cNvPr id="13317" name="Picture 4" descr="http://www.geo-bg.bg/thumbs/full/44/76/00/pleurobrachia-pileus-7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738" y="1584325"/>
            <a:ext cx="367347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ttangolo 4"/>
          <p:cNvSpPr>
            <a:spLocks noChangeArrowheads="1"/>
          </p:cNvSpPr>
          <p:nvPr/>
        </p:nvSpPr>
        <p:spPr bwMode="auto">
          <a:xfrm>
            <a:off x="7956550" y="1557338"/>
            <a:ext cx="1258888" cy="3311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13319" name="CasellaDiTesto 6"/>
          <p:cNvSpPr txBox="1">
            <a:spLocks noChangeArrowheads="1"/>
          </p:cNvSpPr>
          <p:nvPr/>
        </p:nvSpPr>
        <p:spPr bwMode="auto">
          <a:xfrm>
            <a:off x="4859338" y="4581525"/>
            <a:ext cx="40338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800" b="0" i="1">
                <a:cs typeface="Arial" charset="0"/>
              </a:rPr>
              <a:t>Pleurobrachia Pileus </a:t>
            </a:r>
            <a:r>
              <a:rPr lang="it-IT" altLang="en-US" sz="1800" b="0">
                <a:cs typeface="Arial" charset="0"/>
              </a:rPr>
              <a:t>(comb-jelly), a</a:t>
            </a:r>
          </a:p>
          <a:p>
            <a:r>
              <a:rPr lang="it-IT" altLang="en-US" sz="1800" b="0">
                <a:cs typeface="Arial" charset="0"/>
              </a:rPr>
              <a:t>member of the Phylum Ctenophora</a:t>
            </a:r>
          </a:p>
          <a:p>
            <a:r>
              <a:rPr lang="it-IT" altLang="en-US" sz="1800" b="0">
                <a:cs typeface="Arial" charset="0"/>
              </a:rPr>
              <a:t>which moves in water thanks to the rythmic beating of eight rows of cilia</a:t>
            </a:r>
          </a:p>
          <a:p>
            <a:endParaRPr lang="it-IT" altLang="en-US" sz="1800" b="0">
              <a:cs typeface="Arial" charset="0"/>
            </a:endParaRPr>
          </a:p>
          <a:p>
            <a:r>
              <a:rPr lang="it-IT" altLang="en-US" sz="1800" b="0">
                <a:cs typeface="Arial" charset="0"/>
              </a:rPr>
              <a:t>Long tentacles for feeding …</a:t>
            </a:r>
          </a:p>
          <a:p>
            <a:endParaRPr lang="it-IT" altLang="en-US" sz="1800" b="0">
              <a:cs typeface="Arial" charset="0"/>
            </a:endParaRPr>
          </a:p>
        </p:txBody>
      </p:sp>
      <p:pic>
        <p:nvPicPr>
          <p:cNvPr id="13320" name="Picture 10" descr="ani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" y="1584325"/>
            <a:ext cx="4086225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CasellaDiTesto 5"/>
          <p:cNvSpPr txBox="1">
            <a:spLocks noChangeArrowheads="1"/>
          </p:cNvSpPr>
          <p:nvPr/>
        </p:nvSpPr>
        <p:spPr bwMode="auto">
          <a:xfrm>
            <a:off x="485775" y="5445125"/>
            <a:ext cx="4086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800" b="0">
                <a:cs typeface="Arial" charset="0"/>
              </a:rPr>
              <a:t>Dauptain, Favier &amp; Bottaro, </a:t>
            </a:r>
            <a:r>
              <a:rPr lang="it-IT" altLang="en-US" sz="1800" b="0" i="1">
                <a:cs typeface="Arial" charset="0"/>
              </a:rPr>
              <a:t>JFS</a:t>
            </a:r>
            <a:r>
              <a:rPr lang="it-IT" altLang="en-US" sz="1800" b="0">
                <a:cs typeface="Arial" charset="0"/>
              </a:rPr>
              <a:t> 2008 </a:t>
            </a:r>
          </a:p>
          <a:p>
            <a:endParaRPr lang="en-US" altLang="en-US" sz="1800">
              <a:cs typeface="Arial" charset="0"/>
            </a:endParaRPr>
          </a:p>
        </p:txBody>
      </p:sp>
      <p:sp>
        <p:nvSpPr>
          <p:cNvPr id="13322" name="Connettore 7"/>
          <p:cNvSpPr>
            <a:spLocks noChangeArrowheads="1"/>
          </p:cNvSpPr>
          <p:nvPr/>
        </p:nvSpPr>
        <p:spPr bwMode="auto">
          <a:xfrm>
            <a:off x="6227763" y="3003550"/>
            <a:ext cx="360362" cy="354013"/>
          </a:xfrm>
          <a:prstGeom prst="flowChartConnector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cxnSp>
        <p:nvCxnSpPr>
          <p:cNvPr id="13323" name="Connettore 1 9"/>
          <p:cNvCxnSpPr>
            <a:cxnSpLocks noChangeShapeType="1"/>
            <a:stCxn id="13322" idx="2"/>
          </p:cNvCxnSpPr>
          <p:nvPr/>
        </p:nvCxnSpPr>
        <p:spPr bwMode="auto">
          <a:xfrm flipH="1" flipV="1">
            <a:off x="4572000" y="2852738"/>
            <a:ext cx="1655763" cy="328612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3324" name="Connettore 1 12"/>
          <p:cNvCxnSpPr>
            <a:cxnSpLocks noChangeShapeType="1"/>
          </p:cNvCxnSpPr>
          <p:nvPr/>
        </p:nvCxnSpPr>
        <p:spPr bwMode="auto">
          <a:xfrm>
            <a:off x="4572000" y="2852738"/>
            <a:ext cx="820738" cy="1508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433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asellaDiTesto 1"/>
          <p:cNvSpPr txBox="1">
            <a:spLocks noChangeArrowheads="1"/>
          </p:cNvSpPr>
          <p:nvPr/>
        </p:nvSpPr>
        <p:spPr bwMode="auto">
          <a:xfrm>
            <a:off x="485775" y="549275"/>
            <a:ext cx="7904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 dirty="0">
                <a:cs typeface="Arial" charset="0"/>
              </a:rPr>
              <a:t>Some </a:t>
            </a:r>
            <a:r>
              <a:rPr lang="it-IT" altLang="en-US" b="0" dirty="0" err="1">
                <a:cs typeface="Arial" charset="0"/>
              </a:rPr>
              <a:t>animals</a:t>
            </a:r>
            <a:r>
              <a:rPr lang="it-IT" altLang="en-US" b="0" dirty="0">
                <a:cs typeface="Arial" charset="0"/>
              </a:rPr>
              <a:t> live </a:t>
            </a:r>
            <a:r>
              <a:rPr lang="it-IT" altLang="en-US" b="0" dirty="0" err="1">
                <a:cs typeface="Arial" charset="0"/>
              </a:rPr>
              <a:t>between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these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worlds</a:t>
            </a:r>
            <a:r>
              <a:rPr lang="it-IT" altLang="en-US" b="0" dirty="0">
                <a:cs typeface="Arial" charset="0"/>
              </a:rPr>
              <a:t>: </a:t>
            </a:r>
            <a:r>
              <a:rPr lang="it-IT" altLang="en-US" dirty="0">
                <a:cs typeface="Arial" charset="0"/>
              </a:rPr>
              <a:t>Re ≈ 10 - 1000</a:t>
            </a:r>
          </a:p>
          <a:p>
            <a:r>
              <a:rPr lang="it-IT" altLang="en-US" b="0" dirty="0">
                <a:cs typeface="Arial" charset="0"/>
              </a:rPr>
              <a:t>(and </a:t>
            </a:r>
            <a:r>
              <a:rPr lang="it-IT" altLang="en-US" b="0" dirty="0" err="1">
                <a:cs typeface="Arial" charset="0"/>
              </a:rPr>
              <a:t>present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flexible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appendages</a:t>
            </a:r>
            <a:r>
              <a:rPr lang="it-IT" altLang="en-US" b="0" dirty="0">
                <a:cs typeface="Arial" charset="0"/>
              </a:rPr>
              <a:t>)</a:t>
            </a:r>
          </a:p>
        </p:txBody>
      </p:sp>
      <p:sp>
        <p:nvSpPr>
          <p:cNvPr id="14341" name="Connettore 7"/>
          <p:cNvSpPr>
            <a:spLocks noChangeArrowheads="1"/>
          </p:cNvSpPr>
          <p:nvPr/>
        </p:nvSpPr>
        <p:spPr bwMode="auto">
          <a:xfrm>
            <a:off x="6227763" y="3003550"/>
            <a:ext cx="360362" cy="354013"/>
          </a:xfrm>
          <a:prstGeom prst="flowChartConnector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pic>
        <p:nvPicPr>
          <p:cNvPr id="14342" name="Picture 2" descr="http://m5.i.pbase.com/o1/16/890416/1/139830975.j60I4KwH.MarveliousSpatultail2011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0" y="1773238"/>
            <a:ext cx="5210175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CasellaDiTesto 1"/>
          <p:cNvSpPr txBox="1">
            <a:spLocks noChangeArrowheads="1"/>
          </p:cNvSpPr>
          <p:nvPr/>
        </p:nvSpPr>
        <p:spPr bwMode="auto">
          <a:xfrm>
            <a:off x="971550" y="5635625"/>
            <a:ext cx="7107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 i="1" dirty="0" err="1" smtClean="0">
                <a:cs typeface="Arial" charset="0"/>
              </a:rPr>
              <a:t>Loddigesia</a:t>
            </a:r>
            <a:r>
              <a:rPr lang="it-IT" altLang="en-US" b="0" i="1" dirty="0" smtClean="0">
                <a:cs typeface="Arial" charset="0"/>
              </a:rPr>
              <a:t> </a:t>
            </a:r>
            <a:r>
              <a:rPr lang="it-IT" altLang="en-US" b="0" i="1" dirty="0" err="1" smtClean="0">
                <a:cs typeface="Arial" charset="0"/>
              </a:rPr>
              <a:t>Mirabilis</a:t>
            </a:r>
            <a:r>
              <a:rPr lang="it-IT" altLang="en-US" b="0" i="1" dirty="0" smtClean="0">
                <a:cs typeface="Arial" charset="0"/>
              </a:rPr>
              <a:t> </a:t>
            </a:r>
            <a:r>
              <a:rPr lang="it-IT" altLang="en-US" b="0" dirty="0" smtClean="0">
                <a:cs typeface="Arial" charset="0"/>
              </a:rPr>
              <a:t>(</a:t>
            </a:r>
            <a:r>
              <a:rPr lang="it-IT" altLang="en-US" b="0" dirty="0" err="1" smtClean="0">
                <a:cs typeface="Arial" charset="0"/>
              </a:rPr>
              <a:t>Marvellous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Spatuletail</a:t>
            </a:r>
            <a:r>
              <a:rPr lang="it-IT" altLang="en-US" b="0" dirty="0" smtClean="0">
                <a:cs typeface="Arial" charset="0"/>
              </a:rPr>
              <a:t>)</a:t>
            </a:r>
          </a:p>
          <a:p>
            <a:r>
              <a:rPr lang="it-IT" altLang="en-US" b="0" dirty="0" smtClean="0">
                <a:cs typeface="Arial" charset="0"/>
              </a:rPr>
              <a:t>Re </a:t>
            </a:r>
            <a:r>
              <a:rPr lang="it-IT" altLang="en-US" b="0" dirty="0">
                <a:cs typeface="Arial" charset="0"/>
                <a:sym typeface="Symbol" pitchFamily="18" charset="2"/>
              </a:rPr>
              <a:t>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i="1" dirty="0">
                <a:cs typeface="Arial" charset="0"/>
              </a:rPr>
              <a:t>f</a:t>
            </a:r>
            <a:r>
              <a:rPr lang="it-IT" altLang="en-US" b="0" dirty="0">
                <a:cs typeface="Arial" charset="0"/>
              </a:rPr>
              <a:t> L</a:t>
            </a:r>
            <a:r>
              <a:rPr lang="it-IT" altLang="en-US" b="0" baseline="30000" dirty="0">
                <a:cs typeface="Arial" charset="0"/>
              </a:rPr>
              <a:t>2</a:t>
            </a:r>
            <a:r>
              <a:rPr lang="it-IT" altLang="en-US" b="0" dirty="0">
                <a:cs typeface="Arial" charset="0"/>
              </a:rPr>
              <a:t>/</a:t>
            </a:r>
            <a:r>
              <a:rPr lang="it-IT" altLang="en-US" b="0" dirty="0">
                <a:latin typeface="Symbol" pitchFamily="18" charset="2"/>
                <a:cs typeface="Arial" charset="0"/>
              </a:rPr>
              <a:t>n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>
                <a:cs typeface="Arial" charset="0"/>
                <a:sym typeface="Symbol" pitchFamily="18" charset="2"/>
              </a:rPr>
              <a:t></a:t>
            </a:r>
            <a:r>
              <a:rPr lang="it-IT" altLang="en-US" b="0" dirty="0">
                <a:cs typeface="Arial" charset="0"/>
              </a:rPr>
              <a:t> 2500   </a:t>
            </a:r>
            <a:r>
              <a:rPr lang="it-IT" altLang="en-US" b="0" dirty="0" err="1">
                <a:cs typeface="Arial" charset="0"/>
              </a:rPr>
              <a:t>with</a:t>
            </a:r>
            <a:r>
              <a:rPr lang="it-IT" altLang="en-US" b="0" dirty="0">
                <a:cs typeface="Arial" charset="0"/>
              </a:rPr>
              <a:t>  </a:t>
            </a:r>
            <a:r>
              <a:rPr lang="it-IT" altLang="en-US" b="0" i="1" dirty="0">
                <a:cs typeface="Arial" charset="0"/>
              </a:rPr>
              <a:t>f</a:t>
            </a:r>
            <a:r>
              <a:rPr lang="it-IT" altLang="en-US" b="0" dirty="0">
                <a:cs typeface="Arial" charset="0"/>
                <a:sym typeface="Symbol" pitchFamily="18" charset="2"/>
              </a:rPr>
              <a:t>  20 Hz and L  5 cm</a:t>
            </a:r>
          </a:p>
          <a:p>
            <a:endParaRPr lang="it-IT" altLang="en-US" b="0" dirty="0">
              <a:cs typeface="Arial" charset="0"/>
              <a:sym typeface="Symbol" pitchFamily="18" charset="2"/>
            </a:endParaRPr>
          </a:p>
          <a:p>
            <a:endParaRPr lang="en-US" alt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1536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76250"/>
            <a:ext cx="28098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fly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476250"/>
            <a:ext cx="295275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butterf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3284538"/>
            <a:ext cx="312896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 descr="image1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3284538"/>
            <a:ext cx="28987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CasellaDiTesto 4"/>
          <p:cNvSpPr txBox="1">
            <a:spLocks noChangeArrowheads="1"/>
          </p:cNvSpPr>
          <p:nvPr/>
        </p:nvSpPr>
        <p:spPr bwMode="auto">
          <a:xfrm>
            <a:off x="2359025" y="2646363"/>
            <a:ext cx="516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>
                <a:cs typeface="Arial" charset="0"/>
              </a:rPr>
              <a:t>fly                                                   mosquito</a:t>
            </a:r>
          </a:p>
        </p:txBody>
      </p:sp>
      <p:sp>
        <p:nvSpPr>
          <p:cNvPr id="15369" name="CasellaDiTesto 5"/>
          <p:cNvSpPr txBox="1">
            <a:spLocks noChangeArrowheads="1"/>
          </p:cNvSpPr>
          <p:nvPr/>
        </p:nvSpPr>
        <p:spPr bwMode="auto">
          <a:xfrm>
            <a:off x="1908175" y="5487988"/>
            <a:ext cx="623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>
                <a:cs typeface="Arial" charset="0"/>
              </a:rPr>
              <a:t>butterfly                                            “pop-up” feathers</a:t>
            </a:r>
          </a:p>
        </p:txBody>
      </p:sp>
      <p:sp>
        <p:nvSpPr>
          <p:cNvPr id="15370" name="CasellaDiTesto 6"/>
          <p:cNvSpPr txBox="1">
            <a:spLocks noChangeArrowheads="1"/>
          </p:cNvSpPr>
          <p:nvPr/>
        </p:nvSpPr>
        <p:spPr bwMode="auto">
          <a:xfrm>
            <a:off x="1747838" y="6092825"/>
            <a:ext cx="6280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Arial" charset="0"/>
              </a:rPr>
              <a:t>In Nature “rough” is </a:t>
            </a:r>
            <a:r>
              <a:rPr lang="en-US" altLang="en-US">
                <a:solidFill>
                  <a:srgbClr val="FF0000"/>
                </a:solidFill>
                <a:cs typeface="Arial" charset="0"/>
              </a:rPr>
              <a:t>rule</a:t>
            </a:r>
            <a:r>
              <a:rPr lang="en-US" altLang="en-US">
                <a:cs typeface="Arial" charset="0"/>
              </a:rPr>
              <a:t>, not exception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Penguins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Sharks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Seals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08063" y="620713"/>
            <a:ext cx="7140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it-IT" altLang="en-US">
              <a:cs typeface="Arial" charset="0"/>
            </a:endParaRPr>
          </a:p>
          <a:p>
            <a:pPr eaLnBrk="0" hangingPunct="0"/>
            <a:r>
              <a:rPr lang="it-IT" altLang="en-US">
                <a:cs typeface="Arial" charset="0"/>
              </a:rPr>
              <a:t> </a:t>
            </a:r>
            <a:r>
              <a:rPr lang="it-IT" altLang="en-US">
                <a:solidFill>
                  <a:srgbClr val="0070C0"/>
                </a:solidFill>
                <a:cs typeface="Arial" charset="0"/>
              </a:rPr>
              <a:t>Butterfly and moth microstructure of the wings</a:t>
            </a:r>
          </a:p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17414" name="Immagin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738" y="1844675"/>
            <a:ext cx="3830637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ttangolo 1"/>
          <p:cNvSpPr>
            <a:spLocks noChangeArrowheads="1"/>
          </p:cNvSpPr>
          <p:nvPr/>
        </p:nvSpPr>
        <p:spPr bwMode="auto">
          <a:xfrm>
            <a:off x="539750" y="5013325"/>
            <a:ext cx="8078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000">
                <a:cs typeface="Arial" charset="0"/>
              </a:rPr>
              <a:t>Left:     electron microscope image of butterfly scales.              Right:  perspective view (with dimensions) with details of a scale. UL:  upper lamina; LL:  lower lamina; T:  trabecula. </a:t>
            </a:r>
            <a:endParaRPr lang="it-IT" altLang="en-US" sz="2000">
              <a:cs typeface="Arial" charset="0"/>
            </a:endParaRPr>
          </a:p>
        </p:txBody>
      </p:sp>
      <p:pic>
        <p:nvPicPr>
          <p:cNvPr id="17416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844675"/>
            <a:ext cx="391795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un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Penguins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Sharks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Seals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08063" y="620713"/>
            <a:ext cx="7140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it-IT" altLang="en-US">
              <a:cs typeface="Arial" charset="0"/>
            </a:endParaRPr>
          </a:p>
          <a:p>
            <a:pPr eaLnBrk="0" hangingPunct="0"/>
            <a:r>
              <a:rPr lang="it-IT" altLang="en-US">
                <a:cs typeface="Arial" charset="0"/>
              </a:rPr>
              <a:t> </a:t>
            </a:r>
            <a:r>
              <a:rPr lang="it-IT" altLang="en-US">
                <a:solidFill>
                  <a:srgbClr val="0070C0"/>
                </a:solidFill>
                <a:cs typeface="Arial" charset="0"/>
              </a:rPr>
              <a:t>Butterfly and moth microstructure of the wings</a:t>
            </a:r>
          </a:p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18438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2813" y="1557338"/>
            <a:ext cx="479266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40" name="Connettore 1 2"/>
          <p:cNvCxnSpPr>
            <a:cxnSpLocks noChangeShapeType="1"/>
          </p:cNvCxnSpPr>
          <p:nvPr/>
        </p:nvCxnSpPr>
        <p:spPr bwMode="auto">
          <a:xfrm>
            <a:off x="2927350" y="5300663"/>
            <a:ext cx="387667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41" name="Connettore 1 4"/>
          <p:cNvCxnSpPr>
            <a:cxnSpLocks noChangeShapeType="1"/>
          </p:cNvCxnSpPr>
          <p:nvPr/>
        </p:nvCxnSpPr>
        <p:spPr bwMode="auto">
          <a:xfrm>
            <a:off x="2454275" y="5445125"/>
            <a:ext cx="312578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Penguins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Sharks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Seals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0"/>
            <a:ext cx="73453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it-IT" altLang="en-US">
              <a:cs typeface="Arial" charset="0"/>
            </a:endParaRPr>
          </a:p>
          <a:p>
            <a:pPr eaLnBrk="0" hangingPunct="0"/>
            <a:r>
              <a:rPr lang="it-IT" altLang="en-US">
                <a:cs typeface="Arial" charset="0"/>
              </a:rPr>
              <a:t> Shark skin paint!  </a:t>
            </a:r>
          </a:p>
          <a:p>
            <a:pPr eaLnBrk="0" hangingPunct="0"/>
            <a:r>
              <a:rPr lang="it-IT" altLang="en-US" b="0">
                <a:cs typeface="Arial" charset="0"/>
              </a:rPr>
              <a:t> The coating that reduces </a:t>
            </a:r>
            <a:r>
              <a:rPr lang="it-IT" altLang="en-US" b="0">
                <a:solidFill>
                  <a:srgbClr val="FF0000"/>
                </a:solidFill>
                <a:cs typeface="Arial" charset="0"/>
              </a:rPr>
              <a:t>skin friction drag   </a:t>
            </a:r>
          </a:p>
          <a:p>
            <a:pPr eaLnBrk="0" hangingPunct="0"/>
            <a:r>
              <a:rPr lang="it-IT" altLang="en-US" b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>
                <a:cs typeface="Arial" charset="0"/>
              </a:rPr>
              <a:t>(Fraunhofer, Bremen)</a:t>
            </a:r>
          </a:p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19462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16113"/>
            <a:ext cx="391795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Immagin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916113"/>
            <a:ext cx="3743325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un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http://media.treehugger.com/assets/images/2011/10/jaws_movie_sti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2825" y="4570413"/>
            <a:ext cx="3098800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CasellaDiTesto 1"/>
          <p:cNvSpPr txBox="1">
            <a:spLocks noChangeArrowheads="1"/>
          </p:cNvSpPr>
          <p:nvPr/>
        </p:nvSpPr>
        <p:spPr bwMode="auto">
          <a:xfrm>
            <a:off x="7380288" y="1268413"/>
            <a:ext cx="97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800" b="0">
                <a:solidFill>
                  <a:srgbClr val="FF0000"/>
                </a:solidFill>
                <a:cs typeface="Arial" charset="0"/>
              </a:rPr>
              <a:t>denticle</a:t>
            </a:r>
            <a:endParaRPr lang="en-US" altLang="en-US" sz="1800" b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19467" name="Connettore 2 3"/>
          <p:cNvCxnSpPr>
            <a:cxnSpLocks noChangeShapeType="1"/>
            <a:stCxn id="19466" idx="2"/>
          </p:cNvCxnSpPr>
          <p:nvPr/>
        </p:nvCxnSpPr>
        <p:spPr bwMode="auto">
          <a:xfrm flipH="1">
            <a:off x="7235825" y="1638300"/>
            <a:ext cx="635000" cy="11811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9036050" cy="503238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Symmetry breaking in fluid-structure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interaction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systems</a:t>
            </a:r>
            <a:endParaRPr lang="en-GB" sz="32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852936"/>
            <a:ext cx="6912768" cy="2664494"/>
          </a:xfrm>
        </p:spPr>
        <p:txBody>
          <a:bodyPr/>
          <a:lstStyle/>
          <a:p>
            <a:pPr algn="just" eaLnBrk="1" hangingPunct="1">
              <a:defRPr/>
            </a:pPr>
            <a:r>
              <a:rPr lang="en-GB" sz="2600" b="1" dirty="0" smtClean="0">
                <a:solidFill>
                  <a:schemeClr val="accent1">
                    <a:lumMod val="50000"/>
                  </a:schemeClr>
                </a:solidFill>
              </a:rPr>
              <a:t>Goal: </a:t>
            </a:r>
            <a:r>
              <a:rPr lang="en-GB" sz="2600" i="1" dirty="0" smtClean="0"/>
              <a:t>describe the interaction between a (single) flexible filament - in reality a plate/flag – and an unsteady shear flow and understand the reason(s) for the breaking of symmetry. </a:t>
            </a:r>
          </a:p>
          <a:p>
            <a:pPr algn="just" eaLnBrk="1" hangingPunct="1">
              <a:defRPr/>
            </a:pPr>
            <a:endParaRPr lang="en-GB" sz="2600" i="1" dirty="0" smtClean="0"/>
          </a:p>
          <a:p>
            <a:pPr algn="just" eaLnBrk="1" hangingPunct="1">
              <a:spcBef>
                <a:spcPts val="0"/>
              </a:spcBef>
              <a:defRPr/>
            </a:pPr>
            <a:r>
              <a:rPr lang="en-GB" sz="2600" b="1" dirty="0" smtClean="0">
                <a:solidFill>
                  <a:schemeClr val="accent1">
                    <a:lumMod val="50000"/>
                  </a:schemeClr>
                </a:solidFill>
              </a:rPr>
              <a:t>Longer term: </a:t>
            </a:r>
            <a:r>
              <a:rPr lang="en-GB" sz="2600" i="1" dirty="0" smtClean="0"/>
              <a:t>model dense, </a:t>
            </a:r>
            <a:r>
              <a:rPr lang="en-GB" sz="2600" i="1" dirty="0" err="1" smtClean="0"/>
              <a:t>poroelastic</a:t>
            </a:r>
            <a:r>
              <a:rPr lang="en-GB" sz="2600" i="1" dirty="0" smtClean="0"/>
              <a:t> coatings for passive flow control applications.</a:t>
            </a:r>
            <a:endParaRPr lang="en-GB" sz="2600" dirty="0" smtClean="0"/>
          </a:p>
        </p:txBody>
      </p:sp>
      <p:sp>
        <p:nvSpPr>
          <p:cNvPr id="2053" name="Line 13"/>
          <p:cNvSpPr>
            <a:spLocks noChangeShapeType="1"/>
          </p:cNvSpPr>
          <p:nvPr/>
        </p:nvSpPr>
        <p:spPr bwMode="auto">
          <a:xfrm>
            <a:off x="323850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" name="Line 14"/>
          <p:cNvSpPr>
            <a:spLocks noChangeShapeType="1"/>
          </p:cNvSpPr>
          <p:nvPr/>
        </p:nvSpPr>
        <p:spPr bwMode="auto">
          <a:xfrm>
            <a:off x="323850" y="25638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5" name="Line 15"/>
          <p:cNvSpPr>
            <a:spLocks noChangeShapeType="1"/>
          </p:cNvSpPr>
          <p:nvPr/>
        </p:nvSpPr>
        <p:spPr bwMode="auto">
          <a:xfrm>
            <a:off x="323850" y="1052513"/>
            <a:ext cx="86407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6" name="Line 16"/>
          <p:cNvSpPr>
            <a:spLocks noChangeShapeType="1"/>
          </p:cNvSpPr>
          <p:nvPr/>
        </p:nvSpPr>
        <p:spPr bwMode="auto">
          <a:xfrm>
            <a:off x="8964613" y="1052513"/>
            <a:ext cx="0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7" name="CasellaDiTesto 9"/>
          <p:cNvSpPr txBox="1">
            <a:spLocks noChangeArrowheads="1"/>
          </p:cNvSpPr>
          <p:nvPr/>
        </p:nvSpPr>
        <p:spPr bwMode="auto">
          <a:xfrm>
            <a:off x="142875" y="6286500"/>
            <a:ext cx="7929563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DAMTP, Cambridge,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October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11, 2013</a:t>
            </a:r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Penguins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Sharks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Seals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95288" y="0"/>
            <a:ext cx="73453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it-IT" altLang="en-US">
              <a:cs typeface="Arial" charset="0"/>
            </a:endParaRPr>
          </a:p>
          <a:p>
            <a:pPr eaLnBrk="0" hangingPunct="0"/>
            <a:r>
              <a:rPr lang="it-IT" altLang="en-US">
                <a:cs typeface="Arial" charset="0"/>
              </a:rPr>
              <a:t> </a:t>
            </a:r>
          </a:p>
        </p:txBody>
      </p:sp>
      <p:pic>
        <p:nvPicPr>
          <p:cNvPr id="21510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8680"/>
            <a:ext cx="7370762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12" name="Connettore 1 7"/>
          <p:cNvCxnSpPr>
            <a:cxnSpLocks noChangeShapeType="1"/>
          </p:cNvCxnSpPr>
          <p:nvPr/>
        </p:nvCxnSpPr>
        <p:spPr bwMode="auto">
          <a:xfrm>
            <a:off x="4267200" y="6021288"/>
            <a:ext cx="34004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513" name="Connettore 1 9"/>
          <p:cNvCxnSpPr>
            <a:cxnSpLocks noChangeShapeType="1"/>
          </p:cNvCxnSpPr>
          <p:nvPr/>
        </p:nvCxnSpPr>
        <p:spPr bwMode="auto">
          <a:xfrm>
            <a:off x="900113" y="6165304"/>
            <a:ext cx="67675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514" name="Connettore 1 11"/>
          <p:cNvCxnSpPr>
            <a:cxnSpLocks noChangeShapeType="1"/>
          </p:cNvCxnSpPr>
          <p:nvPr/>
        </p:nvCxnSpPr>
        <p:spPr bwMode="auto">
          <a:xfrm>
            <a:off x="899592" y="6309320"/>
            <a:ext cx="3743325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0"/>
            <a:ext cx="7488832" cy="188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 bwMode="auto">
          <a:xfrm>
            <a:off x="7884368" y="1700808"/>
            <a:ext cx="360040" cy="540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900113" y="620713"/>
            <a:ext cx="73009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altLang="en-US">
                <a:cs typeface="Arial" charset="0"/>
              </a:rPr>
              <a:t>Are </a:t>
            </a:r>
            <a:r>
              <a:rPr lang="it-IT" altLang="en-US" i="1">
                <a:cs typeface="Arial" charset="0"/>
              </a:rPr>
              <a:t>coverts</a:t>
            </a:r>
            <a:r>
              <a:rPr lang="it-IT" altLang="en-US">
                <a:cs typeface="Arial" charset="0"/>
              </a:rPr>
              <a:t> also a </a:t>
            </a:r>
            <a:r>
              <a:rPr lang="it-IT" altLang="en-US">
                <a:solidFill>
                  <a:srgbClr val="000AFF"/>
                </a:solidFill>
                <a:cs typeface="Arial" charset="0"/>
              </a:rPr>
              <a:t>passive</a:t>
            </a:r>
            <a:r>
              <a:rPr lang="it-IT" altLang="en-US">
                <a:cs typeface="Arial" charset="0"/>
              </a:rPr>
              <a:t> mean to increase </a:t>
            </a:r>
            <a:r>
              <a:rPr lang="it-IT" altLang="en-US">
                <a:solidFill>
                  <a:srgbClr val="FF0000"/>
                </a:solidFill>
                <a:cs typeface="Arial" charset="0"/>
              </a:rPr>
              <a:t>lift</a:t>
            </a:r>
            <a:r>
              <a:rPr lang="it-IT" altLang="en-US">
                <a:cs typeface="Arial" charset="0"/>
              </a:rPr>
              <a:t>?</a:t>
            </a:r>
          </a:p>
          <a:p>
            <a:pPr eaLnBrk="0" hangingPunct="0"/>
            <a:r>
              <a:rPr lang="it-IT" altLang="en-US">
                <a:cs typeface="Arial" charset="0"/>
              </a:rPr>
              <a:t>And reduce </a:t>
            </a:r>
            <a:r>
              <a:rPr lang="it-IT" altLang="en-US">
                <a:solidFill>
                  <a:srgbClr val="FF0000"/>
                </a:solidFill>
                <a:cs typeface="Arial" charset="0"/>
              </a:rPr>
              <a:t>pressure drag</a:t>
            </a:r>
            <a:r>
              <a:rPr lang="it-IT" altLang="en-US">
                <a:cs typeface="Arial" charset="0"/>
              </a:rPr>
              <a:t>? 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8243888" y="6237288"/>
            <a:ext cx="2159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143125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3480026" algn="ctr" rotWithShape="0">
              <a:schemeClr val="bg2">
                <a:alpha val="75000"/>
              </a:schemeClr>
            </a:outerShdw>
          </a:effectLst>
        </p:spPr>
      </p:pic>
      <p:pic>
        <p:nvPicPr>
          <p:cNvPr id="2253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143125"/>
            <a:ext cx="3940175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3143250" y="4214813"/>
            <a:ext cx="3357563" cy="2500312"/>
            <a:chOff x="2312" y="1078"/>
            <a:chExt cx="1808" cy="1123"/>
          </a:xfrm>
        </p:grpSpPr>
        <p:pic>
          <p:nvPicPr>
            <p:cNvPr id="2253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12" y="1078"/>
              <a:ext cx="1808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Oval 8"/>
            <p:cNvSpPr>
              <a:spLocks noChangeArrowheads="1"/>
            </p:cNvSpPr>
            <p:nvPr/>
          </p:nvSpPr>
          <p:spPr bwMode="auto">
            <a:xfrm>
              <a:off x="3208" y="1280"/>
              <a:ext cx="504" cy="456"/>
            </a:xfrm>
            <a:prstGeom prst="ellipse">
              <a:avLst/>
            </a:prstGeom>
            <a:noFill/>
            <a:ln w="25400">
              <a:solidFill>
                <a:schemeClr val="tx1">
                  <a:alpha val="39999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 altLang="en-US">
                <a:cs typeface="Arial" charset="0"/>
              </a:endParaRPr>
            </a:p>
          </p:txBody>
        </p:sp>
      </p:grpSp>
      <p:pic>
        <p:nvPicPr>
          <p:cNvPr id="22535" name="Picture 6" descr="un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84784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355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CasellaDiTesto 1"/>
          <p:cNvSpPr txBox="1">
            <a:spLocks noChangeArrowheads="1"/>
          </p:cNvSpPr>
          <p:nvPr/>
        </p:nvSpPr>
        <p:spPr bwMode="auto">
          <a:xfrm>
            <a:off x="1044575" y="620713"/>
            <a:ext cx="58336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 dirty="0">
                <a:cs typeface="Arial" charset="0"/>
              </a:rPr>
              <a:t>How do a “free” body and a fluid </a:t>
            </a:r>
            <a:r>
              <a:rPr lang="en-US" altLang="en-US" b="0" dirty="0" smtClean="0">
                <a:cs typeface="Arial" charset="0"/>
              </a:rPr>
              <a:t>interact?</a:t>
            </a:r>
            <a:endParaRPr lang="en-US" altLang="en-US" b="0" dirty="0">
              <a:cs typeface="Arial" charset="0"/>
            </a:endParaRPr>
          </a:p>
          <a:p>
            <a:endParaRPr lang="en-US" altLang="en-US" b="0" dirty="0">
              <a:cs typeface="Arial" charset="0"/>
            </a:endParaRPr>
          </a:p>
          <a:p>
            <a:r>
              <a:rPr lang="en-US" altLang="en-US" b="0" dirty="0">
                <a:cs typeface="Arial" charset="0"/>
              </a:rPr>
              <a:t>What is the role of apparently </a:t>
            </a:r>
            <a:r>
              <a:rPr lang="en-US" altLang="en-US" b="0" i="1" dirty="0">
                <a:cs typeface="Arial" charset="0"/>
              </a:rPr>
              <a:t>inert</a:t>
            </a:r>
            <a:r>
              <a:rPr lang="en-US" altLang="en-US" b="0" dirty="0">
                <a:cs typeface="Arial" charset="0"/>
              </a:rPr>
              <a:t>  </a:t>
            </a:r>
          </a:p>
          <a:p>
            <a:r>
              <a:rPr lang="en-US" altLang="en-US" b="0" dirty="0">
                <a:cs typeface="Arial" charset="0"/>
              </a:rPr>
              <a:t>filaments/cilia/tentacles/scales?</a:t>
            </a:r>
          </a:p>
          <a:p>
            <a:endParaRPr lang="en-US" altLang="en-US" dirty="0">
              <a:cs typeface="Arial" charset="0"/>
            </a:endParaRPr>
          </a:p>
          <a:p>
            <a:endParaRPr lang="en-US" altLang="en-US" dirty="0">
              <a:cs typeface="Arial" charset="0"/>
            </a:endParaRPr>
          </a:p>
        </p:txBody>
      </p:sp>
      <p:pic>
        <p:nvPicPr>
          <p:cNvPr id="2355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8925" y="2205038"/>
            <a:ext cx="6540500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Content Placeholder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4829175"/>
            <a:ext cx="50736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Rettangolo 1"/>
          <p:cNvSpPr>
            <a:spLocks noChangeArrowheads="1"/>
          </p:cNvSpPr>
          <p:nvPr/>
        </p:nvSpPr>
        <p:spPr bwMode="auto">
          <a:xfrm>
            <a:off x="2051050" y="4829175"/>
            <a:ext cx="4537075" cy="2555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sp>
        <p:nvSpPr>
          <p:cNvPr id="23561" name="CasellaDiTesto 2"/>
          <p:cNvSpPr txBox="1">
            <a:spLocks noChangeArrowheads="1"/>
          </p:cNvSpPr>
          <p:nvPr/>
        </p:nvSpPr>
        <p:spPr bwMode="auto">
          <a:xfrm>
            <a:off x="1544638" y="4811713"/>
            <a:ext cx="6121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300" b="0">
                <a:cs typeface="Arial" charset="0"/>
              </a:rPr>
              <a:t>Pulsating pressure gradient       filament             channel         fluid</a:t>
            </a:r>
            <a:endParaRPr lang="en-US" altLang="en-US" sz="1300" b="0">
              <a:cs typeface="Arial" charset="0"/>
            </a:endParaRPr>
          </a:p>
        </p:txBody>
      </p:sp>
      <p:sp>
        <p:nvSpPr>
          <p:cNvPr id="23562" name="CasellaDiTesto 3"/>
          <p:cNvSpPr txBox="1">
            <a:spLocks noChangeArrowheads="1"/>
          </p:cNvSpPr>
          <p:nvPr/>
        </p:nvSpPr>
        <p:spPr bwMode="auto">
          <a:xfrm>
            <a:off x="539750" y="3257550"/>
            <a:ext cx="4413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FF0800"/>
                </a:solidFill>
                <a:cs typeface="Arial" charset="0"/>
              </a:rPr>
              <a:t>1.</a:t>
            </a: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endParaRPr lang="it-IT" altLang="en-US">
              <a:solidFill>
                <a:srgbClr val="FF0800"/>
              </a:solidFill>
              <a:cs typeface="Arial" charset="0"/>
            </a:endParaRPr>
          </a:p>
          <a:p>
            <a:r>
              <a:rPr lang="it-IT" altLang="en-US">
                <a:solidFill>
                  <a:srgbClr val="FF0800"/>
                </a:solidFill>
                <a:cs typeface="Arial" charset="0"/>
              </a:rPr>
              <a:t>2.</a:t>
            </a:r>
            <a:endParaRPr lang="en-US" altLang="en-US">
              <a:solidFill>
                <a:srgbClr val="FF08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457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CasellaDiTesto 1"/>
          <p:cNvSpPr txBox="1">
            <a:spLocks noChangeArrowheads="1"/>
          </p:cNvSpPr>
          <p:nvPr/>
        </p:nvSpPr>
        <p:spPr bwMode="auto">
          <a:xfrm>
            <a:off x="623888" y="766763"/>
            <a:ext cx="6540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cs typeface="Arial" charset="0"/>
              </a:rPr>
              <a:t>                   </a:t>
            </a: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1.</a:t>
            </a:r>
            <a:r>
              <a:rPr lang="en-US" altLang="en-US" dirty="0" smtClean="0">
                <a:cs typeface="Arial" charset="0"/>
              </a:rPr>
              <a:t>       Symmetry </a:t>
            </a:r>
            <a:r>
              <a:rPr lang="en-US" altLang="en-US" dirty="0">
                <a:cs typeface="Arial" charset="0"/>
              </a:rPr>
              <a:t>breaking!</a:t>
            </a:r>
          </a:p>
          <a:p>
            <a:endParaRPr lang="en-US" altLang="en-US" dirty="0">
              <a:cs typeface="Arial" charset="0"/>
            </a:endParaRPr>
          </a:p>
          <a:p>
            <a:r>
              <a:rPr lang="en-US" altLang="en-US" b="0" dirty="0">
                <a:cs typeface="Arial" charset="0"/>
              </a:rPr>
              <a:t>Filament </a:t>
            </a:r>
            <a:r>
              <a:rPr lang="en-US" altLang="en-US" b="0" dirty="0" smtClean="0">
                <a:cs typeface="Arial" charset="0"/>
              </a:rPr>
              <a:t>might flap </a:t>
            </a:r>
            <a:r>
              <a:rPr lang="en-US" altLang="en-US" b="0" dirty="0">
                <a:cs typeface="Arial" charset="0"/>
              </a:rPr>
              <a:t>asymmetrically: </a:t>
            </a:r>
          </a:p>
          <a:p>
            <a:r>
              <a:rPr lang="en-US" altLang="en-US" b="0" dirty="0">
                <a:cs typeface="Arial" charset="0"/>
              </a:rPr>
              <a:t>	-	induced force and torque</a:t>
            </a:r>
          </a:p>
          <a:p>
            <a:r>
              <a:rPr lang="en-US" altLang="en-US" b="0" dirty="0">
                <a:cs typeface="Arial" charset="0"/>
              </a:rPr>
              <a:t>	-	reduced drag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8" y="2924175"/>
            <a:ext cx="814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http://cdn.physorg.com/newman/gfx/news/hires/2012/symmetrybreakingforlocomo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2898775"/>
            <a:ext cx="63246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ttangolo 2"/>
          <p:cNvSpPr>
            <a:spLocks noChangeArrowheads="1"/>
          </p:cNvSpPr>
          <p:nvPr/>
        </p:nvSpPr>
        <p:spPr bwMode="auto">
          <a:xfrm>
            <a:off x="6804025" y="3141663"/>
            <a:ext cx="2089150" cy="215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4584" name="Rettangolo 4"/>
          <p:cNvSpPr>
            <a:spLocks noChangeArrowheads="1"/>
          </p:cNvSpPr>
          <p:nvPr/>
        </p:nvSpPr>
        <p:spPr bwMode="auto">
          <a:xfrm>
            <a:off x="6804025" y="3249613"/>
            <a:ext cx="1963738" cy="395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2458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560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CasellaDiTesto 1"/>
          <p:cNvSpPr txBox="1">
            <a:spLocks noChangeArrowheads="1"/>
          </p:cNvSpPr>
          <p:nvPr/>
        </p:nvSpPr>
        <p:spPr bwMode="auto">
          <a:xfrm>
            <a:off x="623888" y="766763"/>
            <a:ext cx="6540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cs typeface="Arial" charset="0"/>
              </a:rPr>
              <a:t>                    </a:t>
            </a: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2.</a:t>
            </a:r>
            <a:r>
              <a:rPr lang="en-US" altLang="en-US" dirty="0" smtClean="0">
                <a:cs typeface="Arial" charset="0"/>
              </a:rPr>
              <a:t>        Symmetry </a:t>
            </a:r>
            <a:r>
              <a:rPr lang="en-US" altLang="en-US" dirty="0">
                <a:cs typeface="Arial" charset="0"/>
              </a:rPr>
              <a:t>breaking!</a:t>
            </a:r>
          </a:p>
          <a:p>
            <a:endParaRPr lang="en-US" altLang="en-US" dirty="0">
              <a:cs typeface="Arial" charset="0"/>
            </a:endParaRPr>
          </a:p>
          <a:p>
            <a:r>
              <a:rPr lang="en-US" altLang="en-US" b="0" dirty="0">
                <a:cs typeface="Arial" charset="0"/>
              </a:rPr>
              <a:t>Filament </a:t>
            </a:r>
            <a:r>
              <a:rPr lang="en-US" altLang="en-US" b="0" dirty="0" smtClean="0">
                <a:cs typeface="Arial" charset="0"/>
              </a:rPr>
              <a:t>might flap </a:t>
            </a:r>
            <a:r>
              <a:rPr lang="en-US" altLang="en-US" b="0" dirty="0">
                <a:cs typeface="Arial" charset="0"/>
              </a:rPr>
              <a:t>asymmetrically: </a:t>
            </a:r>
          </a:p>
          <a:p>
            <a:r>
              <a:rPr lang="en-US" altLang="en-US" b="0" dirty="0">
                <a:cs typeface="Arial" charset="0"/>
              </a:rPr>
              <a:t>	-	induced mean </a:t>
            </a:r>
            <a:r>
              <a:rPr lang="en-US" altLang="en-US" b="0" dirty="0" smtClean="0">
                <a:cs typeface="Arial" charset="0"/>
              </a:rPr>
              <a:t>drift</a:t>
            </a:r>
            <a:endParaRPr lang="en-US" altLang="en-US" b="0" dirty="0">
              <a:cs typeface="Arial" charset="0"/>
            </a:endParaRPr>
          </a:p>
          <a:p>
            <a:r>
              <a:rPr lang="en-US" altLang="en-US" b="0" dirty="0">
                <a:cs typeface="Arial" charset="0"/>
              </a:rPr>
              <a:t>	</a:t>
            </a:r>
          </a:p>
        </p:txBody>
      </p:sp>
      <p:sp>
        <p:nvSpPr>
          <p:cNvPr id="25605" name="Rettangolo 2"/>
          <p:cNvSpPr>
            <a:spLocks noChangeArrowheads="1"/>
          </p:cNvSpPr>
          <p:nvPr/>
        </p:nvSpPr>
        <p:spPr bwMode="auto">
          <a:xfrm>
            <a:off x="6804025" y="3141663"/>
            <a:ext cx="2089150" cy="215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5606" name="Rettangolo 4"/>
          <p:cNvSpPr>
            <a:spLocks noChangeArrowheads="1"/>
          </p:cNvSpPr>
          <p:nvPr/>
        </p:nvSpPr>
        <p:spPr bwMode="auto">
          <a:xfrm>
            <a:off x="6804025" y="3249613"/>
            <a:ext cx="1963738" cy="395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2560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038" y="2473325"/>
            <a:ext cx="331152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2588" y="5229225"/>
            <a:ext cx="23860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10" name="Connettore 1 2"/>
          <p:cNvCxnSpPr>
            <a:cxnSpLocks noChangeShapeType="1"/>
          </p:cNvCxnSpPr>
          <p:nvPr/>
        </p:nvCxnSpPr>
        <p:spPr bwMode="auto">
          <a:xfrm>
            <a:off x="1331913" y="4508500"/>
            <a:ext cx="54721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" name="CasellaDiTesto 5"/>
          <p:cNvSpPr txBox="1"/>
          <p:nvPr/>
        </p:nvSpPr>
        <p:spPr>
          <a:xfrm>
            <a:off x="6026676" y="2996952"/>
            <a:ext cx="156966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3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Induced</a:t>
            </a:r>
            <a:r>
              <a:rPr lang="it-IT" sz="13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</a:t>
            </a:r>
            <a:r>
              <a:rPr lang="it-IT" sz="13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mean</a:t>
            </a:r>
            <a:r>
              <a:rPr lang="it-IT" sz="13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</a:t>
            </a:r>
            <a:r>
              <a:rPr lang="it-IT" sz="1300" b="0" dirty="0" err="1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drift</a:t>
            </a:r>
            <a:endParaRPr lang="en-US" sz="1300" b="0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  <p:cxnSp>
        <p:nvCxnSpPr>
          <p:cNvPr id="25613" name="Connettore 2 7"/>
          <p:cNvCxnSpPr>
            <a:cxnSpLocks noChangeShapeType="1"/>
          </p:cNvCxnSpPr>
          <p:nvPr/>
        </p:nvCxnSpPr>
        <p:spPr bwMode="auto">
          <a:xfrm>
            <a:off x="1331913" y="3357563"/>
            <a:ext cx="1295400" cy="0"/>
          </a:xfrm>
          <a:prstGeom prst="straightConnector1">
            <a:avLst/>
          </a:prstGeom>
          <a:noFill/>
          <a:ln w="50800" algn="ctr">
            <a:solidFill>
              <a:srgbClr val="000AFF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5614" name="CasellaDiTesto 8"/>
          <p:cNvSpPr txBox="1">
            <a:spLocks noChangeArrowheads="1"/>
          </p:cNvSpPr>
          <p:nvPr/>
        </p:nvSpPr>
        <p:spPr bwMode="auto">
          <a:xfrm>
            <a:off x="1149350" y="2957513"/>
            <a:ext cx="16605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300" b="0">
                <a:cs typeface="Arial" charset="0"/>
              </a:rPr>
              <a:t>Pulsating p gradient</a:t>
            </a:r>
            <a:endParaRPr lang="en-US" altLang="en-US" sz="1300" b="0">
              <a:cs typeface="Arial" charset="0"/>
            </a:endParaRPr>
          </a:p>
        </p:txBody>
      </p:sp>
      <p:sp>
        <p:nvSpPr>
          <p:cNvPr id="25615" name="CasellaDiTesto 12"/>
          <p:cNvSpPr txBox="1">
            <a:spLocks noChangeArrowheads="1"/>
          </p:cNvSpPr>
          <p:nvPr/>
        </p:nvSpPr>
        <p:spPr bwMode="auto">
          <a:xfrm>
            <a:off x="623888" y="4508500"/>
            <a:ext cx="973137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300" b="0">
                <a:cs typeface="Arial" charset="0"/>
              </a:rPr>
              <a:t>Lower wall</a:t>
            </a:r>
            <a:endParaRPr lang="en-US" altLang="en-US" sz="1300" b="0">
              <a:cs typeface="Arial" charset="0"/>
            </a:endParaRPr>
          </a:p>
        </p:txBody>
      </p:sp>
      <p:sp>
        <p:nvSpPr>
          <p:cNvPr id="25616" name="CasellaDiTesto 15"/>
          <p:cNvSpPr txBox="1">
            <a:spLocks noChangeArrowheads="1"/>
          </p:cNvSpPr>
          <p:nvPr/>
        </p:nvSpPr>
        <p:spPr bwMode="auto">
          <a:xfrm>
            <a:off x="2339752" y="6403975"/>
            <a:ext cx="379783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300" b="0" dirty="0" err="1" smtClean="0">
                <a:cs typeface="Arial" charset="0"/>
              </a:rPr>
              <a:t>Asymmetric</a:t>
            </a:r>
            <a:r>
              <a:rPr lang="it-IT" altLang="en-US" sz="1300" b="0" dirty="0" smtClean="0">
                <a:cs typeface="Arial" charset="0"/>
              </a:rPr>
              <a:t>  trace </a:t>
            </a:r>
            <a:r>
              <a:rPr lang="it-IT" altLang="en-US" sz="1300" b="0" dirty="0" err="1">
                <a:cs typeface="Arial" charset="0"/>
              </a:rPr>
              <a:t>of</a:t>
            </a:r>
            <a:r>
              <a:rPr lang="it-IT" altLang="en-US" sz="1300" b="0" dirty="0">
                <a:cs typeface="Arial" charset="0"/>
              </a:rPr>
              <a:t> the </a:t>
            </a:r>
            <a:r>
              <a:rPr lang="it-IT" altLang="en-US" sz="1300" b="0" dirty="0" err="1">
                <a:cs typeface="Arial" charset="0"/>
              </a:rPr>
              <a:t>filament</a:t>
            </a:r>
            <a:r>
              <a:rPr lang="it-IT" altLang="en-US" sz="1300" b="0" dirty="0">
                <a:cs typeface="Arial" charset="0"/>
              </a:rPr>
              <a:t> </a:t>
            </a:r>
            <a:r>
              <a:rPr lang="it-IT" altLang="en-US" sz="1300" b="0" dirty="0" smtClean="0">
                <a:cs typeface="Arial" charset="0"/>
              </a:rPr>
              <a:t> </a:t>
            </a:r>
            <a:r>
              <a:rPr lang="it-IT" altLang="en-US" sz="1300" b="0" dirty="0" err="1" smtClean="0">
                <a:cs typeface="Arial" charset="0"/>
              </a:rPr>
              <a:t>tip</a:t>
            </a:r>
            <a:r>
              <a:rPr lang="it-IT" altLang="en-US" sz="1300" b="0" dirty="0" smtClean="0">
                <a:cs typeface="Arial" charset="0"/>
              </a:rPr>
              <a:t> </a:t>
            </a:r>
            <a:r>
              <a:rPr lang="it-IT" altLang="en-US" sz="1300" b="0" dirty="0">
                <a:cs typeface="Arial" charset="0"/>
              </a:rPr>
              <a:t>in the </a:t>
            </a:r>
            <a:r>
              <a:rPr lang="it-IT" altLang="en-US" sz="1300" b="0" dirty="0" err="1">
                <a:cs typeface="Arial" charset="0"/>
              </a:rPr>
              <a:t>plane</a:t>
            </a:r>
            <a:endParaRPr lang="en-US" altLang="en-US" sz="1300" b="0" dirty="0">
              <a:cs typeface="Arial" charset="0"/>
            </a:endParaRPr>
          </a:p>
        </p:txBody>
      </p:sp>
      <p:cxnSp>
        <p:nvCxnSpPr>
          <p:cNvPr id="18" name="Connettore 2 17"/>
          <p:cNvCxnSpPr/>
          <p:nvPr/>
        </p:nvCxnSpPr>
        <p:spPr bwMode="auto">
          <a:xfrm flipH="1">
            <a:off x="6228184" y="3356992"/>
            <a:ext cx="1008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662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3568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Arial" charset="0"/>
              </a:rPr>
              <a:t>The numerical method</a:t>
            </a:r>
          </a:p>
          <a:p>
            <a:endParaRPr lang="it-IT" altLang="en-US">
              <a:cs typeface="Arial" charset="0"/>
            </a:endParaRPr>
          </a:p>
          <a:p>
            <a:endParaRPr lang="it-IT" altLang="en-US">
              <a:cs typeface="Arial" charset="0"/>
            </a:endParaRPr>
          </a:p>
        </p:txBody>
      </p:sp>
      <p:pic>
        <p:nvPicPr>
          <p:cNvPr id="266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763" y="2708275"/>
            <a:ext cx="33051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2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3" name="Rettangolo 4"/>
          <p:cNvSpPr>
            <a:spLocks noChangeArrowheads="1"/>
          </p:cNvSpPr>
          <p:nvPr/>
        </p:nvSpPr>
        <p:spPr bwMode="auto">
          <a:xfrm>
            <a:off x="4932363" y="1550988"/>
            <a:ext cx="3095625" cy="1157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765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4217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Arial" charset="0"/>
              </a:rPr>
              <a:t>The numerical method: </a:t>
            </a:r>
            <a:r>
              <a:rPr lang="en-US" altLang="en-US">
                <a:solidFill>
                  <a:srgbClr val="FF0000"/>
                </a:solidFill>
                <a:cs typeface="Arial" charset="0"/>
              </a:rPr>
              <a:t>IBM</a:t>
            </a:r>
          </a:p>
          <a:p>
            <a:endParaRPr lang="it-IT" altLang="en-US">
              <a:cs typeface="Arial" charset="0"/>
            </a:endParaRPr>
          </a:p>
          <a:p>
            <a:endParaRPr lang="it-IT" altLang="en-US">
              <a:cs typeface="Arial" charset="0"/>
            </a:endParaRPr>
          </a:p>
        </p:txBody>
      </p:sp>
      <p:pic>
        <p:nvPicPr>
          <p:cNvPr id="276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675" y="2708275"/>
            <a:ext cx="33051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6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8588" y="2851150"/>
            <a:ext cx="31813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Rettangolo 2"/>
          <p:cNvSpPr>
            <a:spLocks noChangeArrowheads="1"/>
          </p:cNvSpPr>
          <p:nvPr/>
        </p:nvSpPr>
        <p:spPr bwMode="auto">
          <a:xfrm>
            <a:off x="4306888" y="2565400"/>
            <a:ext cx="2492375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7659" name="CasellaDiTesto 4"/>
          <p:cNvSpPr txBox="1">
            <a:spLocks noChangeArrowheads="1"/>
          </p:cNvSpPr>
          <p:nvPr/>
        </p:nvSpPr>
        <p:spPr bwMode="auto">
          <a:xfrm>
            <a:off x="901700" y="4292600"/>
            <a:ext cx="31654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b="0">
                <a:cs typeface="Arial" charset="0"/>
              </a:rPr>
              <a:t>Flow field: </a:t>
            </a:r>
            <a:r>
              <a:rPr lang="en-US" altLang="en-US" sz="1800" b="0">
                <a:solidFill>
                  <a:srgbClr val="FF0000"/>
                </a:solidFill>
                <a:cs typeface="Arial" charset="0"/>
              </a:rPr>
              <a:t>Eulerian grid</a:t>
            </a:r>
          </a:p>
          <a:p>
            <a:r>
              <a:rPr lang="en-US" altLang="en-US" sz="1800" b="0">
                <a:cs typeface="Arial" charset="0"/>
              </a:rPr>
              <a:t>Boundary: </a:t>
            </a:r>
            <a:r>
              <a:rPr lang="en-US" altLang="en-US" sz="1800" b="0">
                <a:solidFill>
                  <a:srgbClr val="FF0000"/>
                </a:solidFill>
                <a:cs typeface="Arial" charset="0"/>
              </a:rPr>
              <a:t>Lagrangian points</a:t>
            </a:r>
          </a:p>
          <a:p>
            <a:r>
              <a:rPr lang="en-US" altLang="en-US" sz="1800" b="0">
                <a:cs typeface="Arial" charset="0"/>
              </a:rPr>
              <a:t>Boundary force to enforce</a:t>
            </a:r>
          </a:p>
          <a:p>
            <a:r>
              <a:rPr lang="en-US" altLang="en-US" sz="1800" b="0">
                <a:cs typeface="Arial" charset="0"/>
              </a:rPr>
              <a:t>	no-slip condition</a:t>
            </a:r>
          </a:p>
          <a:p>
            <a:r>
              <a:rPr lang="en-US" altLang="en-US" sz="1800" b="0">
                <a:cs typeface="Arial" charset="0"/>
              </a:rPr>
              <a:t>Projection method </a:t>
            </a:r>
          </a:p>
          <a:p>
            <a:r>
              <a:rPr lang="en-US" altLang="en-US" sz="1800" b="0">
                <a:cs typeface="Arial" charset="0"/>
              </a:rPr>
              <a:t>(Taira &amp; Colonius, </a:t>
            </a:r>
            <a:r>
              <a:rPr lang="en-US" altLang="en-US" sz="1800" b="0" i="1">
                <a:cs typeface="Arial" charset="0"/>
              </a:rPr>
              <a:t>JCP</a:t>
            </a:r>
            <a:r>
              <a:rPr lang="en-US" altLang="en-US" sz="1800" b="0">
                <a:cs typeface="Arial" charset="0"/>
              </a:rPr>
              <a:t> 2005)</a:t>
            </a:r>
          </a:p>
        </p:txBody>
      </p:sp>
      <p:sp>
        <p:nvSpPr>
          <p:cNvPr id="27660" name="Rettangolo 5"/>
          <p:cNvSpPr>
            <a:spLocks noChangeArrowheads="1"/>
          </p:cNvSpPr>
          <p:nvPr/>
        </p:nvSpPr>
        <p:spPr bwMode="auto">
          <a:xfrm>
            <a:off x="7816850" y="5949950"/>
            <a:ext cx="355600" cy="444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7661" name="Rettangolo 12"/>
          <p:cNvSpPr>
            <a:spLocks noChangeArrowheads="1"/>
          </p:cNvSpPr>
          <p:nvPr/>
        </p:nvSpPr>
        <p:spPr bwMode="auto">
          <a:xfrm>
            <a:off x="4859338" y="4076700"/>
            <a:ext cx="433387" cy="20161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2"/>
          <p:cNvSpPr>
            <a:spLocks noChangeArrowheads="1"/>
          </p:cNvSpPr>
          <p:nvPr/>
        </p:nvSpPr>
        <p:spPr bwMode="auto">
          <a:xfrm>
            <a:off x="2419350" y="4143375"/>
            <a:ext cx="1909763" cy="481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it-IT" altLang="en-US" sz="1800" b="0">
                <a:cs typeface="Arial" charset="0"/>
              </a:rPr>
              <a:t>: </a:t>
            </a:r>
            <a:r>
              <a:rPr lang="it-IT" altLang="en-US" sz="1900" b="0">
                <a:cs typeface="Arial" charset="0"/>
              </a:rPr>
              <a:t>Euler-Bernoulli</a:t>
            </a:r>
          </a:p>
        </p:txBody>
      </p:sp>
      <p:pic>
        <p:nvPicPr>
          <p:cNvPr id="2867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CasellaDiTesto 1"/>
          <p:cNvSpPr txBox="1">
            <a:spLocks noChangeArrowheads="1"/>
          </p:cNvSpPr>
          <p:nvPr/>
        </p:nvSpPr>
        <p:spPr bwMode="auto">
          <a:xfrm>
            <a:off x="850900" y="692150"/>
            <a:ext cx="74310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cs typeface="Arial" charset="0"/>
              </a:rPr>
              <a:t>The numerical method: IBM</a:t>
            </a:r>
            <a:r>
              <a:rPr lang="en-US" altLang="en-US">
                <a:solidFill>
                  <a:srgbClr val="FF0000"/>
                </a:solidFill>
                <a:cs typeface="Arial" charset="0"/>
              </a:rPr>
              <a:t> + the flexible filament</a:t>
            </a:r>
          </a:p>
          <a:p>
            <a:endParaRPr lang="it-IT" altLang="en-US">
              <a:cs typeface="Arial" charset="0"/>
            </a:endParaRPr>
          </a:p>
          <a:p>
            <a:endParaRPr lang="it-IT" altLang="en-US">
              <a:cs typeface="Arial" charset="0"/>
            </a:endParaRPr>
          </a:p>
        </p:txBody>
      </p:sp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13" y="1550988"/>
            <a:ext cx="70183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700" y="2349500"/>
            <a:ext cx="20002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9" name="Connettore 1 3"/>
          <p:cNvCxnSpPr>
            <a:cxnSpLocks noChangeShapeType="1"/>
          </p:cNvCxnSpPr>
          <p:nvPr/>
        </p:nvCxnSpPr>
        <p:spPr bwMode="auto">
          <a:xfrm>
            <a:off x="0" y="12922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3" y="2924175"/>
            <a:ext cx="29241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700" y="3294063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213" y="4149725"/>
            <a:ext cx="46672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CasellaDiTesto 6"/>
          <p:cNvSpPr txBox="1">
            <a:spLocks noChangeArrowheads="1"/>
          </p:cNvSpPr>
          <p:nvPr/>
        </p:nvSpPr>
        <p:spPr bwMode="auto">
          <a:xfrm>
            <a:off x="765175" y="6086475"/>
            <a:ext cx="3211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800" b="0">
                <a:cs typeface="Arial" charset="0"/>
              </a:rPr>
              <a:t>Peskin, </a:t>
            </a:r>
            <a:r>
              <a:rPr lang="it-IT" altLang="en-US" sz="1800" b="0" i="1">
                <a:cs typeface="Arial" charset="0"/>
              </a:rPr>
              <a:t>Acta Numerica</a:t>
            </a:r>
            <a:r>
              <a:rPr lang="it-IT" altLang="en-US" sz="1800" b="0">
                <a:cs typeface="Arial" charset="0"/>
              </a:rPr>
              <a:t> 2002</a:t>
            </a:r>
          </a:p>
          <a:p>
            <a:r>
              <a:rPr lang="it-IT" altLang="en-US" sz="1800" b="0">
                <a:cs typeface="Arial" charset="0"/>
              </a:rPr>
              <a:t>Kim &amp; Peskin, </a:t>
            </a:r>
            <a:r>
              <a:rPr lang="it-IT" altLang="en-US" sz="1800" b="0" i="1">
                <a:cs typeface="Arial" charset="0"/>
              </a:rPr>
              <a:t>PoF</a:t>
            </a:r>
            <a:r>
              <a:rPr lang="it-IT" altLang="en-US" sz="1800" b="0">
                <a:cs typeface="Arial" charset="0"/>
              </a:rPr>
              <a:t> 2007</a:t>
            </a:r>
          </a:p>
        </p:txBody>
      </p:sp>
      <p:sp>
        <p:nvSpPr>
          <p:cNvPr id="28684" name="Rettangolo 7"/>
          <p:cNvSpPr>
            <a:spLocks noChangeArrowheads="1"/>
          </p:cNvSpPr>
          <p:nvPr/>
        </p:nvSpPr>
        <p:spPr bwMode="auto">
          <a:xfrm>
            <a:off x="2168525" y="3409950"/>
            <a:ext cx="733425" cy="3413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8685" name="CasellaDiTesto 8"/>
          <p:cNvSpPr txBox="1">
            <a:spLocks noChangeArrowheads="1"/>
          </p:cNvSpPr>
          <p:nvPr/>
        </p:nvSpPr>
        <p:spPr bwMode="auto">
          <a:xfrm>
            <a:off x="2312988" y="3338513"/>
            <a:ext cx="2522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1600" i="1">
                <a:latin typeface="Symbol" pitchFamily="18" charset="2"/>
                <a:cs typeface="Arial" charset="0"/>
              </a:rPr>
              <a:t>z</a:t>
            </a:r>
            <a:r>
              <a:rPr lang="it-IT" altLang="en-US" sz="1700" b="0">
                <a:cs typeface="Arial" charset="0"/>
              </a:rPr>
              <a:t> = </a:t>
            </a:r>
            <a:r>
              <a:rPr lang="it-IT" altLang="en-US" sz="1600" i="1">
                <a:latin typeface="Symbol" pitchFamily="18" charset="2"/>
                <a:cs typeface="Arial" charset="0"/>
              </a:rPr>
              <a:t>z</a:t>
            </a:r>
            <a:r>
              <a:rPr lang="it-IT" altLang="en-US" sz="1800" b="0" i="1">
                <a:cs typeface="Arial" charset="0"/>
              </a:rPr>
              <a:t>(s,t)</a:t>
            </a:r>
            <a:r>
              <a:rPr lang="it-IT" altLang="en-US" sz="1800" b="0">
                <a:cs typeface="Arial" charset="0"/>
              </a:rPr>
              <a:t>    </a:t>
            </a:r>
            <a:r>
              <a:rPr lang="it-IT" altLang="en-US" sz="1800" b="0" i="1">
                <a:cs typeface="Arial" charset="0"/>
              </a:rPr>
              <a:t>s</a:t>
            </a:r>
            <a:r>
              <a:rPr lang="it-IT" altLang="en-US" sz="1800" b="0">
                <a:cs typeface="Arial" charset="0"/>
              </a:rPr>
              <a:t>: </a:t>
            </a:r>
            <a:r>
              <a:rPr lang="en-US" altLang="en-US" sz="1800" b="0">
                <a:cs typeface="Arial" charset="0"/>
              </a:rPr>
              <a:t>arclength</a:t>
            </a:r>
          </a:p>
        </p:txBody>
      </p:sp>
      <p:sp>
        <p:nvSpPr>
          <p:cNvPr id="28686" name="CasellaDiTesto 2"/>
          <p:cNvSpPr txBox="1">
            <a:spLocks noChangeArrowheads="1"/>
          </p:cNvSpPr>
          <p:nvPr/>
        </p:nvSpPr>
        <p:spPr bwMode="auto">
          <a:xfrm>
            <a:off x="2921000" y="4149725"/>
            <a:ext cx="24368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900" b="0">
                <a:cs typeface="Arial" charset="0"/>
              </a:rPr>
              <a:t>: Euler-Bernoulli eq.</a:t>
            </a:r>
            <a:endParaRPr lang="en-US" altLang="en-US" sz="1900" b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/>
          <p:cNvSpPr txBox="1">
            <a:spLocks/>
          </p:cNvSpPr>
          <p:nvPr/>
        </p:nvSpPr>
        <p:spPr bwMode="auto">
          <a:xfrm>
            <a:off x="827584" y="620688"/>
            <a:ext cx="504056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Convergence</a:t>
            </a:r>
            <a:endParaRPr lang="it-IT" altLang="en-US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</a:pPr>
            <a:endParaRPr lang="it-IT" altLang="en-US" sz="2000" dirty="0" smtClean="0">
              <a:cs typeface="Arial" charset="0"/>
            </a:endParaRPr>
          </a:p>
          <a:p>
            <a:pPr marL="685800" lvl="1" indent="-228600">
              <a:spcBef>
                <a:spcPts val="500"/>
              </a:spcBef>
            </a:pPr>
            <a:endParaRPr lang="it-IT" altLang="en-US" sz="2000" dirty="0" smtClean="0">
              <a:cs typeface="Arial" charset="0"/>
            </a:endParaRPr>
          </a:p>
          <a:p>
            <a:pPr marL="685800" lvl="1" indent="-228600">
              <a:spcBef>
                <a:spcPts val="500"/>
              </a:spcBef>
            </a:pPr>
            <a:endParaRPr lang="it-IT" altLang="en-US" sz="2000" dirty="0" smtClean="0">
              <a:cs typeface="Arial" charset="0"/>
            </a:endParaRPr>
          </a:p>
          <a:p>
            <a:pPr marL="685800" lvl="1" indent="-228600">
              <a:spcBef>
                <a:spcPts val="500"/>
              </a:spcBef>
            </a:pPr>
            <a:r>
              <a:rPr lang="it-IT" altLang="en-US" sz="2000" dirty="0" smtClean="0">
                <a:cs typeface="Arial" charset="0"/>
              </a:rPr>
              <a:t>&amp;</a:t>
            </a:r>
          </a:p>
          <a:p>
            <a:pPr marL="685800" lvl="1" indent="-228600">
              <a:spcBef>
                <a:spcPts val="500"/>
              </a:spcBef>
            </a:pPr>
            <a:endParaRPr lang="it-IT" altLang="en-US" sz="2000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validation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with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previous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codes</a:t>
            </a:r>
            <a:endParaRPr lang="it-IT" altLang="en-US" dirty="0">
              <a:cs typeface="Arial" charset="0"/>
            </a:endParaRPr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692696"/>
            <a:ext cx="2615300" cy="205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357" y="3140968"/>
            <a:ext cx="268386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869160"/>
            <a:ext cx="386224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403648" y="6093296"/>
            <a:ext cx="1808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smtClean="0"/>
              <a:t>Z. </a:t>
            </a:r>
            <a:r>
              <a:rPr lang="it-IT" sz="1600" b="0" dirty="0" err="1" smtClean="0"/>
              <a:t>Yu</a:t>
            </a:r>
            <a:r>
              <a:rPr lang="it-IT" sz="1600" b="0" dirty="0" smtClean="0"/>
              <a:t>, </a:t>
            </a:r>
            <a:r>
              <a:rPr lang="it-IT" sz="1600" b="0" i="1" dirty="0" smtClean="0"/>
              <a:t>JCP</a:t>
            </a:r>
            <a:r>
              <a:rPr lang="it-IT" sz="1600" b="0" dirty="0" smtClean="0"/>
              <a:t> (2005)</a:t>
            </a:r>
            <a:endParaRPr lang="it-IT" sz="1600" b="0" dirty="0"/>
          </a:p>
        </p:txBody>
      </p:sp>
      <p:sp>
        <p:nvSpPr>
          <p:cNvPr id="10" name="Rettangolo 9"/>
          <p:cNvSpPr/>
          <p:nvPr/>
        </p:nvSpPr>
        <p:spPr bwMode="auto">
          <a:xfrm>
            <a:off x="2051720" y="4797152"/>
            <a:ext cx="2520280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4139952" y="4941168"/>
            <a:ext cx="288032" cy="45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2969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82725"/>
            <a:ext cx="69342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CasellaDiTesto 1"/>
          <p:cNvSpPr txBox="1">
            <a:spLocks noChangeArrowheads="1"/>
          </p:cNvSpPr>
          <p:nvPr/>
        </p:nvSpPr>
        <p:spPr bwMode="auto">
          <a:xfrm>
            <a:off x="900113" y="6165850"/>
            <a:ext cx="2922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sz="2000" b="0">
                <a:cs typeface="Arial" charset="0"/>
              </a:rPr>
              <a:t>Williamson, </a:t>
            </a:r>
            <a:r>
              <a:rPr lang="it-IT" altLang="en-US" sz="2000" b="0" i="1">
                <a:cs typeface="Arial" charset="0"/>
              </a:rPr>
              <a:t>ARFM</a:t>
            </a:r>
            <a:r>
              <a:rPr lang="it-IT" altLang="en-US" sz="2000" b="0">
                <a:cs typeface="Arial" charset="0"/>
              </a:rPr>
              <a:t> 1996</a:t>
            </a:r>
          </a:p>
        </p:txBody>
      </p:sp>
      <p:sp>
        <p:nvSpPr>
          <p:cNvPr id="29702" name="CasellaDiTesto 2"/>
          <p:cNvSpPr txBox="1">
            <a:spLocks noChangeArrowheads="1"/>
          </p:cNvSpPr>
          <p:nvPr/>
        </p:nvSpPr>
        <p:spPr bwMode="auto">
          <a:xfrm>
            <a:off x="2092325" y="627063"/>
            <a:ext cx="545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The cylinder alone: </a:t>
            </a:r>
            <a:r>
              <a:rPr lang="it-IT" altLang="en-US">
                <a:solidFill>
                  <a:srgbClr val="00B0F0"/>
                </a:solidFill>
                <a:cs typeface="Arial" charset="0"/>
              </a:rPr>
              <a:t>symmetric wake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84663" y="5500688"/>
            <a:ext cx="4397375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0" dirty="0">
                <a:cs typeface="Arial" charset="0"/>
              </a:rPr>
              <a:t>  (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classical</a:t>
            </a:r>
            <a:r>
              <a:rPr lang="it-IT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von Karman 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vortex</a:t>
            </a:r>
            <a:r>
              <a:rPr lang="it-IT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</a:t>
            </a:r>
            <a:r>
              <a:rPr lang="it-IT" sz="2000" b="0" dirty="0" err="1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street</a:t>
            </a:r>
            <a:r>
              <a:rPr lang="it-IT" sz="2000" b="0" dirty="0">
                <a:cs typeface="Arial" charset="0"/>
              </a:rPr>
              <a:t>)</a:t>
            </a:r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500438"/>
            <a:ext cx="6067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ttangolo 4"/>
          <p:cNvSpPr>
            <a:spLocks noChangeArrowheads="1"/>
          </p:cNvSpPr>
          <p:nvPr/>
        </p:nvSpPr>
        <p:spPr bwMode="auto">
          <a:xfrm>
            <a:off x="8964613" y="3141663"/>
            <a:ext cx="1997075" cy="2359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9706" name="Rettangolo 5"/>
          <p:cNvSpPr>
            <a:spLocks noChangeArrowheads="1"/>
          </p:cNvSpPr>
          <p:nvPr/>
        </p:nvSpPr>
        <p:spPr bwMode="auto">
          <a:xfrm>
            <a:off x="8389938" y="3500438"/>
            <a:ext cx="806450" cy="1225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9707" name="Rettangolo 6"/>
          <p:cNvSpPr>
            <a:spLocks noChangeArrowheads="1"/>
          </p:cNvSpPr>
          <p:nvPr/>
        </p:nvSpPr>
        <p:spPr bwMode="auto">
          <a:xfrm>
            <a:off x="8420100" y="4581525"/>
            <a:ext cx="217488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29708" name="CasellaDiTesto 1"/>
          <p:cNvSpPr txBox="1">
            <a:spLocks noChangeArrowheads="1"/>
          </p:cNvSpPr>
          <p:nvPr/>
        </p:nvSpPr>
        <p:spPr bwMode="auto">
          <a:xfrm>
            <a:off x="468313" y="627063"/>
            <a:ext cx="574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solidFill>
                  <a:srgbClr val="FF0800"/>
                </a:solidFill>
                <a:cs typeface="Arial" charset="0"/>
              </a:rPr>
              <a:t>1.</a:t>
            </a:r>
            <a:endParaRPr lang="en-US" altLang="en-US">
              <a:solidFill>
                <a:srgbClr val="FF08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07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836613"/>
            <a:ext cx="81756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ttangolo 3"/>
          <p:cNvSpPr>
            <a:spLocks noChangeArrowheads="1"/>
          </p:cNvSpPr>
          <p:nvPr/>
        </p:nvSpPr>
        <p:spPr bwMode="auto">
          <a:xfrm>
            <a:off x="3635375" y="4221163"/>
            <a:ext cx="5257800" cy="14398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sp>
        <p:nvSpPr>
          <p:cNvPr id="3078" name="CasellaDiTesto 2"/>
          <p:cNvSpPr txBox="1">
            <a:spLocks noChangeArrowheads="1"/>
          </p:cNvSpPr>
          <p:nvPr/>
        </p:nvSpPr>
        <p:spPr bwMode="auto">
          <a:xfrm>
            <a:off x="3662363" y="4340225"/>
            <a:ext cx="52038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Advantage/disadvantage of </a:t>
            </a:r>
            <a:r>
              <a:rPr lang="it-IT" altLang="en-US" b="0" i="1">
                <a:cs typeface="Arial" charset="0"/>
              </a:rPr>
              <a:t>passive flexible </a:t>
            </a:r>
            <a:r>
              <a:rPr lang="it-IT" altLang="en-US" b="0">
                <a:cs typeface="Arial" charset="0"/>
              </a:rPr>
              <a:t>parts/appendages in animal propulsion?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072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38" y="1304925"/>
            <a:ext cx="74009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CasellaDiTesto 2"/>
          <p:cNvSpPr txBox="1">
            <a:spLocks noChangeArrowheads="1"/>
          </p:cNvSpPr>
          <p:nvPr/>
        </p:nvSpPr>
        <p:spPr bwMode="auto">
          <a:xfrm>
            <a:off x="1616075" y="836613"/>
            <a:ext cx="589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The filament alone: </a:t>
            </a:r>
            <a:r>
              <a:rPr lang="it-IT" altLang="en-US">
                <a:solidFill>
                  <a:srgbClr val="00B0F0"/>
                </a:solidFill>
                <a:cs typeface="Arial" charset="0"/>
              </a:rPr>
              <a:t>symmetric flapping</a:t>
            </a: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2638" y="5308600"/>
            <a:ext cx="113982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CasellaDiTesto 3"/>
          <p:cNvSpPr txBox="1">
            <a:spLocks noChangeArrowheads="1"/>
          </p:cNvSpPr>
          <p:nvPr/>
        </p:nvSpPr>
        <p:spPr bwMode="auto">
          <a:xfrm>
            <a:off x="6156325" y="4149725"/>
            <a:ext cx="275113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600" b="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it-IT" altLang="en-US" sz="1600" b="0">
                <a:cs typeface="Arial" charset="0"/>
              </a:rPr>
              <a:t> = </a:t>
            </a:r>
            <a:r>
              <a:rPr lang="it-IT" altLang="en-US" sz="1600" i="1">
                <a:latin typeface="Symbol" pitchFamily="18" charset="2"/>
                <a:cs typeface="Arial" charset="0"/>
              </a:rPr>
              <a:t>z</a:t>
            </a:r>
            <a:r>
              <a:rPr lang="it-IT" altLang="en-US" sz="1600" b="0" baseline="-25000">
                <a:cs typeface="Arial" charset="0"/>
              </a:rPr>
              <a:t> ss</a:t>
            </a:r>
            <a:r>
              <a:rPr lang="it-IT" altLang="en-US" sz="1600" b="0">
                <a:cs typeface="Arial" charset="0"/>
              </a:rPr>
              <a:t> = </a:t>
            </a:r>
            <a:r>
              <a:rPr lang="it-IT" altLang="en-US" sz="1600" i="1">
                <a:latin typeface="Symbol" pitchFamily="18" charset="2"/>
                <a:cs typeface="Arial" charset="0"/>
              </a:rPr>
              <a:t>z </a:t>
            </a:r>
            <a:r>
              <a:rPr lang="it-IT" altLang="en-US" sz="1600" b="0" baseline="-25000">
                <a:cs typeface="Arial" charset="0"/>
              </a:rPr>
              <a:t>sss</a:t>
            </a:r>
            <a:r>
              <a:rPr lang="it-IT" altLang="en-US" sz="1600" b="0">
                <a:cs typeface="Arial" charset="0"/>
              </a:rPr>
              <a:t> = 0                        @ s = </a:t>
            </a:r>
            <a:r>
              <a:rPr lang="it-IT" altLang="en-US" sz="1600" b="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altLang="en-US" sz="1600" b="0" baseline="-25000">
                <a:cs typeface="Arial" charset="0"/>
              </a:rPr>
              <a:t>s   </a:t>
            </a:r>
            <a:r>
              <a:rPr lang="it-IT" altLang="en-US" sz="1600" b="0">
                <a:cs typeface="Arial" charset="0"/>
              </a:rPr>
              <a:t>(filament free end)</a:t>
            </a:r>
          </a:p>
          <a:p>
            <a:endParaRPr lang="it-IT" altLang="en-US" sz="1600" b="0" baseline="-25000">
              <a:cs typeface="Arial" charset="0"/>
            </a:endParaRPr>
          </a:p>
          <a:p>
            <a:r>
              <a:rPr lang="it-IT" altLang="en-US" sz="1600" i="1">
                <a:latin typeface="Symbol" pitchFamily="18" charset="2"/>
                <a:cs typeface="Arial" charset="0"/>
              </a:rPr>
              <a:t>z</a:t>
            </a:r>
            <a:r>
              <a:rPr lang="it-IT" altLang="en-US" sz="1600" b="0">
                <a:cs typeface="Arial" charset="0"/>
              </a:rPr>
              <a:t> = </a:t>
            </a:r>
            <a:r>
              <a:rPr lang="it-IT" altLang="en-US" sz="1600" i="1">
                <a:latin typeface="Symbol" pitchFamily="18" charset="2"/>
                <a:cs typeface="Arial" charset="0"/>
              </a:rPr>
              <a:t>z </a:t>
            </a:r>
            <a:r>
              <a:rPr lang="it-IT" altLang="en-US" sz="1600" b="0" baseline="-25000">
                <a:cs typeface="Arial" charset="0"/>
              </a:rPr>
              <a:t>ss</a:t>
            </a:r>
            <a:r>
              <a:rPr lang="it-IT" altLang="en-US" sz="1600" b="0">
                <a:cs typeface="Arial" charset="0"/>
              </a:rPr>
              <a:t> = 0                         @ s = 0 </a:t>
            </a:r>
            <a:r>
              <a:rPr lang="it-IT" altLang="en-US" sz="1600" b="0" baseline="-25000">
                <a:cs typeface="Arial" charset="0"/>
              </a:rPr>
              <a:t>   </a:t>
            </a:r>
            <a:r>
              <a:rPr lang="it-IT" altLang="en-US" sz="1600" b="0">
                <a:cs typeface="Arial" charset="0"/>
              </a:rPr>
              <a:t>(hinged position)</a:t>
            </a:r>
          </a:p>
          <a:p>
            <a:endParaRPr lang="it-IT" altLang="en-US" sz="1600" b="0" baseline="-250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174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CasellaDiTesto 2"/>
          <p:cNvSpPr txBox="1">
            <a:spLocks noChangeArrowheads="1"/>
          </p:cNvSpPr>
          <p:nvPr/>
        </p:nvSpPr>
        <p:spPr bwMode="auto">
          <a:xfrm>
            <a:off x="1370013" y="833438"/>
            <a:ext cx="6423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The filament alone (soap film experiments)</a:t>
            </a:r>
          </a:p>
        </p:txBody>
      </p:sp>
      <p:sp>
        <p:nvSpPr>
          <p:cNvPr id="31749" name="Rettangolo 3"/>
          <p:cNvSpPr>
            <a:spLocks noChangeArrowheads="1"/>
          </p:cNvSpPr>
          <p:nvPr/>
        </p:nvSpPr>
        <p:spPr bwMode="auto">
          <a:xfrm>
            <a:off x="1763713" y="1298575"/>
            <a:ext cx="863600" cy="401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0" y="1500188"/>
            <a:ext cx="3832225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2"/>
          <p:cNvSpPr txBox="1">
            <a:spLocks noChangeArrowheads="1"/>
          </p:cNvSpPr>
          <p:nvPr/>
        </p:nvSpPr>
        <p:spPr bwMode="auto">
          <a:xfrm>
            <a:off x="539750" y="1565275"/>
            <a:ext cx="90360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4400">
                <a:solidFill>
                  <a:schemeClr val="tx2"/>
                </a:solidFill>
                <a:cs typeface="Arial" charset="0"/>
              </a:rPr>
              <a:t/>
            </a:r>
            <a:br>
              <a:rPr lang="en-GB" altLang="en-US" sz="4400">
                <a:solidFill>
                  <a:schemeClr val="tx2"/>
                </a:solidFill>
                <a:cs typeface="Arial" charset="0"/>
              </a:rPr>
            </a:br>
            <a:r>
              <a:rPr lang="en-GB" altLang="en-US" sz="4400">
                <a:solidFill>
                  <a:schemeClr val="tx2"/>
                </a:solidFill>
                <a:cs typeface="Arial" charset="0"/>
              </a:rPr>
              <a:t/>
            </a:r>
            <a:br>
              <a:rPr lang="en-GB" altLang="en-US" sz="4400">
                <a:solidFill>
                  <a:schemeClr val="tx2"/>
                </a:solidFill>
                <a:cs typeface="Arial" charset="0"/>
              </a:rPr>
            </a:br>
            <a:r>
              <a:rPr lang="en-GB" altLang="en-US">
                <a:solidFill>
                  <a:srgbClr val="000AFF"/>
                </a:solidFill>
                <a:cs typeface="Arial" charset="0"/>
              </a:rPr>
              <a:t/>
            </a:r>
            <a:br>
              <a:rPr lang="en-GB" altLang="en-US">
                <a:solidFill>
                  <a:srgbClr val="000AFF"/>
                </a:solidFill>
                <a:cs typeface="Arial" charset="0"/>
              </a:rPr>
            </a:br>
            <a:endParaRPr lang="en-GB" altLang="en-US" sz="2800" i="1">
              <a:solidFill>
                <a:srgbClr val="FF0800"/>
              </a:solidFill>
              <a:cs typeface="Arial" charset="0"/>
            </a:endParaRPr>
          </a:p>
        </p:txBody>
      </p:sp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6475" y="1500188"/>
            <a:ext cx="2967038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ttangolo 4"/>
          <p:cNvSpPr>
            <a:spLocks noChangeArrowheads="1"/>
          </p:cNvSpPr>
          <p:nvPr/>
        </p:nvSpPr>
        <p:spPr bwMode="auto">
          <a:xfrm>
            <a:off x="598488" y="5516563"/>
            <a:ext cx="5835650" cy="1341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 sz="700" b="0">
              <a:cs typeface="Arial" charset="0"/>
            </a:endParaRPr>
          </a:p>
          <a:p>
            <a:pPr eaLnBrk="0" hangingPunct="0"/>
            <a:endParaRPr lang="it-IT" altLang="en-US" sz="700" b="0">
              <a:cs typeface="Arial" charset="0"/>
            </a:endParaRPr>
          </a:p>
          <a:p>
            <a:pPr eaLnBrk="0" hangingPunct="0"/>
            <a:r>
              <a:rPr lang="it-IT" altLang="en-US" sz="1800" b="0">
                <a:cs typeface="Arial" charset="0"/>
              </a:rPr>
              <a:t> Zhang, Childress, Libchaber &amp; Shelley, </a:t>
            </a:r>
            <a:r>
              <a:rPr lang="it-IT" altLang="en-US" sz="1800" b="0" i="1">
                <a:cs typeface="Arial" charset="0"/>
              </a:rPr>
              <a:t>Nature</a:t>
            </a:r>
            <a:r>
              <a:rPr lang="it-IT" altLang="en-US" sz="1800" b="0">
                <a:cs typeface="Arial" charset="0"/>
              </a:rPr>
              <a:t> 2000</a:t>
            </a:r>
          </a:p>
          <a:p>
            <a:pPr eaLnBrk="0" hangingPunct="0"/>
            <a:r>
              <a:rPr lang="it-IT" altLang="en-US" sz="1800" b="0">
                <a:cs typeface="Arial" charset="0"/>
              </a:rPr>
              <a:t> Shelley &amp; Zhang, </a:t>
            </a:r>
            <a:r>
              <a:rPr lang="it-IT" altLang="en-US" sz="1800" b="0" i="1">
                <a:cs typeface="Arial" charset="0"/>
              </a:rPr>
              <a:t>ARFM</a:t>
            </a:r>
            <a:r>
              <a:rPr lang="it-IT" altLang="en-US" sz="1800" b="0">
                <a:cs typeface="Arial" charset="0"/>
              </a:rPr>
              <a:t> 2011</a:t>
            </a:r>
          </a:p>
        </p:txBody>
      </p:sp>
      <p:sp>
        <p:nvSpPr>
          <p:cNvPr id="31754" name="CasellaDiTesto 5"/>
          <p:cNvSpPr txBox="1">
            <a:spLocks noChangeArrowheads="1"/>
          </p:cNvSpPr>
          <p:nvPr/>
        </p:nvSpPr>
        <p:spPr bwMode="auto">
          <a:xfrm>
            <a:off x="6551613" y="2727325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600" b="0">
                <a:solidFill>
                  <a:srgbClr val="FF0000"/>
                </a:solidFill>
                <a:cs typeface="Arial" charset="0"/>
              </a:rPr>
              <a:t>stretched</a:t>
            </a:r>
          </a:p>
        </p:txBody>
      </p:sp>
      <p:sp>
        <p:nvSpPr>
          <p:cNvPr id="31755" name="CasellaDiTesto 6"/>
          <p:cNvSpPr txBox="1">
            <a:spLocks noChangeArrowheads="1"/>
          </p:cNvSpPr>
          <p:nvPr/>
        </p:nvSpPr>
        <p:spPr bwMode="auto">
          <a:xfrm>
            <a:off x="7596188" y="1870075"/>
            <a:ext cx="3203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1600" b="0">
                <a:solidFill>
                  <a:srgbClr val="FF0000"/>
                </a:solidFill>
                <a:cs typeface="Arial" charset="0"/>
              </a:rPr>
              <a:t>flapping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277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CasellaDiTesto 2"/>
          <p:cNvSpPr txBox="1">
            <a:spLocks noChangeArrowheads="1"/>
          </p:cNvSpPr>
          <p:nvPr/>
        </p:nvSpPr>
        <p:spPr bwMode="auto">
          <a:xfrm>
            <a:off x="1360488" y="854075"/>
            <a:ext cx="6423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The filament alone (numerical simulations)</a:t>
            </a:r>
          </a:p>
        </p:txBody>
      </p:sp>
      <p:sp>
        <p:nvSpPr>
          <p:cNvPr id="32773" name="Rettangolo 3"/>
          <p:cNvSpPr>
            <a:spLocks noChangeArrowheads="1"/>
          </p:cNvSpPr>
          <p:nvPr/>
        </p:nvSpPr>
        <p:spPr bwMode="auto">
          <a:xfrm>
            <a:off x="1763713" y="1298575"/>
            <a:ext cx="863600" cy="401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3" y="2060575"/>
            <a:ext cx="74580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379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5450" y="1844675"/>
            <a:ext cx="57531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CasellaDiTesto 2"/>
          <p:cNvSpPr txBox="1">
            <a:spLocks noChangeArrowheads="1"/>
          </p:cNvSpPr>
          <p:nvPr/>
        </p:nvSpPr>
        <p:spPr bwMode="auto">
          <a:xfrm>
            <a:off x="1695450" y="981075"/>
            <a:ext cx="637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Cylinder + filament: </a:t>
            </a:r>
            <a:r>
              <a:rPr lang="it-IT" altLang="en-US">
                <a:solidFill>
                  <a:srgbClr val="00B0F0"/>
                </a:solidFill>
                <a:cs typeface="Arial" charset="0"/>
              </a:rPr>
              <a:t>something happens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976313" y="714375"/>
            <a:ext cx="6459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n-US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GB" altLang="en-US" b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altLang="en-US" sz="2200" b="0">
                <a:solidFill>
                  <a:schemeClr val="tx2"/>
                </a:solidFill>
                <a:cs typeface="Arial" charset="0"/>
              </a:rPr>
              <a:t>= 100,</a:t>
            </a:r>
            <a:r>
              <a:rPr lang="en-GB" altLang="en-US" b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altLang="en-US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altLang="en-US" b="0" i="1" baseline="-25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altLang="en-US" b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altLang="en-US" sz="2200" b="0">
                <a:solidFill>
                  <a:schemeClr val="tx2"/>
                </a:solidFill>
                <a:cs typeface="Arial" charset="0"/>
              </a:rPr>
              <a:t>= 0.1, </a:t>
            </a:r>
            <a:r>
              <a:rPr lang="en-GB" altLang="en-US" b="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altLang="en-US" b="0" i="1" baseline="-25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b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altLang="en-US" sz="2200" b="0">
                <a:solidFill>
                  <a:schemeClr val="tx2"/>
                </a:solidFill>
                <a:cs typeface="Arial" charset="0"/>
              </a:rPr>
              <a:t>= 0.005, </a:t>
            </a:r>
            <a:r>
              <a:rPr lang="en-GB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altLang="en-US" b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altLang="en-US" sz="2200" b="0">
                <a:solidFill>
                  <a:srgbClr val="FF0000"/>
                </a:solidFill>
                <a:cs typeface="Arial" charset="0"/>
              </a:rPr>
              <a:t>= 3  </a:t>
            </a:r>
            <a:r>
              <a:rPr lang="en-GB" altLang="en-US" sz="2200" b="0">
                <a:solidFill>
                  <a:schemeClr val="tx2"/>
                </a:solidFill>
                <a:cs typeface="Arial" charset="0"/>
              </a:rPr>
              <a:t>and  </a:t>
            </a:r>
            <a:r>
              <a:rPr lang="en-GB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altLang="en-US" b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altLang="en-US" sz="2200" b="0">
                <a:solidFill>
                  <a:srgbClr val="FF0000"/>
                </a:solidFill>
                <a:cs typeface="Arial" charset="0"/>
              </a:rPr>
              <a:t>= 1.5</a:t>
            </a:r>
            <a:endParaRPr lang="en-US" altLang="en-US" sz="2200" b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4819" name="Segnaposto contenuto 1"/>
          <p:cNvSpPr>
            <a:spLocks noGrp="1"/>
          </p:cNvSpPr>
          <p:nvPr>
            <p:ph idx="1"/>
          </p:nvPr>
        </p:nvSpPr>
        <p:spPr>
          <a:xfrm>
            <a:off x="0" y="6210300"/>
            <a:ext cx="7772400" cy="6477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en-US" sz="2400" smtClean="0"/>
              <a:t>      </a:t>
            </a:r>
            <a:r>
              <a:rPr lang="it-IT" altLang="en-US" sz="1800" smtClean="0"/>
              <a:t>Bagheri, Mazzino &amp; Bottaro, </a:t>
            </a:r>
            <a:r>
              <a:rPr lang="it-IT" altLang="en-US" sz="1800" i="1" smtClean="0"/>
              <a:t>PRL</a:t>
            </a:r>
            <a:r>
              <a:rPr lang="it-IT" altLang="en-US" sz="1800" smtClean="0"/>
              <a:t> 2012</a:t>
            </a:r>
          </a:p>
        </p:txBody>
      </p:sp>
      <p:pic>
        <p:nvPicPr>
          <p:cNvPr id="8" name="flexible_lon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6838" y="1557338"/>
            <a:ext cx="57610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flexible_shor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9538" y="3962400"/>
            <a:ext cx="576103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ttangolo 9"/>
          <p:cNvSpPr>
            <a:spLocks noChangeArrowheads="1"/>
          </p:cNvSpPr>
          <p:nvPr/>
        </p:nvSpPr>
        <p:spPr bwMode="auto">
          <a:xfrm>
            <a:off x="6948488" y="1989138"/>
            <a:ext cx="360362" cy="41036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altLang="en-US">
              <a:cs typeface="Arial" charset="0"/>
            </a:endParaRPr>
          </a:p>
        </p:txBody>
      </p:sp>
      <p:pic>
        <p:nvPicPr>
          <p:cNvPr id="34823" name="Picture 6" descr="uni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17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584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8" y="1260475"/>
            <a:ext cx="80486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ttangolo 1"/>
          <p:cNvSpPr>
            <a:spLocks noChangeArrowheads="1"/>
          </p:cNvSpPr>
          <p:nvPr/>
        </p:nvSpPr>
        <p:spPr bwMode="auto">
          <a:xfrm>
            <a:off x="7956550" y="5661025"/>
            <a:ext cx="287338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contenuto 1"/>
          <p:cNvSpPr>
            <a:spLocks noGrp="1"/>
          </p:cNvSpPr>
          <p:nvPr>
            <p:ph idx="1"/>
          </p:nvPr>
        </p:nvSpPr>
        <p:spPr>
          <a:xfrm>
            <a:off x="1146175" y="4724400"/>
            <a:ext cx="7243763" cy="6492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en-US" sz="2400" smtClean="0"/>
              <a:t>increasing  </a:t>
            </a:r>
            <a:r>
              <a:rPr lang="it-IT" altLang="en-US" sz="2400" i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altLang="en-US" sz="24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en-US" sz="2400" smtClean="0"/>
              <a:t>  </a:t>
            </a:r>
            <a:r>
              <a:rPr lang="it-IT" altLang="en-US" sz="2400" smtClean="0">
                <a:sym typeface="Wingdings" pitchFamily="2" charset="2"/>
              </a:rPr>
              <a:t>  increased rigidity of the structure</a:t>
            </a:r>
            <a:endParaRPr lang="it-IT" altLang="en-US" sz="2400" smtClean="0"/>
          </a:p>
        </p:txBody>
      </p:sp>
      <p:pic>
        <p:nvPicPr>
          <p:cNvPr id="3686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7788" y="1916113"/>
            <a:ext cx="6410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69" name="Connettore 1 5"/>
          <p:cNvCxnSpPr>
            <a:cxnSpLocks noChangeShapeType="1"/>
          </p:cNvCxnSpPr>
          <p:nvPr/>
        </p:nvCxnSpPr>
        <p:spPr bwMode="auto">
          <a:xfrm>
            <a:off x="1403350" y="2852738"/>
            <a:ext cx="63373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789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700213"/>
            <a:ext cx="80137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ttangolo 1"/>
          <p:cNvSpPr>
            <a:spLocks noChangeArrowheads="1"/>
          </p:cNvSpPr>
          <p:nvPr/>
        </p:nvSpPr>
        <p:spPr bwMode="auto">
          <a:xfrm>
            <a:off x="5003800" y="4941888"/>
            <a:ext cx="3549650" cy="2873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3891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CasellaDiTesto 1"/>
          <p:cNvSpPr txBox="1">
            <a:spLocks noChangeArrowheads="1"/>
          </p:cNvSpPr>
          <p:nvPr/>
        </p:nvSpPr>
        <p:spPr bwMode="auto">
          <a:xfrm>
            <a:off x="2484438" y="833438"/>
            <a:ext cx="3419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>
                <a:cs typeface="Arial" charset="0"/>
              </a:rPr>
              <a:t>    </a:t>
            </a:r>
            <a:r>
              <a:rPr lang="en-US" altLang="en-US" b="0">
                <a:solidFill>
                  <a:srgbClr val="000AFF"/>
                </a:solidFill>
                <a:cs typeface="Arial" charset="0"/>
              </a:rPr>
              <a:t>Choice of observable</a:t>
            </a:r>
          </a:p>
        </p:txBody>
      </p: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539875"/>
            <a:ext cx="7219950" cy="441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8" name="Rettangolo 2"/>
          <p:cNvSpPr>
            <a:spLocks noChangeArrowheads="1"/>
          </p:cNvSpPr>
          <p:nvPr/>
        </p:nvSpPr>
        <p:spPr bwMode="auto">
          <a:xfrm>
            <a:off x="1331913" y="4724400"/>
            <a:ext cx="4679950" cy="1512888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4962525"/>
            <a:ext cx="38195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 bwMode="auto">
          <a:xfrm>
            <a:off x="1835150" y="5013325"/>
            <a:ext cx="3816350" cy="86360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8921" name="CasellaDiTesto 7"/>
          <p:cNvSpPr txBox="1">
            <a:spLocks noChangeArrowheads="1"/>
          </p:cNvSpPr>
          <p:nvPr/>
        </p:nvSpPr>
        <p:spPr bwMode="auto">
          <a:xfrm>
            <a:off x="1692275" y="5013325"/>
            <a:ext cx="38877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sz="2000" b="0">
                <a:solidFill>
                  <a:srgbClr val="FF0000"/>
                </a:solidFill>
                <a:cs typeface="Arial" charset="0"/>
              </a:rPr>
              <a:t>    Rigid</a:t>
            </a:r>
            <a:r>
              <a:rPr lang="it-IT" altLang="en-US" sz="2000" b="0">
                <a:cs typeface="Arial" charset="0"/>
              </a:rPr>
              <a:t> filament:      R</a:t>
            </a:r>
            <a:r>
              <a:rPr lang="it-IT" altLang="en-US" sz="2000" b="0" baseline="-25000">
                <a:cs typeface="Arial" charset="0"/>
              </a:rPr>
              <a:t>2</a:t>
            </a:r>
            <a:r>
              <a:rPr lang="it-IT" altLang="en-US" sz="2000" b="0">
                <a:cs typeface="Arial" charset="0"/>
              </a:rPr>
              <a:t> = 0.1</a:t>
            </a:r>
          </a:p>
          <a:p>
            <a:endParaRPr lang="it-IT" altLang="en-US" sz="1000" b="0">
              <a:cs typeface="Arial" charset="0"/>
            </a:endParaRPr>
          </a:p>
          <a:p>
            <a:r>
              <a:rPr lang="it-IT" altLang="en-US" sz="2000" b="0">
                <a:solidFill>
                  <a:srgbClr val="FF0000"/>
                </a:solidFill>
                <a:cs typeface="Arial" charset="0"/>
              </a:rPr>
              <a:t>    Flexible</a:t>
            </a:r>
            <a:r>
              <a:rPr lang="it-IT" altLang="en-US" sz="2000" b="0">
                <a:cs typeface="Arial" charset="0"/>
              </a:rPr>
              <a:t> filament:  R</a:t>
            </a:r>
            <a:r>
              <a:rPr lang="it-IT" altLang="en-US" sz="2000" b="0" baseline="-25000">
                <a:cs typeface="Arial" charset="0"/>
              </a:rPr>
              <a:t>2</a:t>
            </a:r>
            <a:r>
              <a:rPr lang="it-IT" altLang="en-US" sz="2000" b="0">
                <a:cs typeface="Arial" charset="0"/>
              </a:rPr>
              <a:t> = 0.005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contenuto 1"/>
          <p:cNvSpPr>
            <a:spLocks noGrp="1"/>
          </p:cNvSpPr>
          <p:nvPr>
            <p:ph idx="1"/>
          </p:nvPr>
        </p:nvSpPr>
        <p:spPr>
          <a:xfrm>
            <a:off x="755650" y="5732463"/>
            <a:ext cx="7772400" cy="6492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it-IT" sz="2400" dirty="0" smtClean="0"/>
              <a:t>A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symmetry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-breaking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bifurcation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 smtClean="0"/>
              <a:t>occurs</a:t>
            </a:r>
            <a:r>
              <a:rPr lang="it-IT" sz="2400" dirty="0" smtClean="0"/>
              <a:t> </a:t>
            </a:r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/>
              <a:t> </a:t>
            </a:r>
            <a:r>
              <a:rPr lang="it-IT" sz="2400" dirty="0" smtClean="0"/>
              <a:t>     </a:t>
            </a:r>
            <a:r>
              <a:rPr lang="it-IT" sz="2400" dirty="0" err="1" smtClean="0"/>
              <a:t>vortices</a:t>
            </a:r>
            <a:r>
              <a:rPr lang="it-IT" sz="2400" dirty="0" smtClean="0"/>
              <a:t> and </a:t>
            </a:r>
            <a:r>
              <a:rPr lang="it-IT" sz="2400" dirty="0" err="1" smtClean="0"/>
              <a:t>structures</a:t>
            </a:r>
            <a:r>
              <a:rPr lang="it-IT" sz="2400" dirty="0" smtClean="0"/>
              <a:t> </a:t>
            </a:r>
            <a:r>
              <a:rPr lang="it-IT" sz="2400" dirty="0" err="1" smtClean="0"/>
              <a:t>resonate</a:t>
            </a:r>
            <a:r>
              <a:rPr lang="it-IT" sz="2400" dirty="0" smtClean="0"/>
              <a:t> …</a:t>
            </a:r>
          </a:p>
        </p:txBody>
      </p:sp>
      <p:pic>
        <p:nvPicPr>
          <p:cNvPr id="3993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981075"/>
            <a:ext cx="70675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268413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09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CasellaDiTesto 1"/>
          <p:cNvSpPr txBox="1">
            <a:spLocks noChangeArrowheads="1"/>
          </p:cNvSpPr>
          <p:nvPr/>
        </p:nvSpPr>
        <p:spPr bwMode="auto">
          <a:xfrm>
            <a:off x="2268538" y="2720975"/>
            <a:ext cx="48622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dirty="0">
                <a:cs typeface="Arial" charset="0"/>
              </a:rPr>
              <a:t>In </a:t>
            </a:r>
            <a:r>
              <a:rPr lang="it-IT" altLang="en-US" dirty="0" err="1">
                <a:cs typeface="Arial" charset="0"/>
              </a:rPr>
              <a:t>which</a:t>
            </a:r>
            <a:r>
              <a:rPr lang="it-IT" altLang="en-US" dirty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Re-world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>
                <a:cs typeface="Arial" charset="0"/>
              </a:rPr>
              <a:t>do </a:t>
            </a:r>
            <a:r>
              <a:rPr lang="it-IT" altLang="en-US" dirty="0" err="1">
                <a:cs typeface="Arial" charset="0"/>
              </a:rPr>
              <a:t>we</a:t>
            </a:r>
            <a:r>
              <a:rPr lang="it-IT" altLang="en-US" dirty="0">
                <a:cs typeface="Arial" charset="0"/>
              </a:rPr>
              <a:t> </a:t>
            </a:r>
            <a:r>
              <a:rPr lang="it-IT" altLang="en-US" dirty="0" smtClean="0">
                <a:cs typeface="Arial" charset="0"/>
              </a:rPr>
              <a:t>stand?</a:t>
            </a:r>
            <a:endParaRPr lang="en-US" alt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096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3" y="1773238"/>
            <a:ext cx="78390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CasellaDiTesto 1"/>
          <p:cNvSpPr txBox="1">
            <a:spLocks noChangeArrowheads="1"/>
          </p:cNvSpPr>
          <p:nvPr/>
        </p:nvSpPr>
        <p:spPr bwMode="auto">
          <a:xfrm>
            <a:off x="3132138" y="879475"/>
            <a:ext cx="2341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000AFF"/>
                </a:solidFill>
                <a:cs typeface="Arial" charset="0"/>
              </a:rPr>
              <a:t> Beam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198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652588"/>
            <a:ext cx="69913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CasellaDiTesto 1"/>
          <p:cNvSpPr txBox="1">
            <a:spLocks noChangeArrowheads="1"/>
          </p:cNvSpPr>
          <p:nvPr/>
        </p:nvSpPr>
        <p:spPr bwMode="auto">
          <a:xfrm>
            <a:off x="3132138" y="822325"/>
            <a:ext cx="306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000AFF"/>
                </a:solidFill>
                <a:cs typeface="Arial" charset="0"/>
              </a:rPr>
              <a:t>Resonance condition</a:t>
            </a:r>
          </a:p>
        </p:txBody>
      </p:sp>
      <p:sp>
        <p:nvSpPr>
          <p:cNvPr id="41990" name="Rettangolo 3"/>
          <p:cNvSpPr>
            <a:spLocks noChangeArrowheads="1"/>
          </p:cNvSpPr>
          <p:nvPr/>
        </p:nvSpPr>
        <p:spPr bwMode="auto">
          <a:xfrm>
            <a:off x="2843213" y="3213100"/>
            <a:ext cx="4537075" cy="13684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sp>
        <p:nvSpPr>
          <p:cNvPr id="41991" name="CasellaDiTesto 2"/>
          <p:cNvSpPr txBox="1">
            <a:spLocks noChangeArrowheads="1"/>
          </p:cNvSpPr>
          <p:nvPr/>
        </p:nvSpPr>
        <p:spPr bwMode="auto">
          <a:xfrm>
            <a:off x="3132138" y="3284538"/>
            <a:ext cx="51117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200" b="0">
                <a:cs typeface="Arial" charset="0"/>
              </a:rPr>
              <a:t> filament with slow reaction time</a:t>
            </a:r>
          </a:p>
          <a:p>
            <a:endParaRPr lang="en-US" altLang="en-US" sz="3000" b="0">
              <a:cs typeface="Arial" charset="0"/>
            </a:endParaRPr>
          </a:p>
          <a:p>
            <a:r>
              <a:rPr lang="en-US" altLang="en-US" sz="2200" b="0">
                <a:cs typeface="Arial" charset="0"/>
              </a:rPr>
              <a:t> filament reacts instantaneously</a:t>
            </a:r>
          </a:p>
        </p:txBody>
      </p:sp>
      <p:sp>
        <p:nvSpPr>
          <p:cNvPr id="41992" name="Rettangolo 4"/>
          <p:cNvSpPr>
            <a:spLocks noChangeArrowheads="1"/>
          </p:cNvSpPr>
          <p:nvPr/>
        </p:nvSpPr>
        <p:spPr bwMode="auto">
          <a:xfrm>
            <a:off x="971550" y="5300663"/>
            <a:ext cx="6991350" cy="13684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432425"/>
            <a:ext cx="24098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301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" y="1404938"/>
            <a:ext cx="69342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ttangolo 1"/>
          <p:cNvSpPr>
            <a:spLocks noChangeArrowheads="1"/>
          </p:cNvSpPr>
          <p:nvPr/>
        </p:nvSpPr>
        <p:spPr bwMode="auto">
          <a:xfrm>
            <a:off x="4356100" y="1700213"/>
            <a:ext cx="360363" cy="2889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175" y="1628775"/>
            <a:ext cx="2476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Rettangolo 2"/>
          <p:cNvSpPr>
            <a:spLocks noChangeArrowheads="1"/>
          </p:cNvSpPr>
          <p:nvPr/>
        </p:nvSpPr>
        <p:spPr bwMode="auto">
          <a:xfrm>
            <a:off x="5651500" y="1628775"/>
            <a:ext cx="433388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pic>
        <p:nvPicPr>
          <p:cNvPr id="430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5163" y="1628775"/>
            <a:ext cx="2460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ttangolo 3"/>
          <p:cNvSpPr>
            <a:spLocks noChangeArrowheads="1"/>
          </p:cNvSpPr>
          <p:nvPr/>
        </p:nvSpPr>
        <p:spPr bwMode="auto">
          <a:xfrm>
            <a:off x="5745163" y="1404938"/>
            <a:ext cx="246062" cy="2952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>
              <a:cs typeface="Arial" charset="0"/>
            </a:endParaRPr>
          </a:p>
        </p:txBody>
      </p:sp>
      <p:sp>
        <p:nvSpPr>
          <p:cNvPr id="43018" name="CasellaDiTesto 4"/>
          <p:cNvSpPr txBox="1">
            <a:spLocks noChangeArrowheads="1"/>
          </p:cNvSpPr>
          <p:nvPr/>
        </p:nvSpPr>
        <p:spPr bwMode="auto">
          <a:xfrm>
            <a:off x="5775325" y="1835150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b="0" i="1">
                <a:cs typeface="Arial" charset="0"/>
              </a:rPr>
              <a:t> ss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6516216" y="4149080"/>
            <a:ext cx="72008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5366670"/>
            <a:ext cx="144016" cy="22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4035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700213"/>
            <a:ext cx="71342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CasellaDiTesto 1"/>
          <p:cNvSpPr txBox="1">
            <a:spLocks noChangeArrowheads="1"/>
          </p:cNvSpPr>
          <p:nvPr/>
        </p:nvSpPr>
        <p:spPr bwMode="auto">
          <a:xfrm>
            <a:off x="3635375" y="908050"/>
            <a:ext cx="316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0">
                <a:solidFill>
                  <a:srgbClr val="000AFF"/>
                </a:solidFill>
                <a:cs typeface="Arial" charset="0"/>
              </a:rPr>
              <a:t>Resonance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505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CasellaDiTesto 1"/>
          <p:cNvSpPr txBox="1">
            <a:spLocks noChangeArrowheads="1"/>
          </p:cNvSpPr>
          <p:nvPr/>
        </p:nvSpPr>
        <p:spPr bwMode="auto">
          <a:xfrm>
            <a:off x="3635375" y="908050"/>
            <a:ext cx="316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0">
                <a:solidFill>
                  <a:srgbClr val="000AFF"/>
                </a:solidFill>
                <a:cs typeface="Arial" charset="0"/>
              </a:rPr>
              <a:t>Resonance</a:t>
            </a: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2524125"/>
            <a:ext cx="59483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CasellaDiTesto 5"/>
          <p:cNvSpPr txBox="1">
            <a:spLocks noChangeArrowheads="1"/>
          </p:cNvSpPr>
          <p:nvPr/>
        </p:nvSpPr>
        <p:spPr bwMode="auto">
          <a:xfrm>
            <a:off x="3419475" y="4437063"/>
            <a:ext cx="4032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altLang="en-US" b="0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altLang="en-US" b="0" i="1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>
                <a:solidFill>
                  <a:srgbClr val="FF0000"/>
                </a:solidFill>
                <a:cs typeface="Arial" charset="0"/>
              </a:rPr>
              <a:t>        filament        </a:t>
            </a:r>
            <a:r>
              <a:rPr lang="it-IT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it-IT" altLang="en-US" b="0" i="1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altLang="en-US" b="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it-IT" altLang="en-US" b="0">
                <a:solidFill>
                  <a:srgbClr val="FF0000"/>
                </a:solidFill>
                <a:cs typeface="Arial" charset="0"/>
              </a:rPr>
              <a:t>             </a:t>
            </a:r>
            <a:r>
              <a:rPr lang="it-IT" altLang="en-US" sz="2000" b="0">
                <a:solidFill>
                  <a:srgbClr val="FF0000"/>
                </a:solidFill>
                <a:cs typeface="Arial" charset="0"/>
              </a:rPr>
              <a:t>  </a:t>
            </a:r>
            <a:r>
              <a:rPr lang="it-IT" altLang="en-US" b="0">
                <a:solidFill>
                  <a:srgbClr val="FF0000"/>
                </a:solidFill>
                <a:cs typeface="Arial" charset="0"/>
              </a:rPr>
              <a:t>energy</a:t>
            </a:r>
            <a:endParaRPr lang="it-IT" altLang="en-US" b="0" baseline="-2500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4608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0" y="1755775"/>
            <a:ext cx="71818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CasellaDiTesto 1"/>
          <p:cNvSpPr txBox="1">
            <a:spLocks noChangeArrowheads="1"/>
          </p:cNvSpPr>
          <p:nvPr/>
        </p:nvSpPr>
        <p:spPr bwMode="auto">
          <a:xfrm>
            <a:off x="2351088" y="835025"/>
            <a:ext cx="4410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cs typeface="Arial" charset="0"/>
              </a:rPr>
              <a:t>Can filaments increase drift?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400" dirty="0" smtClean="0">
                <a:solidFill>
                  <a:srgbClr val="000AFF"/>
                </a:solidFill>
              </a:rPr>
              <a:t/>
            </a:r>
            <a:br>
              <a:rPr lang="en-GB" altLang="en-US" sz="2400" dirty="0" smtClean="0">
                <a:solidFill>
                  <a:srgbClr val="000AFF"/>
                </a:solidFill>
              </a:rPr>
            </a:br>
            <a:endParaRPr lang="en-GB" altLang="en-US" sz="2800" b="1" i="1" dirty="0" smtClean="0">
              <a:solidFill>
                <a:srgbClr val="FF0800"/>
              </a:solidFill>
            </a:endParaRPr>
          </a:p>
        </p:txBody>
      </p:sp>
      <p:pic>
        <p:nvPicPr>
          <p:cNvPr id="4710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CasellaDiTesto 1"/>
          <p:cNvSpPr txBox="1">
            <a:spLocks noChangeArrowheads="1"/>
          </p:cNvSpPr>
          <p:nvPr/>
        </p:nvSpPr>
        <p:spPr bwMode="auto">
          <a:xfrm>
            <a:off x="539552" y="836712"/>
            <a:ext cx="77620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cs typeface="Arial" charset="0"/>
              </a:rPr>
              <a:t>Can filaments reduce drag</a:t>
            </a:r>
            <a:r>
              <a:rPr lang="en-US" altLang="en-US" b="0" dirty="0">
                <a:cs typeface="Arial" charset="0"/>
              </a:rPr>
              <a:t> “optimally” </a:t>
            </a:r>
            <a:r>
              <a:rPr lang="en-US" altLang="en-US" b="0" dirty="0" smtClean="0">
                <a:cs typeface="Arial" charset="0"/>
              </a:rPr>
              <a:t>(thanks to their </a:t>
            </a:r>
            <a:endParaRPr lang="en-US" altLang="en-US" b="0" dirty="0">
              <a:cs typeface="Arial" charset="0"/>
            </a:endParaRPr>
          </a:p>
          <a:p>
            <a:r>
              <a:rPr lang="en-US" altLang="en-US" b="0" dirty="0" smtClean="0">
                <a:cs typeface="Arial" charset="0"/>
              </a:rPr>
              <a:t>compliance</a:t>
            </a:r>
            <a:r>
              <a:rPr lang="en-US" altLang="en-US" b="0" dirty="0">
                <a:cs typeface="Arial" charset="0"/>
              </a:rPr>
              <a:t>) as opposed, i.e., to the (sub-optimal) </a:t>
            </a:r>
            <a:endParaRPr lang="en-US" altLang="en-US" b="0" dirty="0" smtClean="0">
              <a:cs typeface="Arial" charset="0"/>
            </a:endParaRPr>
          </a:p>
          <a:p>
            <a:r>
              <a:rPr lang="en-US" altLang="en-US" b="0" dirty="0" smtClean="0">
                <a:cs typeface="Arial" charset="0"/>
              </a:rPr>
              <a:t>pressure </a:t>
            </a:r>
            <a:r>
              <a:rPr lang="en-US" altLang="en-US" b="0" dirty="0">
                <a:cs typeface="Arial" charset="0"/>
              </a:rPr>
              <a:t>drag reduction of golf/tennis/baseball balls?</a:t>
            </a:r>
          </a:p>
        </p:txBody>
      </p:sp>
      <p:pic>
        <p:nvPicPr>
          <p:cNvPr id="47109" name="Picture 3" descr="sphere-flow-compa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88" y="2781300"/>
            <a:ext cx="31781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2708275"/>
            <a:ext cx="453548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508104" y="6381328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err="1" smtClean="0"/>
              <a:t>Favier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et</a:t>
            </a:r>
            <a:r>
              <a:rPr lang="it-IT" sz="1400" b="0" dirty="0" smtClean="0"/>
              <a:t> al. </a:t>
            </a:r>
            <a:r>
              <a:rPr lang="it-IT" sz="1400" b="0" i="1" dirty="0" smtClean="0"/>
              <a:t>JFM</a:t>
            </a:r>
            <a:r>
              <a:rPr lang="it-IT" sz="1400" b="0" dirty="0" smtClean="0"/>
              <a:t> 2009</a:t>
            </a:r>
            <a:endParaRPr lang="it-IT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2 13"/>
          <p:cNvCxnSpPr/>
          <p:nvPr/>
        </p:nvCxnSpPr>
        <p:spPr bwMode="auto">
          <a:xfrm>
            <a:off x="5796136" y="3789040"/>
            <a:ext cx="144016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400" dirty="0" smtClean="0">
                <a:solidFill>
                  <a:srgbClr val="000AFF"/>
                </a:solidFill>
              </a:rPr>
              <a:t/>
            </a:r>
            <a:br>
              <a:rPr lang="en-GB" altLang="en-US" sz="2400" dirty="0" smtClean="0">
                <a:solidFill>
                  <a:srgbClr val="000AFF"/>
                </a:solidFill>
              </a:rPr>
            </a:br>
            <a:endParaRPr lang="en-GB" altLang="en-US" sz="2800" b="1" i="1" dirty="0" smtClean="0">
              <a:solidFill>
                <a:srgbClr val="FF0800"/>
              </a:solidFill>
            </a:endParaRPr>
          </a:p>
        </p:txBody>
      </p:sp>
      <p:pic>
        <p:nvPicPr>
          <p:cNvPr id="4505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CasellaDiTesto 1"/>
          <p:cNvSpPr txBox="1">
            <a:spLocks noChangeArrowheads="1"/>
          </p:cNvSpPr>
          <p:nvPr/>
        </p:nvSpPr>
        <p:spPr bwMode="auto">
          <a:xfrm>
            <a:off x="899592" y="404664"/>
            <a:ext cx="7704856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b="0" dirty="0" smtClean="0">
                <a:solidFill>
                  <a:srgbClr val="000AFF"/>
                </a:solidFill>
                <a:cs typeface="Arial" charset="0"/>
              </a:rPr>
              <a:t>However …</a:t>
            </a:r>
          </a:p>
          <a:p>
            <a:endParaRPr lang="en-US" altLang="en-US" b="0" dirty="0" smtClean="0">
              <a:solidFill>
                <a:srgbClr val="000AFF"/>
              </a:solidFill>
              <a:cs typeface="Arial" charset="0"/>
            </a:endParaRPr>
          </a:p>
          <a:p>
            <a:r>
              <a:rPr lang="en-US" altLang="en-US" b="0" dirty="0" smtClean="0">
                <a:cs typeface="Arial" charset="0"/>
              </a:rPr>
              <a:t>we </a:t>
            </a:r>
            <a:r>
              <a:rPr lang="en-US" altLang="en-US" b="0" dirty="0" smtClean="0">
                <a:solidFill>
                  <a:srgbClr val="FF0000"/>
                </a:solidFill>
                <a:cs typeface="Arial" charset="0"/>
              </a:rPr>
              <a:t>do not </a:t>
            </a:r>
            <a:r>
              <a:rPr lang="en-US" altLang="en-US" b="0" dirty="0" smtClean="0">
                <a:cs typeface="Arial" charset="0"/>
              </a:rPr>
              <a:t>need flexibility of the filament to explain symmetry breaking; a simple, purely hydrodynamic, model shows that symmetry can be broken also with  a </a:t>
            </a:r>
            <a:r>
              <a:rPr lang="en-US" altLang="en-US" b="0" dirty="0" smtClean="0">
                <a:solidFill>
                  <a:srgbClr val="FF0000"/>
                </a:solidFill>
                <a:cs typeface="Arial" charset="0"/>
              </a:rPr>
              <a:t>rigid</a:t>
            </a:r>
            <a:r>
              <a:rPr lang="en-US" altLang="en-US" b="0" dirty="0" smtClean="0">
                <a:cs typeface="Arial" charset="0"/>
              </a:rPr>
              <a:t> splitter plate, hinged at the wall.  Simulations have confirmed this.</a:t>
            </a:r>
          </a:p>
          <a:p>
            <a:endParaRPr lang="en-US" altLang="en-US" b="0" dirty="0" smtClean="0">
              <a:cs typeface="Arial" charset="0"/>
            </a:endParaRPr>
          </a:p>
          <a:p>
            <a:endParaRPr lang="en-US" altLang="en-US" b="0" dirty="0" smtClean="0">
              <a:cs typeface="Arial" charset="0"/>
            </a:endParaRPr>
          </a:p>
          <a:p>
            <a:endParaRPr lang="en-US" altLang="en-US" b="0" dirty="0" smtClean="0">
              <a:cs typeface="Arial" charset="0"/>
            </a:endParaRPr>
          </a:p>
          <a:p>
            <a:endParaRPr lang="en-US" altLang="en-US" b="0" dirty="0" smtClean="0">
              <a:cs typeface="Arial" charset="0"/>
            </a:endParaRPr>
          </a:p>
          <a:p>
            <a:endParaRPr lang="en-US" altLang="en-US" b="0" dirty="0" smtClean="0">
              <a:cs typeface="Arial" charset="0"/>
            </a:endParaRPr>
          </a:p>
          <a:p>
            <a:endParaRPr lang="en-US" altLang="en-US" b="0" dirty="0" smtClean="0">
              <a:cs typeface="Arial" charset="0"/>
            </a:endParaRPr>
          </a:p>
          <a:p>
            <a:r>
              <a:rPr lang="en-US" altLang="en-US" b="0" dirty="0" smtClean="0">
                <a:cs typeface="Arial" charset="0"/>
              </a:rPr>
              <a:t>Flexibility of the structure is thus a “second order” effect, which acquires importance when we are in near-resonant conditions.</a:t>
            </a:r>
          </a:p>
          <a:p>
            <a:endParaRPr lang="en-US" altLang="en-US" b="0" dirty="0" smtClean="0">
              <a:solidFill>
                <a:srgbClr val="000AFF"/>
              </a:solidFill>
              <a:cs typeface="Arial" charset="0"/>
            </a:endParaRPr>
          </a:p>
          <a:p>
            <a:endParaRPr lang="en-US" altLang="en-US" b="0" dirty="0" smtClean="0">
              <a:solidFill>
                <a:srgbClr val="000AFF"/>
              </a:solidFill>
              <a:cs typeface="Arial" charset="0"/>
            </a:endParaRPr>
          </a:p>
          <a:p>
            <a:endParaRPr lang="en-US" altLang="en-US" b="0" dirty="0" smtClean="0">
              <a:solidFill>
                <a:srgbClr val="000AFF"/>
              </a:solidFill>
              <a:cs typeface="Arial" charset="0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3995936" y="3501008"/>
            <a:ext cx="1152128" cy="108012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56992"/>
            <a:ext cx="329822" cy="13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2 11"/>
          <p:cNvCxnSpPr/>
          <p:nvPr/>
        </p:nvCxnSpPr>
        <p:spPr bwMode="auto">
          <a:xfrm flipH="1" flipV="1">
            <a:off x="5364088" y="3717032"/>
            <a:ext cx="72008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e 14"/>
          <p:cNvSpPr/>
          <p:nvPr/>
        </p:nvSpPr>
        <p:spPr bwMode="auto">
          <a:xfrm>
            <a:off x="5148064" y="400506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8" name="Connettore 1 7"/>
          <p:cNvCxnSpPr/>
          <p:nvPr/>
        </p:nvCxnSpPr>
        <p:spPr bwMode="auto">
          <a:xfrm flipV="1">
            <a:off x="5220072" y="3717032"/>
            <a:ext cx="864096" cy="324036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8"/>
          <p:cNvSpPr>
            <a:spLocks noChangeArrowheads="1"/>
          </p:cNvSpPr>
          <p:nvPr/>
        </p:nvSpPr>
        <p:spPr bwMode="auto">
          <a:xfrm>
            <a:off x="407988" y="2514600"/>
            <a:ext cx="1497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Penguins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9155" name="Rectangle 29"/>
          <p:cNvSpPr>
            <a:spLocks noChangeArrowheads="1"/>
          </p:cNvSpPr>
          <p:nvPr/>
        </p:nvSpPr>
        <p:spPr bwMode="auto">
          <a:xfrm>
            <a:off x="4267200" y="2300288"/>
            <a:ext cx="1157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Sharks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9156" name="Rectangle 31"/>
          <p:cNvSpPr>
            <a:spLocks noChangeArrowheads="1"/>
          </p:cNvSpPr>
          <p:nvPr/>
        </p:nvSpPr>
        <p:spPr bwMode="auto">
          <a:xfrm>
            <a:off x="1981200" y="4357688"/>
            <a:ext cx="946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i="1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Seals</a:t>
            </a:r>
            <a:endParaRPr lang="en-US" altLang="en-US" sz="3600" i="1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4915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ttangolo 2"/>
          <p:cNvSpPr>
            <a:spLocks noChangeArrowheads="1"/>
          </p:cNvSpPr>
          <p:nvPr/>
        </p:nvSpPr>
        <p:spPr bwMode="auto">
          <a:xfrm>
            <a:off x="1547664" y="1412776"/>
            <a:ext cx="655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dirty="0">
                <a:cs typeface="Arial" charset="0"/>
              </a:rPr>
              <a:t>The </a:t>
            </a:r>
            <a:r>
              <a:rPr lang="it-IT" altLang="en-US" dirty="0" err="1">
                <a:cs typeface="Arial" charset="0"/>
              </a:rPr>
              <a:t>channel</a:t>
            </a:r>
            <a:r>
              <a:rPr lang="it-IT" altLang="en-US" dirty="0">
                <a:cs typeface="Arial" charset="0"/>
              </a:rPr>
              <a:t> </a:t>
            </a:r>
            <a:r>
              <a:rPr lang="it-IT" altLang="en-US" dirty="0" err="1">
                <a:cs typeface="Arial" charset="0"/>
              </a:rPr>
              <a:t>with</a:t>
            </a:r>
            <a:r>
              <a:rPr lang="it-IT" altLang="en-US" dirty="0">
                <a:cs typeface="Arial" charset="0"/>
              </a:rPr>
              <a:t> </a:t>
            </a:r>
            <a:r>
              <a:rPr lang="it-IT" altLang="en-US" dirty="0" err="1">
                <a:cs typeface="Arial" charset="0"/>
              </a:rPr>
              <a:t>pressure</a:t>
            </a:r>
            <a:r>
              <a:rPr lang="it-IT" altLang="en-US" dirty="0">
                <a:cs typeface="Arial" charset="0"/>
              </a:rPr>
              <a:t> </a:t>
            </a:r>
            <a:r>
              <a:rPr lang="it-IT" altLang="en-US" dirty="0" err="1">
                <a:cs typeface="Arial" charset="0"/>
              </a:rPr>
              <a:t>gradient</a:t>
            </a:r>
            <a:r>
              <a:rPr lang="it-IT" altLang="en-US" dirty="0">
                <a:cs typeface="Arial" charset="0"/>
              </a:rPr>
              <a:t> alone: </a:t>
            </a:r>
            <a:r>
              <a:rPr lang="it-IT" altLang="en-US" dirty="0" err="1">
                <a:solidFill>
                  <a:srgbClr val="00B0F0"/>
                </a:solidFill>
                <a:cs typeface="Arial" charset="0"/>
              </a:rPr>
              <a:t>symmetric</a:t>
            </a:r>
            <a:r>
              <a:rPr lang="it-IT" altLang="en-US" dirty="0">
                <a:solidFill>
                  <a:srgbClr val="00B0F0"/>
                </a:solidFill>
                <a:cs typeface="Arial" charset="0"/>
              </a:rPr>
              <a:t>, </a:t>
            </a:r>
            <a:r>
              <a:rPr lang="it-IT" altLang="en-US" dirty="0" err="1">
                <a:solidFill>
                  <a:srgbClr val="00B0F0"/>
                </a:solidFill>
                <a:cs typeface="Arial" charset="0"/>
              </a:rPr>
              <a:t>pulsating</a:t>
            </a:r>
            <a:r>
              <a:rPr lang="it-IT" altLang="en-US" dirty="0">
                <a:solidFill>
                  <a:srgbClr val="00B0F0"/>
                </a:solidFill>
                <a:cs typeface="Arial" charset="0"/>
              </a:rPr>
              <a:t> </a:t>
            </a:r>
            <a:r>
              <a:rPr lang="it-IT" altLang="en-US" dirty="0" err="1">
                <a:solidFill>
                  <a:srgbClr val="00B0F0"/>
                </a:solidFill>
                <a:cs typeface="Arial" charset="0"/>
              </a:rPr>
              <a:t>velocity</a:t>
            </a:r>
            <a:r>
              <a:rPr lang="it-IT" altLang="en-US" dirty="0">
                <a:solidFill>
                  <a:srgbClr val="00B0F0"/>
                </a:solidFill>
                <a:cs typeface="Arial" charset="0"/>
              </a:rPr>
              <a:t> </a:t>
            </a:r>
            <a:r>
              <a:rPr lang="it-IT" altLang="en-US" dirty="0" err="1">
                <a:solidFill>
                  <a:srgbClr val="00B0F0"/>
                </a:solidFill>
                <a:cs typeface="Arial" charset="0"/>
              </a:rPr>
              <a:t>profile</a:t>
            </a:r>
            <a:endParaRPr lang="it-IT" altLang="en-US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49159" name="CasellaDiTesto 3"/>
          <p:cNvSpPr txBox="1">
            <a:spLocks noChangeArrowheads="1"/>
          </p:cNvSpPr>
          <p:nvPr/>
        </p:nvSpPr>
        <p:spPr bwMode="auto">
          <a:xfrm>
            <a:off x="467544" y="1412776"/>
            <a:ext cx="439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 dirty="0">
                <a:solidFill>
                  <a:srgbClr val="FF0800"/>
                </a:solidFill>
                <a:cs typeface="Arial" charset="0"/>
              </a:rPr>
              <a:t>2.</a:t>
            </a:r>
            <a:endParaRPr lang="en-US" altLang="en-US" dirty="0">
              <a:solidFill>
                <a:srgbClr val="FF0800"/>
              </a:solidFill>
              <a:cs typeface="Arial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140968"/>
            <a:ext cx="573507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 txBox="1">
            <a:spLocks/>
          </p:cNvSpPr>
          <p:nvPr/>
        </p:nvSpPr>
        <p:spPr bwMode="auto">
          <a:xfrm>
            <a:off x="899592" y="404664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Parameters</a:t>
            </a:r>
            <a:r>
              <a:rPr lang="it-IT" altLang="en-US" dirty="0" smtClean="0">
                <a:cs typeface="Arial" charset="0"/>
              </a:rPr>
              <a:t>:</a:t>
            </a:r>
          </a:p>
          <a:p>
            <a:pPr>
              <a:spcBef>
                <a:spcPts val="1000"/>
              </a:spcBef>
            </a:pPr>
            <a:endParaRPr lang="it-IT" altLang="en-US" sz="1600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dirty="0" err="1" smtClean="0">
                <a:cs typeface="Arial" charset="0"/>
              </a:rPr>
              <a:t>Channel</a:t>
            </a:r>
            <a:endParaRPr lang="it-IT" altLang="en-US" dirty="0">
              <a:cs typeface="Arial" charset="0"/>
            </a:endParaRP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r>
              <a:rPr lang="it-IT" altLang="en-US" b="0" dirty="0" err="1" smtClean="0">
                <a:cs typeface="Arial" charset="0"/>
              </a:rPr>
              <a:t>Length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>
                <a:cs typeface="Arial" charset="0"/>
              </a:rPr>
              <a:t>L</a:t>
            </a: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r>
              <a:rPr lang="it-IT" altLang="en-US" b="0" dirty="0" err="1" smtClean="0">
                <a:cs typeface="Arial" charset="0"/>
              </a:rPr>
              <a:t>Height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>
                <a:cs typeface="Arial" charset="0"/>
              </a:rPr>
              <a:t>2h</a:t>
            </a: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dirty="0" err="1" smtClean="0">
                <a:cs typeface="Arial" charset="0"/>
              </a:rPr>
              <a:t>Filament</a:t>
            </a:r>
            <a:endParaRPr lang="it-IT" altLang="en-US" dirty="0" smtClean="0">
              <a:cs typeface="Arial" charset="0"/>
            </a:endParaRPr>
          </a:p>
          <a:p>
            <a:pPr marL="1143000" lvl="2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b="0" dirty="0" err="1" smtClean="0">
                <a:cs typeface="Arial" charset="0"/>
              </a:rPr>
              <a:t>Length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 err="1" smtClean="0">
                <a:cs typeface="Arial" charset="0"/>
              </a:rPr>
              <a:t>L</a:t>
            </a:r>
            <a:r>
              <a:rPr lang="it-IT" altLang="en-US" b="0" baseline="-25000" dirty="0" err="1" smtClean="0">
                <a:cs typeface="Arial" charset="0"/>
              </a:rPr>
              <a:t>fil</a:t>
            </a:r>
            <a:endParaRPr lang="it-IT" altLang="en-US" b="0" baseline="-25000" dirty="0">
              <a:cs typeface="Arial" charset="0"/>
            </a:endParaRP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r>
              <a:rPr lang="it-IT" altLang="en-US" b="0" dirty="0" err="1" smtClean="0">
                <a:cs typeface="Arial" charset="0"/>
              </a:rPr>
              <a:t>Flexural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rigidity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 smtClean="0">
                <a:cs typeface="Arial" charset="0"/>
              </a:rPr>
              <a:t>B  </a:t>
            </a:r>
            <a:r>
              <a:rPr lang="it-IT" altLang="en-US" b="0" i="1" dirty="0" smtClean="0">
                <a:cs typeface="Arial" charset="0"/>
                <a:sym typeface="Wingdings" pitchFamily="2" charset="2"/>
              </a:rPr>
              <a:t>  </a:t>
            </a:r>
            <a:r>
              <a:rPr lang="it-IT" altLang="en-US" i="1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R</a:t>
            </a:r>
            <a:r>
              <a:rPr lang="it-IT" altLang="en-US" i="1" baseline="-25000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2</a:t>
            </a:r>
            <a:endParaRPr lang="it-IT" altLang="en-US" i="1" baseline="-25000" dirty="0">
              <a:solidFill>
                <a:srgbClr val="FF0000"/>
              </a:solidFill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dirty="0" err="1" smtClean="0">
                <a:cs typeface="Arial" charset="0"/>
              </a:rPr>
              <a:t>Periodic</a:t>
            </a:r>
            <a:r>
              <a:rPr lang="it-IT" altLang="en-US" dirty="0" smtClean="0">
                <a:cs typeface="Arial" charset="0"/>
              </a:rPr>
              <a:t> forcing</a:t>
            </a:r>
            <a:endParaRPr lang="it-IT" altLang="en-US" dirty="0">
              <a:cs typeface="Arial" charset="0"/>
            </a:endParaRP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r>
              <a:rPr lang="it-IT" altLang="en-US" b="0" dirty="0" err="1" smtClean="0">
                <a:cs typeface="Arial" charset="0"/>
              </a:rPr>
              <a:t>Maximum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value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the </a:t>
            </a:r>
            <a:r>
              <a:rPr lang="it-IT" altLang="en-US" b="0" dirty="0" err="1" smtClean="0">
                <a:cs typeface="Arial" charset="0"/>
              </a:rPr>
              <a:t>induced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mean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velocity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 smtClean="0">
                <a:cs typeface="Arial" charset="0"/>
              </a:rPr>
              <a:t>U </a:t>
            </a:r>
            <a:r>
              <a:rPr lang="it-IT" altLang="en-US" b="0" i="1" dirty="0" smtClean="0">
                <a:cs typeface="Arial" charset="0"/>
                <a:sym typeface="Wingdings" pitchFamily="2" charset="2"/>
              </a:rPr>
              <a:t></a:t>
            </a:r>
            <a:r>
              <a:rPr lang="it-IT" altLang="en-US" i="1" dirty="0" smtClean="0">
                <a:cs typeface="Arial" charset="0"/>
                <a:sym typeface="Wingdings" pitchFamily="2" charset="2"/>
              </a:rPr>
              <a:t>  </a:t>
            </a:r>
            <a:r>
              <a:rPr lang="it-IT" altLang="en-US" i="1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Re</a:t>
            </a: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r>
              <a:rPr lang="it-IT" altLang="en-US" b="0" dirty="0" err="1" smtClean="0">
                <a:cs typeface="Arial" charset="0"/>
              </a:rPr>
              <a:t>Period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i="1" dirty="0" smtClean="0">
                <a:cs typeface="Arial" charset="0"/>
              </a:rPr>
              <a:t>T  </a:t>
            </a:r>
            <a:r>
              <a:rPr lang="it-IT" altLang="en-US" b="0" i="1" dirty="0" smtClean="0">
                <a:cs typeface="Arial" charset="0"/>
                <a:sym typeface="Wingdings" pitchFamily="2" charset="2"/>
              </a:rPr>
              <a:t>   </a:t>
            </a:r>
            <a:r>
              <a:rPr lang="it-IT" altLang="en-US" i="1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St = </a:t>
            </a:r>
            <a:r>
              <a:rPr lang="it-IT" altLang="en-US" i="1" dirty="0" err="1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L</a:t>
            </a:r>
            <a:r>
              <a:rPr lang="it-IT" altLang="en-US" i="1" baseline="-25000" dirty="0" err="1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fil</a:t>
            </a:r>
            <a:r>
              <a:rPr lang="it-IT" altLang="en-US" i="1" dirty="0" smtClean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/(T U)</a:t>
            </a:r>
            <a:endParaRPr lang="it-IT" altLang="en-US" i="1" dirty="0" smtClean="0">
              <a:solidFill>
                <a:srgbClr val="FF0000"/>
              </a:solidFill>
              <a:cs typeface="Arial" charset="0"/>
            </a:endParaRPr>
          </a:p>
          <a:p>
            <a:pPr marL="1143000" lvl="2" indent="-228600">
              <a:spcBef>
                <a:spcPts val="500"/>
              </a:spcBef>
              <a:buFontTx/>
              <a:buChar char="•"/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dirty="0">
              <a:cs typeface="Arial" charset="0"/>
            </a:endParaRPr>
          </a:p>
        </p:txBody>
      </p:sp>
      <p:pic>
        <p:nvPicPr>
          <p:cNvPr id="4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5123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</a:t>
            </a:r>
            <a:r>
              <a:rPr lang="it-IT" altLang="en-US" b="0">
                <a:cs typeface="Arial" charset="0"/>
              </a:rPr>
              <a:t> waves 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pic>
        <p:nvPicPr>
          <p:cNvPr id="5125" name="Picture 4" descr="spe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 txBox="1">
            <a:spLocks/>
          </p:cNvSpPr>
          <p:nvPr/>
        </p:nvSpPr>
        <p:spPr bwMode="auto">
          <a:xfrm>
            <a:off x="827584" y="548680"/>
            <a:ext cx="5000625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sz="2800" i="1" dirty="0" err="1" smtClean="0">
                <a:cs typeface="Arial" charset="0"/>
              </a:rPr>
              <a:t>Observables</a:t>
            </a:r>
            <a:endParaRPr lang="it-IT" altLang="en-US" sz="2800" i="1" dirty="0">
              <a:cs typeface="Arial" charset="0"/>
            </a:endParaRPr>
          </a:p>
          <a:p>
            <a:endParaRPr lang="it-IT" altLang="en-US" dirty="0">
              <a:cs typeface="Arial" charset="0"/>
            </a:endParaRPr>
          </a:p>
          <a:p>
            <a:pPr>
              <a:spcBef>
                <a:spcPts val="1000"/>
              </a:spcBef>
              <a:buFontTx/>
              <a:buChar char="•"/>
            </a:pP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Filament</a:t>
            </a:r>
            <a:endParaRPr lang="it-IT" altLang="en-US" dirty="0">
              <a:solidFill>
                <a:srgbClr val="FF0000"/>
              </a:solidFill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dirty="0" err="1" smtClean="0">
                <a:cs typeface="Arial" charset="0"/>
              </a:rPr>
              <a:t>Mean</a:t>
            </a:r>
            <a:r>
              <a:rPr lang="it-IT" altLang="en-US" sz="2000" dirty="0" smtClean="0">
                <a:cs typeface="Arial" charset="0"/>
              </a:rPr>
              <a:t> angle </a:t>
            </a:r>
            <a:r>
              <a:rPr lang="it-IT" altLang="en-US" sz="2000" dirty="0" err="1" smtClean="0">
                <a:cs typeface="Arial" charset="0"/>
              </a:rPr>
              <a:t>formed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between</a:t>
            </a:r>
            <a:r>
              <a:rPr lang="it-IT" altLang="en-US" sz="2000" dirty="0" smtClean="0">
                <a:cs typeface="Arial" charset="0"/>
              </a:rPr>
              <a:t> the </a:t>
            </a:r>
            <a:r>
              <a:rPr lang="it-IT" altLang="en-US" sz="2000" dirty="0" err="1" smtClean="0">
                <a:cs typeface="Arial" charset="0"/>
              </a:rPr>
              <a:t>filament</a:t>
            </a:r>
            <a:r>
              <a:rPr lang="it-IT" altLang="en-US" sz="2000" dirty="0" smtClean="0">
                <a:cs typeface="Arial" charset="0"/>
              </a:rPr>
              <a:t>’s free end and the </a:t>
            </a:r>
            <a:r>
              <a:rPr lang="it-IT" altLang="en-US" sz="2000" dirty="0" err="1" smtClean="0">
                <a:cs typeface="Arial" charset="0"/>
              </a:rPr>
              <a:t>vertical</a:t>
            </a:r>
            <a:endParaRPr lang="it-IT" altLang="en-US" sz="2000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dirty="0" err="1" smtClean="0">
                <a:cs typeface="Arial" charset="0"/>
              </a:rPr>
              <a:t>Traiectory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of</a:t>
            </a:r>
            <a:r>
              <a:rPr lang="it-IT" altLang="en-US" sz="2000" dirty="0" smtClean="0">
                <a:cs typeface="Arial" charset="0"/>
              </a:rPr>
              <a:t> the free end</a:t>
            </a:r>
            <a:endParaRPr lang="it-IT" altLang="en-US" sz="2000" dirty="0">
              <a:cs typeface="Arial" charset="0"/>
            </a:endParaRPr>
          </a:p>
          <a:p>
            <a:pPr>
              <a:spcBef>
                <a:spcPts val="1000"/>
              </a:spcBef>
              <a:buFontTx/>
              <a:buChar char="•"/>
            </a:pPr>
            <a:endParaRPr lang="it-IT" altLang="en-US" dirty="0">
              <a:cs typeface="Arial" charset="0"/>
            </a:endParaRPr>
          </a:p>
          <a:p>
            <a:pPr>
              <a:spcBef>
                <a:spcPts val="1000"/>
              </a:spcBef>
              <a:buFontTx/>
              <a:buChar char="•"/>
            </a:pP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</a:rPr>
              <a:t>Net </a:t>
            </a:r>
            <a:r>
              <a:rPr lang="it-IT" altLang="en-US" dirty="0" err="1" smtClean="0">
                <a:solidFill>
                  <a:srgbClr val="0070C0"/>
                </a:solidFill>
                <a:cs typeface="Arial" charset="0"/>
              </a:rPr>
              <a:t>mean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dirty="0" err="1" smtClean="0">
                <a:solidFill>
                  <a:srgbClr val="0070C0"/>
                </a:solidFill>
                <a:cs typeface="Arial" charset="0"/>
              </a:rPr>
              <a:t>drift</a:t>
            </a:r>
            <a:endParaRPr lang="it-IT" altLang="en-US" dirty="0">
              <a:solidFill>
                <a:srgbClr val="0070C0"/>
              </a:solidFill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dirty="0" err="1" smtClean="0">
                <a:cs typeface="Arial" charset="0"/>
              </a:rPr>
              <a:t>Velocity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integrated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over</a:t>
            </a:r>
            <a:r>
              <a:rPr lang="it-IT" altLang="en-US" sz="2000" dirty="0" smtClean="0">
                <a:cs typeface="Arial" charset="0"/>
              </a:rPr>
              <a:t>  </a:t>
            </a:r>
            <a:r>
              <a:rPr lang="it-IT" altLang="en-US" sz="2000" i="1" dirty="0">
                <a:cs typeface="Arial" charset="0"/>
              </a:rPr>
              <a:t>y</a:t>
            </a:r>
            <a:r>
              <a:rPr lang="it-IT" altLang="en-US" sz="2000" dirty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through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several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periods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i="1" dirty="0">
                <a:cs typeface="Arial" charset="0"/>
              </a:rPr>
              <a:t>T</a:t>
            </a: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36712"/>
            <a:ext cx="3103562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852936"/>
            <a:ext cx="211613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491328"/>
            <a:ext cx="1800200" cy="214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58446" y="5671291"/>
            <a:ext cx="3464345" cy="868892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99592" y="404664"/>
            <a:ext cx="792088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smtClean="0">
                <a:cs typeface="Arial" charset="0"/>
              </a:rPr>
              <a:t>Single </a:t>
            </a:r>
            <a:r>
              <a:rPr lang="it-IT" altLang="en-US" dirty="0" err="1" smtClean="0">
                <a:cs typeface="Arial" charset="0"/>
              </a:rPr>
              <a:t>filament</a:t>
            </a:r>
            <a:r>
              <a:rPr lang="it-IT" altLang="en-US" dirty="0" smtClean="0">
                <a:cs typeface="Arial" charset="0"/>
              </a:rPr>
              <a:t>, </a:t>
            </a:r>
            <a:r>
              <a:rPr lang="it-IT" altLang="en-US" dirty="0" err="1" smtClean="0">
                <a:cs typeface="Arial" charset="0"/>
              </a:rPr>
              <a:t>varying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i="1" dirty="0" smtClean="0">
                <a:cs typeface="Arial" charset="0"/>
              </a:rPr>
              <a:t>T </a:t>
            </a:r>
            <a:r>
              <a:rPr lang="it-IT" altLang="en-US" dirty="0" smtClean="0">
                <a:cs typeface="Arial" charset="0"/>
              </a:rPr>
              <a:t>  (</a:t>
            </a:r>
            <a:r>
              <a:rPr lang="it-IT" altLang="en-US" i="1" dirty="0" err="1" smtClean="0">
                <a:cs typeface="Arial" charset="0"/>
              </a:rPr>
              <a:t>T</a:t>
            </a:r>
            <a:r>
              <a:rPr lang="it-IT" altLang="en-US" i="1" dirty="0" smtClean="0">
                <a:cs typeface="Arial" charset="0"/>
              </a:rPr>
              <a:t> </a:t>
            </a:r>
            <a:r>
              <a:rPr lang="it-IT" altLang="en-US" dirty="0" smtClean="0">
                <a:cs typeface="Arial" charset="0"/>
              </a:rPr>
              <a:t>= 1</a:t>
            </a:r>
            <a:r>
              <a:rPr lang="it-IT" altLang="en-US" i="1" dirty="0" smtClean="0">
                <a:cs typeface="Arial" charset="0"/>
              </a:rPr>
              <a:t>, </a:t>
            </a:r>
            <a:r>
              <a:rPr lang="it-IT" altLang="en-US" i="1" dirty="0" smtClean="0">
                <a:solidFill>
                  <a:srgbClr val="00B050"/>
                </a:solidFill>
                <a:cs typeface="Arial" charset="0"/>
              </a:rPr>
              <a:t>T 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</a:rPr>
              <a:t>= 2.1</a:t>
            </a:r>
            <a:r>
              <a:rPr lang="it-IT" altLang="en-US" i="1" dirty="0" smtClean="0">
                <a:cs typeface="Arial" charset="0"/>
              </a:rPr>
              <a:t>, T </a:t>
            </a:r>
            <a:r>
              <a:rPr lang="it-IT" altLang="en-US" dirty="0" smtClean="0">
                <a:cs typeface="Arial" charset="0"/>
              </a:rPr>
              <a:t>= 3) </a:t>
            </a:r>
            <a:endParaRPr lang="it-IT" altLang="en-US" dirty="0">
              <a:cs typeface="Arial" charset="0"/>
              <a:sym typeface="Wingdings" pitchFamily="2" charset="2"/>
            </a:endParaRPr>
          </a:p>
          <a:p>
            <a:pPr>
              <a:spcBef>
                <a:spcPts val="1000"/>
              </a:spcBef>
              <a:buFontTx/>
              <a:buChar char="•"/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44824"/>
            <a:ext cx="650433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755576" y="5949280"/>
            <a:ext cx="7563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i="1" dirty="0" smtClean="0"/>
              <a:t>L</a:t>
            </a:r>
            <a:r>
              <a:rPr lang="it-IT" b="0" dirty="0" smtClean="0"/>
              <a:t> = 8, </a:t>
            </a:r>
            <a:r>
              <a:rPr lang="it-IT" b="0" i="1" dirty="0" err="1" smtClean="0"/>
              <a:t>L</a:t>
            </a:r>
            <a:r>
              <a:rPr lang="it-IT" b="0" baseline="-25000" dirty="0" err="1" smtClean="0"/>
              <a:t>f</a:t>
            </a:r>
            <a:r>
              <a:rPr lang="it-IT" b="0" dirty="0" smtClean="0"/>
              <a:t> = 0.8, </a:t>
            </a:r>
            <a:r>
              <a:rPr lang="it-IT" b="0" dirty="0" err="1" smtClean="0"/>
              <a:t>flexible</a:t>
            </a:r>
            <a:r>
              <a:rPr lang="it-IT" b="0" dirty="0" smtClean="0"/>
              <a:t> </a:t>
            </a:r>
            <a:r>
              <a:rPr lang="it-IT" b="0" dirty="0" err="1" smtClean="0"/>
              <a:t>filament</a:t>
            </a:r>
            <a:r>
              <a:rPr lang="it-IT" b="0" dirty="0" smtClean="0"/>
              <a:t> </a:t>
            </a:r>
            <a:r>
              <a:rPr lang="it-IT" b="0" i="1" dirty="0" smtClean="0"/>
              <a:t>R</a:t>
            </a:r>
            <a:r>
              <a:rPr lang="it-IT" b="0" baseline="-25000" dirty="0" smtClean="0"/>
              <a:t>2</a:t>
            </a:r>
            <a:r>
              <a:rPr lang="it-IT" b="0" dirty="0" smtClean="0"/>
              <a:t> = 0.005, </a:t>
            </a:r>
            <a:r>
              <a:rPr lang="it-IT" b="0" i="1" dirty="0" smtClean="0"/>
              <a:t>Re</a:t>
            </a:r>
            <a:r>
              <a:rPr lang="it-IT" b="0" dirty="0" smtClean="0"/>
              <a:t> = 200</a:t>
            </a:r>
            <a:endParaRPr lang="it-IT" b="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Content Placeholder 2"/>
          <p:cNvSpPr txBox="1">
            <a:spLocks/>
          </p:cNvSpPr>
          <p:nvPr/>
        </p:nvSpPr>
        <p:spPr bwMode="auto">
          <a:xfrm>
            <a:off x="971600" y="476672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i="1" dirty="0" err="1" smtClean="0">
                <a:solidFill>
                  <a:srgbClr val="FF0000"/>
                </a:solidFill>
                <a:cs typeface="Arial" charset="0"/>
              </a:rPr>
              <a:t>Non-interacting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filaments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smtClean="0">
                <a:cs typeface="Arial" charset="0"/>
              </a:rPr>
              <a:t>(“long” box)</a:t>
            </a:r>
            <a:endParaRPr lang="it-IT" altLang="en-US" b="0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u="sng" dirty="0" err="1" smtClean="0">
                <a:cs typeface="Arial" charset="0"/>
              </a:rPr>
              <a:t>Asymmetry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exists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with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negligible</a:t>
            </a:r>
            <a:r>
              <a:rPr lang="it-IT" altLang="en-US" sz="2000" dirty="0" smtClean="0">
                <a:cs typeface="Arial" charset="0"/>
              </a:rPr>
              <a:t> </a:t>
            </a:r>
          </a:p>
          <a:p>
            <a:pPr marL="685800" lvl="1" indent="-228600">
              <a:spcBef>
                <a:spcPts val="500"/>
              </a:spcBef>
            </a:pPr>
            <a:r>
              <a:rPr lang="it-IT" altLang="en-US" sz="2000" dirty="0" smtClean="0">
                <a:cs typeface="Arial" charset="0"/>
              </a:rPr>
              <a:t>   net </a:t>
            </a:r>
            <a:r>
              <a:rPr lang="it-IT" altLang="en-US" sz="2000" dirty="0" err="1" smtClean="0">
                <a:cs typeface="Arial" charset="0"/>
              </a:rPr>
              <a:t>mean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drift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around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i="1" dirty="0" smtClean="0">
                <a:solidFill>
                  <a:srgbClr val="00B050"/>
                </a:solidFill>
                <a:cs typeface="Arial" charset="0"/>
              </a:rPr>
              <a:t>T</a:t>
            </a:r>
            <a:r>
              <a:rPr lang="it-IT" altLang="en-US" sz="2000" dirty="0" smtClean="0">
                <a:solidFill>
                  <a:srgbClr val="00B050"/>
                </a:solidFill>
                <a:cs typeface="Arial" charset="0"/>
              </a:rPr>
              <a:t> = 2.1</a:t>
            </a:r>
            <a:endParaRPr lang="it-IT" altLang="en-US" sz="2000" dirty="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59397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20888"/>
            <a:ext cx="526292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04664"/>
            <a:ext cx="2419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452320" y="242088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/>
              <a:t>Mean</a:t>
            </a:r>
            <a:r>
              <a:rPr lang="it-IT" sz="1800" dirty="0" smtClean="0"/>
              <a:t> u</a:t>
            </a:r>
            <a:endParaRPr 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Content Placeholder 2"/>
          <p:cNvSpPr txBox="1">
            <a:spLocks/>
          </p:cNvSpPr>
          <p:nvPr/>
        </p:nvSpPr>
        <p:spPr bwMode="auto">
          <a:xfrm>
            <a:off x="827584" y="332656"/>
            <a:ext cx="8316416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Varying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the </a:t>
            </a: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distance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between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dirty="0" err="1" smtClean="0">
                <a:solidFill>
                  <a:srgbClr val="FF0000"/>
                </a:solidFill>
                <a:cs typeface="Arial" charset="0"/>
              </a:rPr>
              <a:t>filaments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              </a:t>
            </a:r>
            <a:r>
              <a:rPr lang="it-IT" altLang="en-US" b="0" dirty="0" smtClean="0">
                <a:cs typeface="Arial" charset="0"/>
              </a:rPr>
              <a:t>(i.e. the box </a:t>
            </a:r>
            <a:r>
              <a:rPr lang="it-IT" altLang="en-US" b="0" dirty="0" err="1" smtClean="0">
                <a:cs typeface="Arial" charset="0"/>
              </a:rPr>
              <a:t>length</a:t>
            </a:r>
            <a:r>
              <a:rPr lang="it-IT" altLang="en-US" b="0" dirty="0" smtClean="0">
                <a:cs typeface="Arial" charset="0"/>
              </a:rPr>
              <a:t>)</a:t>
            </a:r>
          </a:p>
          <a:p>
            <a:pPr>
              <a:spcBef>
                <a:spcPts val="1000"/>
              </a:spcBef>
            </a:pPr>
            <a:endParaRPr lang="it-IT" altLang="en-US" sz="200" dirty="0" smtClean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sz="3000" dirty="0" smtClean="0">
                <a:cs typeface="Arial" charset="0"/>
              </a:rPr>
              <a:t>.</a:t>
            </a:r>
            <a:r>
              <a:rPr lang="it-IT" altLang="en-US" dirty="0" smtClean="0">
                <a:solidFill>
                  <a:srgbClr val="FF0000"/>
                </a:solidFill>
                <a:cs typeface="Arial" charset="0"/>
              </a:rPr>
              <a:t>	</a:t>
            </a:r>
            <a:r>
              <a:rPr lang="it-IT" altLang="en-US" sz="2000" dirty="0" err="1" smtClean="0">
                <a:cs typeface="Arial" charset="0"/>
              </a:rPr>
              <a:t>For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B050"/>
                </a:solidFill>
                <a:cs typeface="Arial" charset="0"/>
              </a:rPr>
              <a:t>all</a:t>
            </a:r>
            <a:r>
              <a:rPr lang="it-IT" altLang="en-US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B050"/>
                </a:solidFill>
                <a:cs typeface="Arial" charset="0"/>
              </a:rPr>
              <a:t>filaments</a:t>
            </a:r>
            <a:r>
              <a:rPr lang="it-IT" altLang="en-US" sz="2000" dirty="0" smtClean="0">
                <a:solidFill>
                  <a:srgbClr val="00B050"/>
                </a:solidFill>
                <a:cs typeface="Arial" charset="0"/>
              </a:rPr>
              <a:t>’ </a:t>
            </a:r>
            <a:r>
              <a:rPr lang="it-IT" altLang="en-US" sz="2000" dirty="0" err="1" smtClean="0">
                <a:solidFill>
                  <a:srgbClr val="00B050"/>
                </a:solidFill>
                <a:cs typeface="Arial" charset="0"/>
              </a:rPr>
              <a:t>spacings</a:t>
            </a:r>
            <a:r>
              <a:rPr lang="it-IT" altLang="en-US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it-IT" altLang="en-US" sz="2000" dirty="0" smtClean="0">
                <a:cs typeface="Arial" charset="0"/>
              </a:rPr>
              <a:t>the </a:t>
            </a:r>
            <a:r>
              <a:rPr lang="it-IT" altLang="en-US" sz="2000" dirty="0" err="1" smtClean="0">
                <a:cs typeface="Arial" charset="0"/>
              </a:rPr>
              <a:t>mean</a:t>
            </a:r>
            <a:r>
              <a:rPr lang="it-IT" altLang="en-US" sz="2000" dirty="0" smtClean="0">
                <a:cs typeface="Arial" charset="0"/>
              </a:rPr>
              <a:t> angle 	      	(i.e. </a:t>
            </a:r>
            <a:r>
              <a:rPr lang="it-IT" altLang="en-US" sz="2000" dirty="0" err="1" smtClean="0">
                <a:cs typeface="Arial" charset="0"/>
              </a:rPr>
              <a:t>asymmetry</a:t>
            </a:r>
            <a:r>
              <a:rPr lang="it-IT" altLang="en-US" sz="2000" dirty="0" smtClean="0">
                <a:cs typeface="Arial" charset="0"/>
              </a:rPr>
              <a:t>) </a:t>
            </a:r>
            <a:r>
              <a:rPr lang="it-IT" altLang="en-US" sz="2000" dirty="0" err="1" smtClean="0">
                <a:cs typeface="Arial" charset="0"/>
              </a:rPr>
              <a:t>peaks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around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i="1" dirty="0" smtClean="0">
                <a:solidFill>
                  <a:srgbClr val="00B050"/>
                </a:solidFill>
                <a:cs typeface="Arial" charset="0"/>
              </a:rPr>
              <a:t>T</a:t>
            </a:r>
            <a:r>
              <a:rPr lang="it-IT" altLang="en-US" sz="2000" dirty="0" smtClean="0">
                <a:solidFill>
                  <a:srgbClr val="00B050"/>
                </a:solidFill>
                <a:cs typeface="Arial" charset="0"/>
              </a:rPr>
              <a:t> = 2.1</a:t>
            </a:r>
          </a:p>
          <a:p>
            <a:pPr>
              <a:spcBef>
                <a:spcPts val="1000"/>
              </a:spcBef>
              <a:buFontTx/>
              <a:buChar char="•"/>
            </a:pPr>
            <a:r>
              <a:rPr lang="it-IT" altLang="en-US" sz="2000" dirty="0" smtClean="0">
                <a:cs typeface="Arial" charset="0"/>
              </a:rPr>
              <a:t> 	</a:t>
            </a:r>
            <a:r>
              <a:rPr lang="it-IT" altLang="en-US" sz="2000" dirty="0" err="1" smtClean="0">
                <a:cs typeface="Arial" charset="0"/>
              </a:rPr>
              <a:t>For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70C0"/>
                </a:solidFill>
                <a:cs typeface="Arial" charset="0"/>
              </a:rPr>
              <a:t>closely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70C0"/>
                </a:solidFill>
                <a:cs typeface="Arial" charset="0"/>
              </a:rPr>
              <a:t>spaced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70C0"/>
                </a:solidFill>
                <a:cs typeface="Arial" charset="0"/>
              </a:rPr>
              <a:t>filaments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2000" dirty="0" smtClean="0">
                <a:cs typeface="Arial" charset="0"/>
              </a:rPr>
              <a:t>the 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net  </a:t>
            </a:r>
            <a:r>
              <a:rPr lang="it-IT" altLang="en-US" sz="2000" dirty="0" err="1" smtClean="0">
                <a:solidFill>
                  <a:srgbClr val="0070C0"/>
                </a:solidFill>
                <a:cs typeface="Arial" charset="0"/>
              </a:rPr>
              <a:t>mean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2000" dirty="0" err="1" smtClean="0">
                <a:solidFill>
                  <a:srgbClr val="0070C0"/>
                </a:solidFill>
                <a:cs typeface="Arial" charset="0"/>
              </a:rPr>
              <a:t>drift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2000" dirty="0" smtClean="0">
                <a:cs typeface="Arial" charset="0"/>
              </a:rPr>
              <a:t>	</a:t>
            </a:r>
            <a:r>
              <a:rPr lang="it-IT" altLang="en-US" sz="2000" dirty="0" err="1" smtClean="0">
                <a:cs typeface="Arial" charset="0"/>
              </a:rPr>
              <a:t>increases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significantly</a:t>
            </a:r>
            <a:r>
              <a:rPr lang="it-IT" altLang="en-US" sz="2000" dirty="0" smtClean="0">
                <a:cs typeface="Arial" charset="0"/>
              </a:rPr>
              <a:t> (</a:t>
            </a:r>
            <a:r>
              <a:rPr lang="it-IT" altLang="en-US" sz="2000" dirty="0" err="1" smtClean="0">
                <a:cs typeface="Arial" charset="0"/>
              </a:rPr>
              <a:t>around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i="1" dirty="0" smtClean="0">
                <a:solidFill>
                  <a:srgbClr val="0070C0"/>
                </a:solidFill>
                <a:cs typeface="Arial" charset="0"/>
              </a:rPr>
              <a:t>T</a:t>
            </a:r>
            <a:r>
              <a:rPr lang="it-IT" altLang="en-US" sz="2000" dirty="0" smtClean="0">
                <a:solidFill>
                  <a:srgbClr val="0070C0"/>
                </a:solidFill>
                <a:cs typeface="Arial" charset="0"/>
              </a:rPr>
              <a:t> = 1.5</a:t>
            </a:r>
            <a:r>
              <a:rPr lang="it-IT" altLang="en-US" sz="2000" dirty="0" smtClean="0">
                <a:cs typeface="Arial" charset="0"/>
              </a:rPr>
              <a:t>)</a:t>
            </a:r>
            <a:endParaRPr lang="it-IT" altLang="en-US" sz="2000" dirty="0">
              <a:cs typeface="Arial" charset="0"/>
            </a:endParaRPr>
          </a:p>
        </p:txBody>
      </p:sp>
      <p:pic>
        <p:nvPicPr>
          <p:cNvPr id="6042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36242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979712" y="3789040"/>
            <a:ext cx="863600" cy="2374900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42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3548063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868144" y="3789040"/>
            <a:ext cx="475233" cy="2374900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372200" y="4869160"/>
            <a:ext cx="1414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 = 2     L = 3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88224" y="3789040"/>
            <a:ext cx="1444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 = 6    green</a:t>
            </a:r>
          </a:p>
          <a:p>
            <a:r>
              <a:rPr lang="it-IT" sz="1600" dirty="0" smtClean="0"/>
              <a:t>L = 12  </a:t>
            </a:r>
            <a:r>
              <a:rPr lang="it-IT" sz="1600" dirty="0" err="1" smtClean="0"/>
              <a:t>blue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395536" y="404664"/>
            <a:ext cx="8748464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Mean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velocity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fields</a:t>
            </a:r>
            <a:r>
              <a:rPr lang="it-IT" altLang="en-US" dirty="0" smtClean="0">
                <a:cs typeface="Arial" charset="0"/>
              </a:rPr>
              <a:t> (</a:t>
            </a:r>
            <a:r>
              <a:rPr lang="it-IT" altLang="en-US" i="1" dirty="0" smtClean="0">
                <a:cs typeface="Arial" charset="0"/>
              </a:rPr>
              <a:t>u </a:t>
            </a:r>
            <a:r>
              <a:rPr lang="it-IT" altLang="en-US" dirty="0">
                <a:cs typeface="Arial" charset="0"/>
              </a:rPr>
              <a:t>e </a:t>
            </a:r>
            <a:r>
              <a:rPr lang="it-IT" altLang="en-US" i="1" dirty="0">
                <a:cs typeface="Arial" charset="0"/>
              </a:rPr>
              <a:t>v</a:t>
            </a:r>
            <a:r>
              <a:rPr lang="it-IT" altLang="en-US" dirty="0">
                <a:cs typeface="Arial" charset="0"/>
              </a:rPr>
              <a:t>) </a:t>
            </a:r>
            <a:r>
              <a:rPr lang="it-IT" altLang="en-US" dirty="0" err="1" smtClean="0">
                <a:cs typeface="Arial" charset="0"/>
              </a:rPr>
              <a:t>for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dirty="0">
                <a:solidFill>
                  <a:srgbClr val="000AFF"/>
                </a:solidFill>
                <a:cs typeface="Arial" charset="0"/>
              </a:rPr>
              <a:t> = </a:t>
            </a:r>
            <a:r>
              <a:rPr lang="it-IT" altLang="en-US" dirty="0" smtClean="0">
                <a:solidFill>
                  <a:srgbClr val="000AFF"/>
                </a:solidFill>
                <a:cs typeface="Arial" charset="0"/>
              </a:rPr>
              <a:t>1.5 </a:t>
            </a:r>
            <a:r>
              <a:rPr lang="it-IT" altLang="en-US" dirty="0" smtClean="0">
                <a:cs typeface="Arial" charset="0"/>
              </a:rPr>
              <a:t>(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= 12 &amp; 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= 2)</a:t>
            </a: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1444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3" y="1979200"/>
            <a:ext cx="2736304" cy="205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494665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293096"/>
            <a:ext cx="26869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49657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267744" y="1700808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i="1" dirty="0" err="1" smtClean="0"/>
              <a:t>isolated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filament</a:t>
            </a:r>
            <a:r>
              <a:rPr lang="it-IT" sz="1800" b="0" dirty="0" smtClean="0"/>
              <a:t>                                   </a:t>
            </a:r>
            <a:r>
              <a:rPr lang="it-IT" sz="1800" b="0" i="1" dirty="0" err="1" smtClean="0"/>
              <a:t>interacting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filaments</a:t>
            </a:r>
            <a:endParaRPr lang="it-IT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/>
          <p:cNvSpPr txBox="1">
            <a:spLocks/>
          </p:cNvSpPr>
          <p:nvPr/>
        </p:nvSpPr>
        <p:spPr bwMode="auto">
          <a:xfrm>
            <a:off x="755576" y="476672"/>
            <a:ext cx="8208912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Filaments</a:t>
            </a:r>
            <a:r>
              <a:rPr lang="it-IT" altLang="en-US" dirty="0" smtClean="0">
                <a:cs typeface="Arial" charset="0"/>
              </a:rPr>
              <a:t> on </a:t>
            </a:r>
            <a:r>
              <a:rPr lang="it-IT" altLang="en-US" dirty="0" err="1" smtClean="0">
                <a:cs typeface="Arial" charset="0"/>
              </a:rPr>
              <a:t>both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sides</a:t>
            </a:r>
            <a:r>
              <a:rPr lang="it-IT" altLang="en-US" dirty="0" smtClean="0">
                <a:cs typeface="Arial" charset="0"/>
              </a:rPr>
              <a:t> (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= 2)</a:t>
            </a:r>
            <a:endParaRPr lang="it-IT" altLang="en-US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dirty="0" err="1" smtClean="0">
                <a:cs typeface="Arial" charset="0"/>
              </a:rPr>
              <a:t>Weak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interaction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between</a:t>
            </a:r>
            <a:r>
              <a:rPr lang="it-IT" altLang="en-US" sz="2000" dirty="0" smtClean="0">
                <a:cs typeface="Arial" charset="0"/>
              </a:rPr>
              <a:t> upper and </a:t>
            </a:r>
            <a:r>
              <a:rPr lang="it-IT" altLang="en-US" sz="2000" dirty="0" err="1" smtClean="0">
                <a:cs typeface="Arial" charset="0"/>
              </a:rPr>
              <a:t>lower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filaments</a:t>
            </a:r>
            <a:endParaRPr lang="it-IT" altLang="en-US" sz="2000" dirty="0">
              <a:cs typeface="Arial" charset="0"/>
            </a:endParaRPr>
          </a:p>
          <a:p>
            <a:pPr marL="685800" lvl="1" indent="-228600">
              <a:spcBef>
                <a:spcPts val="500"/>
              </a:spcBef>
              <a:buFont typeface="Arial" charset="0"/>
              <a:buChar char="•"/>
            </a:pPr>
            <a:r>
              <a:rPr lang="it-IT" altLang="en-US" sz="2000" dirty="0" smtClean="0">
                <a:cs typeface="Arial" charset="0"/>
              </a:rPr>
              <a:t>“Additive” </a:t>
            </a:r>
            <a:r>
              <a:rPr lang="it-IT" altLang="en-US" sz="2000" dirty="0" err="1" smtClean="0">
                <a:cs typeface="Arial" charset="0"/>
              </a:rPr>
              <a:t>effects</a:t>
            </a:r>
            <a:r>
              <a:rPr lang="it-IT" altLang="en-US" sz="2000" dirty="0" smtClean="0">
                <a:cs typeface="Arial" charset="0"/>
              </a:rPr>
              <a:t> </a:t>
            </a:r>
            <a:endParaRPr lang="it-IT" altLang="en-US" sz="2000" dirty="0">
              <a:cs typeface="Arial" charset="0"/>
            </a:endParaRPr>
          </a:p>
          <a:p>
            <a:pPr marL="1143000" lvl="2" indent="-228600">
              <a:spcBef>
                <a:spcPts val="500"/>
              </a:spcBef>
            </a:pPr>
            <a:r>
              <a:rPr lang="it-IT" altLang="en-US" sz="1600" dirty="0" smtClean="0">
                <a:cs typeface="Arial" charset="0"/>
              </a:rPr>
              <a:t>	</a:t>
            </a:r>
            <a:r>
              <a:rPr lang="it-IT" altLang="en-US" sz="1600" b="0" dirty="0" smtClean="0">
                <a:cs typeface="Arial" charset="0"/>
              </a:rPr>
              <a:t>Net </a:t>
            </a:r>
            <a:r>
              <a:rPr lang="it-IT" altLang="en-US" sz="1600" b="0" dirty="0" err="1" smtClean="0">
                <a:cs typeface="Arial" charset="0"/>
              </a:rPr>
              <a:t>drift</a:t>
            </a:r>
            <a:r>
              <a:rPr lang="it-IT" altLang="en-US" sz="1600" b="0" dirty="0" smtClean="0">
                <a:cs typeface="Arial" charset="0"/>
              </a:rPr>
              <a:t> up </a:t>
            </a:r>
            <a:r>
              <a:rPr lang="it-IT" altLang="en-US" sz="1600" b="0" dirty="0" err="1" smtClean="0">
                <a:cs typeface="Arial" charset="0"/>
              </a:rPr>
              <a:t>to</a:t>
            </a:r>
            <a:r>
              <a:rPr lang="it-IT" altLang="en-US" sz="1600" b="0" dirty="0" smtClean="0">
                <a:cs typeface="Arial" charset="0"/>
              </a:rPr>
              <a:t> </a:t>
            </a:r>
            <a:r>
              <a:rPr lang="it-IT" altLang="en-US" sz="1600" b="0" dirty="0">
                <a:cs typeface="Arial" charset="0"/>
              </a:rPr>
              <a:t>30% </a:t>
            </a:r>
            <a:r>
              <a:rPr lang="it-IT" altLang="en-US" sz="1600" b="0" dirty="0" err="1" smtClean="0">
                <a:cs typeface="Arial" charset="0"/>
              </a:rPr>
              <a:t>of</a:t>
            </a:r>
            <a:r>
              <a:rPr lang="it-IT" altLang="en-US" sz="1600" b="0" dirty="0" smtClean="0">
                <a:cs typeface="Arial" charset="0"/>
              </a:rPr>
              <a:t> the </a:t>
            </a:r>
            <a:r>
              <a:rPr lang="it-IT" altLang="en-US" sz="1600" b="0" dirty="0" err="1" smtClean="0">
                <a:cs typeface="Arial" charset="0"/>
              </a:rPr>
              <a:t>mean</a:t>
            </a:r>
            <a:r>
              <a:rPr lang="it-IT" altLang="en-US" sz="1600" b="0" dirty="0" smtClean="0">
                <a:cs typeface="Arial" charset="0"/>
              </a:rPr>
              <a:t> </a:t>
            </a:r>
            <a:r>
              <a:rPr lang="it-IT" altLang="en-US" sz="1600" b="0" i="1" dirty="0" smtClean="0">
                <a:cs typeface="Arial" charset="0"/>
              </a:rPr>
              <a:t>U </a:t>
            </a:r>
            <a:r>
              <a:rPr lang="it-IT" altLang="en-US" sz="1600" b="0" dirty="0" err="1" smtClean="0">
                <a:cs typeface="Arial" charset="0"/>
              </a:rPr>
              <a:t>induced</a:t>
            </a:r>
            <a:r>
              <a:rPr lang="it-IT" altLang="en-US" sz="1600" b="0" dirty="0" smtClean="0">
                <a:cs typeface="Arial" charset="0"/>
              </a:rPr>
              <a:t> </a:t>
            </a:r>
            <a:r>
              <a:rPr lang="it-IT" altLang="en-US" sz="1600" b="0" dirty="0" err="1" smtClean="0">
                <a:cs typeface="Arial" charset="0"/>
              </a:rPr>
              <a:t>by</a:t>
            </a:r>
            <a:r>
              <a:rPr lang="it-IT" altLang="en-US" sz="1600" b="0" dirty="0" smtClean="0">
                <a:cs typeface="Arial" charset="0"/>
              </a:rPr>
              <a:t>                             the </a:t>
            </a:r>
            <a:r>
              <a:rPr lang="it-IT" altLang="en-US" sz="1600" b="0" dirty="0" err="1" smtClean="0">
                <a:cs typeface="Arial" charset="0"/>
              </a:rPr>
              <a:t>pressure</a:t>
            </a:r>
            <a:r>
              <a:rPr lang="it-IT" altLang="en-US" sz="1600" b="0" dirty="0" smtClean="0">
                <a:cs typeface="Arial" charset="0"/>
              </a:rPr>
              <a:t> </a:t>
            </a:r>
            <a:r>
              <a:rPr lang="it-IT" altLang="en-US" sz="1600" b="0" dirty="0" err="1" smtClean="0">
                <a:cs typeface="Arial" charset="0"/>
              </a:rPr>
              <a:t>gradient</a:t>
            </a:r>
            <a:endParaRPr lang="it-IT" altLang="en-US" sz="1600" b="0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5221287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5" y="2708920"/>
            <a:ext cx="522287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 txBox="1">
            <a:spLocks/>
          </p:cNvSpPr>
          <p:nvPr/>
        </p:nvSpPr>
        <p:spPr bwMode="auto">
          <a:xfrm>
            <a:off x="539552" y="476672"/>
            <a:ext cx="8136904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sz="2000" i="1" dirty="0" err="1" smtClean="0">
                <a:cs typeface="Arial" charset="0"/>
              </a:rPr>
              <a:t>Isolated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filaments</a:t>
            </a:r>
            <a:r>
              <a:rPr lang="it-IT" altLang="en-US" sz="2000" dirty="0" smtClean="0">
                <a:cs typeface="Arial" charset="0"/>
              </a:rPr>
              <a:t> (</a:t>
            </a:r>
            <a:r>
              <a:rPr lang="it-IT" altLang="en-US" sz="2000" i="1" dirty="0" smtClean="0">
                <a:cs typeface="Arial" charset="0"/>
              </a:rPr>
              <a:t>L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>
                <a:cs typeface="Arial" charset="0"/>
              </a:rPr>
              <a:t>= 12), </a:t>
            </a:r>
            <a:r>
              <a:rPr lang="it-IT" altLang="en-US" sz="2000" i="1" dirty="0">
                <a:cs typeface="Arial" charset="0"/>
              </a:rPr>
              <a:t>T</a:t>
            </a:r>
            <a:r>
              <a:rPr lang="it-IT" altLang="en-US" sz="2000" dirty="0">
                <a:cs typeface="Arial" charset="0"/>
              </a:rPr>
              <a:t> = 0.6,</a:t>
            </a:r>
            <a:r>
              <a:rPr lang="it-IT" altLang="en-US" sz="2000" i="1" dirty="0">
                <a:cs typeface="Arial" charset="0"/>
              </a:rPr>
              <a:t> </a:t>
            </a:r>
            <a:r>
              <a:rPr lang="it-IT" altLang="en-US" sz="2000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sz="2000" dirty="0">
                <a:solidFill>
                  <a:srgbClr val="000AFF"/>
                </a:solidFill>
                <a:cs typeface="Arial" charset="0"/>
              </a:rPr>
              <a:t> = 1.5</a:t>
            </a:r>
            <a:r>
              <a:rPr lang="it-IT" altLang="en-US" sz="2000" dirty="0">
                <a:cs typeface="Arial" charset="0"/>
              </a:rPr>
              <a:t>,</a:t>
            </a:r>
            <a:r>
              <a:rPr lang="it-IT" altLang="en-US" sz="2000" i="1" dirty="0">
                <a:cs typeface="Arial" charset="0"/>
              </a:rPr>
              <a:t> </a:t>
            </a:r>
            <a:r>
              <a:rPr lang="it-IT" altLang="en-US" sz="2000" i="1" dirty="0">
                <a:solidFill>
                  <a:srgbClr val="00B050"/>
                </a:solidFill>
                <a:cs typeface="Arial" charset="0"/>
              </a:rPr>
              <a:t>T</a:t>
            </a:r>
            <a:r>
              <a:rPr lang="it-IT" altLang="en-US" sz="2000" dirty="0">
                <a:solidFill>
                  <a:srgbClr val="00B050"/>
                </a:solidFill>
                <a:cs typeface="Arial" charset="0"/>
              </a:rPr>
              <a:t> = 2.1</a:t>
            </a:r>
            <a:r>
              <a:rPr lang="it-IT" altLang="en-US" sz="2000" dirty="0">
                <a:cs typeface="Arial" charset="0"/>
              </a:rPr>
              <a:t>,</a:t>
            </a:r>
            <a:r>
              <a:rPr lang="it-IT" altLang="en-US" sz="2000" i="1" dirty="0">
                <a:cs typeface="Arial" charset="0"/>
              </a:rPr>
              <a:t> T</a:t>
            </a:r>
            <a:r>
              <a:rPr lang="it-IT" altLang="en-US" sz="2000" dirty="0">
                <a:cs typeface="Arial" charset="0"/>
              </a:rPr>
              <a:t> = 3.6</a:t>
            </a:r>
            <a:endParaRPr lang="it-IT" altLang="en-US" sz="2000" i="1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dirty="0">
                <a:cs typeface="Arial" charset="0"/>
              </a:rPr>
              <a:t>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349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34734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4718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48150"/>
            <a:ext cx="34734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49738"/>
            <a:ext cx="3471863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355976" y="2996952"/>
            <a:ext cx="1651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AFF"/>
                </a:solidFill>
              </a:rPr>
              <a:t>impinging</a:t>
            </a:r>
            <a:endParaRPr lang="it-IT" dirty="0" smtClean="0">
              <a:solidFill>
                <a:srgbClr val="000AFF"/>
              </a:solidFill>
            </a:endParaRPr>
          </a:p>
          <a:p>
            <a:r>
              <a:rPr lang="it-IT" dirty="0" smtClean="0">
                <a:solidFill>
                  <a:srgbClr val="000AFF"/>
                </a:solidFill>
              </a:rPr>
              <a:t>jet</a:t>
            </a:r>
            <a:endParaRPr lang="it-IT" dirty="0">
              <a:solidFill>
                <a:srgbClr val="000A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5013176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asymmetry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404664"/>
            <a:ext cx="441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</a:rPr>
              <a:t>FTLE</a:t>
            </a:r>
            <a:r>
              <a:rPr lang="it-IT" dirty="0" smtClean="0">
                <a:solidFill>
                  <a:srgbClr val="FF0000"/>
                </a:solidFill>
              </a:rPr>
              <a:t>  OF THE MEAN FIELDS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ontent Placeholder 2"/>
          <p:cNvSpPr txBox="1">
            <a:spLocks/>
          </p:cNvSpPr>
          <p:nvPr/>
        </p:nvSpPr>
        <p:spPr bwMode="auto">
          <a:xfrm>
            <a:off x="755576" y="548680"/>
            <a:ext cx="8388424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sz="2000" i="1" dirty="0" err="1" smtClean="0">
                <a:cs typeface="Arial" charset="0"/>
              </a:rPr>
              <a:t>Interacting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filaments</a:t>
            </a:r>
            <a:r>
              <a:rPr lang="it-IT" altLang="en-US" sz="2000" dirty="0" smtClean="0">
                <a:cs typeface="Arial" charset="0"/>
              </a:rPr>
              <a:t> (</a:t>
            </a:r>
            <a:r>
              <a:rPr lang="it-IT" altLang="en-US" sz="2000" i="1" dirty="0" smtClean="0">
                <a:cs typeface="Arial" charset="0"/>
              </a:rPr>
              <a:t>L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>
                <a:cs typeface="Arial" charset="0"/>
              </a:rPr>
              <a:t>= 2), </a:t>
            </a:r>
            <a:r>
              <a:rPr lang="it-IT" altLang="en-US" sz="2000" i="1" dirty="0">
                <a:cs typeface="Arial" charset="0"/>
              </a:rPr>
              <a:t>T</a:t>
            </a:r>
            <a:r>
              <a:rPr lang="it-IT" altLang="en-US" sz="2000" dirty="0">
                <a:cs typeface="Arial" charset="0"/>
              </a:rPr>
              <a:t> = 0.6,</a:t>
            </a:r>
            <a:r>
              <a:rPr lang="it-IT" altLang="en-US" sz="2000" i="1" dirty="0">
                <a:cs typeface="Arial" charset="0"/>
              </a:rPr>
              <a:t> T</a:t>
            </a:r>
            <a:r>
              <a:rPr lang="it-IT" altLang="en-US" sz="2000" dirty="0">
                <a:cs typeface="Arial" charset="0"/>
              </a:rPr>
              <a:t> = 1.5,</a:t>
            </a:r>
            <a:r>
              <a:rPr lang="it-IT" altLang="en-US" sz="2000" i="1" dirty="0">
                <a:cs typeface="Arial" charset="0"/>
              </a:rPr>
              <a:t> T</a:t>
            </a:r>
            <a:r>
              <a:rPr lang="it-IT" altLang="en-US" sz="2000" dirty="0">
                <a:cs typeface="Arial" charset="0"/>
              </a:rPr>
              <a:t> = 2.1,</a:t>
            </a:r>
            <a:r>
              <a:rPr lang="it-IT" altLang="en-US" sz="2000" i="1" dirty="0">
                <a:cs typeface="Arial" charset="0"/>
              </a:rPr>
              <a:t> T</a:t>
            </a:r>
            <a:r>
              <a:rPr lang="it-IT" altLang="en-US" sz="2000" dirty="0">
                <a:cs typeface="Arial" charset="0"/>
              </a:rPr>
              <a:t> = 3.6</a:t>
            </a:r>
            <a:endParaRPr lang="it-IT" altLang="en-US" sz="2000" i="1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dirty="0">
                <a:cs typeface="Arial" charset="0"/>
              </a:rPr>
              <a:t>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4516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347503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475038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240213"/>
            <a:ext cx="347503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40213"/>
            <a:ext cx="3475038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Content Placeholder 2"/>
          <p:cNvSpPr txBox="1">
            <a:spLocks/>
          </p:cNvSpPr>
          <p:nvPr/>
        </p:nvSpPr>
        <p:spPr bwMode="auto">
          <a:xfrm>
            <a:off x="1043608" y="863600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>
                <a:cs typeface="Arial" charset="0"/>
              </a:rPr>
              <a:t>Why</a:t>
            </a:r>
            <a:r>
              <a:rPr lang="it-IT" altLang="en-US" dirty="0">
                <a:cs typeface="Arial" charset="0"/>
              </a:rPr>
              <a:t>?</a:t>
            </a: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 smtClean="0">
                <a:cs typeface="Arial" charset="0"/>
              </a:rPr>
              <a:t>Effect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the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initial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condition</a:t>
            </a:r>
            <a:r>
              <a:rPr lang="it-IT" altLang="en-US" b="0" dirty="0" smtClean="0">
                <a:cs typeface="Arial" charset="0"/>
              </a:rPr>
              <a:t>?</a:t>
            </a:r>
            <a:endParaRPr lang="it-IT" altLang="en-US" b="0" dirty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b="0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>
                <a:cs typeface="Arial" charset="0"/>
              </a:rPr>
              <a:t>Symmetry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breaking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of</a:t>
            </a:r>
            <a:r>
              <a:rPr lang="it-IT" altLang="en-US" b="0" dirty="0">
                <a:cs typeface="Arial" charset="0"/>
              </a:rPr>
              <a:t> a </a:t>
            </a:r>
            <a:r>
              <a:rPr lang="it-IT" altLang="en-US" b="0" dirty="0" err="1">
                <a:cs typeface="Arial" charset="0"/>
              </a:rPr>
              <a:t>confined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solidFill>
                  <a:srgbClr val="FF0000"/>
                </a:solidFill>
                <a:cs typeface="Arial" charset="0"/>
              </a:rPr>
              <a:t>impinging</a:t>
            </a:r>
            <a:r>
              <a:rPr lang="it-IT" altLang="en-US" b="0" dirty="0">
                <a:cs typeface="Arial" charset="0"/>
              </a:rPr>
              <a:t> jet?</a:t>
            </a:r>
          </a:p>
          <a:p>
            <a:pPr>
              <a:spcBef>
                <a:spcPts val="1000"/>
              </a:spcBef>
            </a:pPr>
            <a:endParaRPr lang="it-IT" altLang="en-US" b="0" dirty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 smtClean="0">
                <a:cs typeface="Arial" charset="0"/>
              </a:rPr>
              <a:t>Vortex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dipole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released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by</a:t>
            </a:r>
            <a:r>
              <a:rPr lang="it-IT" altLang="en-US" b="0" dirty="0" smtClean="0">
                <a:cs typeface="Arial" charset="0"/>
              </a:rPr>
              <a:t> the </a:t>
            </a:r>
            <a:r>
              <a:rPr lang="it-IT" altLang="en-US" b="0" dirty="0" err="1" smtClean="0">
                <a:cs typeface="Arial" charset="0"/>
              </a:rPr>
              <a:t>filament</a:t>
            </a:r>
            <a:r>
              <a:rPr lang="it-IT" altLang="en-US" b="0" dirty="0" smtClean="0">
                <a:cs typeface="Arial" charset="0"/>
              </a:rPr>
              <a:t> and flow </a:t>
            </a:r>
            <a:r>
              <a:rPr lang="it-IT" altLang="en-US" b="0" dirty="0" err="1" smtClean="0">
                <a:cs typeface="Arial" charset="0"/>
              </a:rPr>
              <a:t>induced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by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>
                <a:solidFill>
                  <a:srgbClr val="FF0000"/>
                </a:solidFill>
                <a:cs typeface="Arial" charset="0"/>
              </a:rPr>
              <a:t>Biot-Savart</a:t>
            </a:r>
            <a:r>
              <a:rPr lang="it-IT" altLang="en-US" b="0" dirty="0">
                <a:cs typeface="Arial" charset="0"/>
              </a:rPr>
              <a:t> </a:t>
            </a:r>
            <a:r>
              <a:rPr lang="it-IT" altLang="en-US" b="0" dirty="0" err="1">
                <a:cs typeface="Arial" charset="0"/>
              </a:rPr>
              <a:t>law</a:t>
            </a:r>
            <a:r>
              <a:rPr lang="it-IT" altLang="en-US" b="0" dirty="0">
                <a:cs typeface="Arial" charset="0"/>
              </a:rPr>
              <a:t>? </a:t>
            </a:r>
            <a:endParaRPr lang="it-IT" altLang="en-US" sz="2800" b="0" dirty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4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827584" y="548680"/>
            <a:ext cx="8316416" cy="5993934"/>
          </a:xfrm>
          <a:prstGeom prst="rect">
            <a:avLst/>
          </a:prstGeom>
        </p:spPr>
        <p:txBody>
          <a:bodyPr lIns="540000" tIns="540000" rIns="540000" bIns="54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it-IT" sz="2400" b="0" dirty="0" smtClean="0"/>
              <a:t>A </a:t>
            </a:r>
            <a:r>
              <a:rPr lang="it-IT" sz="2400" b="0" dirty="0" err="1" smtClean="0"/>
              <a:t>simple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hydrodynamic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model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to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explain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mean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drift</a:t>
            </a:r>
            <a:r>
              <a:rPr lang="it-IT" sz="2400" b="0" dirty="0" smtClean="0"/>
              <a:t> (at </a:t>
            </a:r>
            <a:r>
              <a:rPr lang="it-IT" sz="2400" b="0" dirty="0" err="1" smtClean="0"/>
              <a:t>least</a:t>
            </a:r>
            <a:r>
              <a:rPr lang="it-IT" sz="2400" b="0" dirty="0" smtClean="0"/>
              <a:t> </a:t>
            </a:r>
            <a:r>
              <a:rPr lang="it-IT" sz="2400" b="0" dirty="0" err="1" smtClean="0"/>
              <a:t>for</a:t>
            </a:r>
            <a:r>
              <a:rPr lang="it-IT" sz="2400" b="0" dirty="0" smtClean="0"/>
              <a:t> the </a:t>
            </a:r>
            <a:r>
              <a:rPr lang="it-IT" sz="2400" i="1" dirty="0" smtClean="0">
                <a:solidFill>
                  <a:srgbClr val="0070C0"/>
                </a:solidFill>
              </a:rPr>
              <a:t>T</a:t>
            </a:r>
            <a:r>
              <a:rPr lang="it-IT" sz="2400" dirty="0" smtClean="0">
                <a:solidFill>
                  <a:srgbClr val="0070C0"/>
                </a:solidFill>
              </a:rPr>
              <a:t> = 1.5</a:t>
            </a:r>
            <a:r>
              <a:rPr lang="it-IT" sz="2400" b="0" dirty="0" smtClean="0"/>
              <a:t> case)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it-IT" sz="2400" dirty="0" smtClean="0"/>
          </a:p>
          <a:p>
            <a:pPr lvl="1">
              <a:lnSpc>
                <a:spcPct val="100000"/>
              </a:lnSpc>
              <a:defRPr/>
            </a:pPr>
            <a:r>
              <a:rPr lang="it-IT" sz="2000" dirty="0" smtClean="0"/>
              <a:t>The </a:t>
            </a:r>
            <a:r>
              <a:rPr lang="it-IT" sz="2000" dirty="0" err="1" smtClean="0"/>
              <a:t>filaments</a:t>
            </a:r>
            <a:r>
              <a:rPr lang="it-IT" sz="2000" dirty="0" smtClean="0"/>
              <a:t> </a:t>
            </a:r>
            <a:r>
              <a:rPr lang="it-IT" sz="2000" dirty="0" err="1" smtClean="0"/>
              <a:t>acts</a:t>
            </a:r>
            <a:r>
              <a:rPr lang="it-IT" sz="2000" dirty="0" smtClean="0"/>
              <a:t> </a:t>
            </a:r>
            <a:r>
              <a:rPr lang="it-IT" sz="2000" dirty="0" err="1" smtClean="0"/>
              <a:t>by</a:t>
            </a:r>
            <a:r>
              <a:rPr lang="it-IT" sz="2000" dirty="0" smtClean="0"/>
              <a:t> </a:t>
            </a:r>
            <a:r>
              <a:rPr lang="it-IT" sz="2000" dirty="0" err="1" smtClean="0"/>
              <a:t>creating</a:t>
            </a:r>
            <a:r>
              <a:rPr lang="it-IT" sz="2000" dirty="0" smtClean="0"/>
              <a:t> a jet in the </a:t>
            </a:r>
            <a:r>
              <a:rPr lang="it-IT" sz="2000" dirty="0" err="1" smtClean="0"/>
              <a:t>fluid</a:t>
            </a:r>
            <a:endParaRPr lang="it-IT" sz="2000" dirty="0" smtClean="0"/>
          </a:p>
          <a:p>
            <a:pPr lvl="1">
              <a:lnSpc>
                <a:spcPct val="100000"/>
              </a:lnSpc>
              <a:defRPr/>
            </a:pPr>
            <a:endParaRPr lang="it-IT" sz="2000" dirty="0" smtClean="0"/>
          </a:p>
          <a:p>
            <a:pPr lvl="1">
              <a:lnSpc>
                <a:spcPct val="100000"/>
              </a:lnSpc>
              <a:defRPr/>
            </a:pPr>
            <a:r>
              <a:rPr lang="it-IT" sz="2000" dirty="0" err="1" smtClean="0"/>
              <a:t>Periodicity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important</a:t>
            </a:r>
            <a:endParaRPr lang="it-IT" sz="2000" dirty="0" smtClean="0"/>
          </a:p>
          <a:p>
            <a:pPr lvl="1">
              <a:buNone/>
              <a:defRPr/>
            </a:pPr>
            <a:endParaRPr lang="it-IT" sz="2000" dirty="0" smtClean="0"/>
          </a:p>
          <a:p>
            <a:pPr lvl="1">
              <a:defRPr/>
            </a:pPr>
            <a:r>
              <a:rPr lang="it-IT" sz="2000" dirty="0" err="1" smtClean="0"/>
              <a:t>Channel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constant</a:t>
            </a:r>
            <a:r>
              <a:rPr lang="it-IT" sz="2000" dirty="0" smtClean="0"/>
              <a:t>, </a:t>
            </a:r>
            <a:r>
              <a:rPr lang="it-IT" sz="2000" dirty="0" err="1" smtClean="0"/>
              <a:t>localized</a:t>
            </a:r>
            <a:r>
              <a:rPr lang="it-IT" sz="2000" dirty="0" smtClean="0"/>
              <a:t>  </a:t>
            </a:r>
            <a:r>
              <a:rPr lang="it-IT" sz="2000" dirty="0" err="1" smtClean="0"/>
              <a:t>vertical</a:t>
            </a:r>
            <a:r>
              <a:rPr lang="it-IT" sz="2000" dirty="0" smtClean="0"/>
              <a:t> </a:t>
            </a:r>
            <a:r>
              <a:rPr lang="it-IT" sz="2000" dirty="0" err="1" smtClean="0"/>
              <a:t>force</a:t>
            </a:r>
            <a:r>
              <a:rPr lang="it-IT" sz="2000" dirty="0" smtClean="0"/>
              <a:t> </a:t>
            </a:r>
            <a:r>
              <a:rPr lang="it-IT" sz="2000" dirty="0" err="1" smtClean="0"/>
              <a:t>term</a:t>
            </a:r>
            <a:endParaRPr lang="it-IT" sz="2000" dirty="0" smtClean="0"/>
          </a:p>
        </p:txBody>
      </p:sp>
      <p:sp>
        <p:nvSpPr>
          <p:cNvPr id="2" name="Down Arrow 1"/>
          <p:cNvSpPr/>
          <p:nvPr/>
        </p:nvSpPr>
        <p:spPr>
          <a:xfrm>
            <a:off x="4499992" y="4293096"/>
            <a:ext cx="763588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6565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869160"/>
            <a:ext cx="27781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6147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</a:t>
            </a:r>
            <a:r>
              <a:rPr lang="it-IT" altLang="en-US" b="0">
                <a:cs typeface="Arial" charset="0"/>
              </a:rPr>
              <a:t> </a:t>
            </a:r>
            <a:r>
              <a:rPr lang="it-IT" altLang="en-US" b="0" i="1">
                <a:cs typeface="Arial" charset="0"/>
              </a:rPr>
              <a:t>waves</a:t>
            </a:r>
            <a:r>
              <a:rPr lang="it-IT" altLang="en-US" b="0">
                <a:cs typeface="Arial" charset="0"/>
              </a:rPr>
              <a:t> 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pic>
        <p:nvPicPr>
          <p:cNvPr id="6149" name="Picture 4" descr="spe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http://www.birbalandiapark.it/photo/vascaPal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0575" y="2854325"/>
            <a:ext cx="46085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Content Placeholder 2"/>
          <p:cNvSpPr txBox="1">
            <a:spLocks/>
          </p:cNvSpPr>
          <p:nvPr/>
        </p:nvSpPr>
        <p:spPr bwMode="auto">
          <a:xfrm>
            <a:off x="539552" y="620688"/>
            <a:ext cx="8604448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sz="2000" dirty="0" smtClean="0">
                <a:cs typeface="Arial" charset="0"/>
              </a:rPr>
              <a:t>Single jet </a:t>
            </a:r>
            <a:r>
              <a:rPr lang="it-IT" altLang="en-US" sz="2000" dirty="0">
                <a:cs typeface="Arial" charset="0"/>
              </a:rPr>
              <a:t>(</a:t>
            </a:r>
            <a:r>
              <a:rPr lang="it-IT" altLang="en-US" sz="2000" i="1" dirty="0">
                <a:cs typeface="Arial" charset="0"/>
              </a:rPr>
              <a:t>L</a:t>
            </a:r>
            <a:r>
              <a:rPr lang="it-IT" altLang="en-US" sz="2000" dirty="0">
                <a:cs typeface="Arial" charset="0"/>
              </a:rPr>
              <a:t> = 12), </a:t>
            </a:r>
            <a:r>
              <a:rPr lang="it-IT" altLang="en-US" sz="2000" dirty="0" err="1" smtClean="0">
                <a:cs typeface="Arial" charset="0"/>
              </a:rPr>
              <a:t>comparison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with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i="1" dirty="0" err="1" smtClean="0">
                <a:cs typeface="Arial" charset="0"/>
              </a:rPr>
              <a:t>isolated</a:t>
            </a:r>
            <a:r>
              <a:rPr lang="it-IT" altLang="en-US" sz="2000" dirty="0" smtClean="0">
                <a:cs typeface="Arial" charset="0"/>
              </a:rPr>
              <a:t> </a:t>
            </a:r>
            <a:r>
              <a:rPr lang="it-IT" altLang="en-US" sz="2000" dirty="0" err="1" smtClean="0">
                <a:cs typeface="Arial" charset="0"/>
              </a:rPr>
              <a:t>filament</a:t>
            </a:r>
            <a:r>
              <a:rPr lang="it-IT" altLang="en-US" sz="2000" dirty="0" smtClean="0">
                <a:cs typeface="Arial" charset="0"/>
              </a:rPr>
              <a:t>, </a:t>
            </a:r>
            <a:r>
              <a:rPr lang="it-IT" altLang="en-US" sz="2000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sz="2000" dirty="0">
                <a:solidFill>
                  <a:srgbClr val="000AFF"/>
                </a:solidFill>
                <a:cs typeface="Arial" charset="0"/>
              </a:rPr>
              <a:t> </a:t>
            </a:r>
            <a:r>
              <a:rPr lang="it-IT" altLang="en-US" sz="2000" dirty="0" smtClean="0">
                <a:solidFill>
                  <a:srgbClr val="000AFF"/>
                </a:solidFill>
                <a:cs typeface="Arial" charset="0"/>
              </a:rPr>
              <a:t>= 1.5</a:t>
            </a:r>
            <a:endParaRPr lang="it-IT" altLang="en-US" sz="2000" dirty="0">
              <a:solidFill>
                <a:srgbClr val="000AFF"/>
              </a:solidFill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64801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068960"/>
            <a:ext cx="6963462" cy="522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 txBox="1">
            <a:spLocks/>
          </p:cNvSpPr>
          <p:nvPr/>
        </p:nvSpPr>
        <p:spPr bwMode="auto">
          <a:xfrm>
            <a:off x="755576" y="548680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Comparison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for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>
                <a:cs typeface="Arial" charset="0"/>
              </a:rPr>
              <a:t>= 6, </a:t>
            </a:r>
            <a:r>
              <a:rPr lang="it-IT" altLang="en-US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dirty="0">
                <a:solidFill>
                  <a:srgbClr val="000AFF"/>
                </a:solidFill>
                <a:cs typeface="Arial" charset="0"/>
              </a:rPr>
              <a:t> = 1.5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8612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360045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3763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89040"/>
            <a:ext cx="3779837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3888432" cy="291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ontent Placeholder 2"/>
          <p:cNvSpPr txBox="1">
            <a:spLocks/>
          </p:cNvSpPr>
          <p:nvPr/>
        </p:nvSpPr>
        <p:spPr bwMode="auto">
          <a:xfrm>
            <a:off x="1115616" y="548680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Comparison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for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>
                <a:cs typeface="Arial" charset="0"/>
              </a:rPr>
              <a:t>= 3, </a:t>
            </a:r>
            <a:r>
              <a:rPr lang="it-IT" altLang="en-US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dirty="0">
                <a:solidFill>
                  <a:srgbClr val="000AFF"/>
                </a:solidFill>
                <a:cs typeface="Arial" charset="0"/>
              </a:rPr>
              <a:t> = 1.5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44824"/>
            <a:ext cx="244157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3" y="4407728"/>
            <a:ext cx="2520280" cy="22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16832"/>
            <a:ext cx="2198687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i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 txBox="1">
            <a:spLocks/>
          </p:cNvSpPr>
          <p:nvPr/>
        </p:nvSpPr>
        <p:spPr bwMode="auto">
          <a:xfrm>
            <a:off x="971600" y="476672"/>
            <a:ext cx="755015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Comparison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for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i="1" dirty="0">
                <a:cs typeface="Arial" charset="0"/>
              </a:rPr>
              <a:t>L</a:t>
            </a:r>
            <a:r>
              <a:rPr lang="it-IT" altLang="en-US" dirty="0">
                <a:cs typeface="Arial" charset="0"/>
              </a:rPr>
              <a:t> = 2, </a:t>
            </a:r>
            <a:r>
              <a:rPr lang="it-IT" altLang="en-US" i="1" dirty="0">
                <a:solidFill>
                  <a:srgbClr val="000AFF"/>
                </a:solidFill>
                <a:cs typeface="Arial" charset="0"/>
              </a:rPr>
              <a:t>T</a:t>
            </a:r>
            <a:r>
              <a:rPr lang="it-IT" altLang="en-US" dirty="0">
                <a:solidFill>
                  <a:srgbClr val="000AFF"/>
                </a:solidFill>
                <a:cs typeface="Arial" charset="0"/>
              </a:rPr>
              <a:t> = 1.5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70660" name="Picture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181768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05064"/>
            <a:ext cx="1869288" cy="269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412776"/>
            <a:ext cx="3779837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021138"/>
            <a:ext cx="3779838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uni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flussonett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4149080"/>
            <a:ext cx="2993006" cy="177677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940152" y="602128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 smtClean="0">
                <a:solidFill>
                  <a:srgbClr val="000AFF"/>
                </a:solidFill>
              </a:rPr>
              <a:t>oscillating</a:t>
            </a:r>
            <a:r>
              <a:rPr lang="it-IT" sz="1800" dirty="0" smtClean="0">
                <a:solidFill>
                  <a:srgbClr val="000AFF"/>
                </a:solidFill>
              </a:rPr>
              <a:t> net </a:t>
            </a:r>
            <a:r>
              <a:rPr lang="it-IT" sz="1800" dirty="0" err="1" smtClean="0">
                <a:solidFill>
                  <a:srgbClr val="000AFF"/>
                </a:solidFill>
              </a:rPr>
              <a:t>drift</a:t>
            </a:r>
            <a:endParaRPr lang="it-IT" sz="1800" dirty="0">
              <a:solidFill>
                <a:srgbClr val="000AFF"/>
              </a:solidFill>
            </a:endParaRPr>
          </a:p>
        </p:txBody>
      </p:sp>
      <p:pic>
        <p:nvPicPr>
          <p:cNvPr id="14" name="Immagine 13" descr="Comsol L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5" y="1350150"/>
            <a:ext cx="3635896" cy="2726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ontent Placeholder 2"/>
          <p:cNvSpPr txBox="1">
            <a:spLocks/>
          </p:cNvSpPr>
          <p:nvPr/>
        </p:nvSpPr>
        <p:spPr bwMode="auto">
          <a:xfrm>
            <a:off x="539552" y="476672"/>
            <a:ext cx="8424936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smtClean="0">
                <a:cs typeface="Arial" charset="0"/>
              </a:rPr>
              <a:t>HOW CAN IT BE SO SIMPLE?</a:t>
            </a:r>
          </a:p>
          <a:p>
            <a:pPr>
              <a:spcBef>
                <a:spcPts val="1000"/>
              </a:spcBef>
            </a:pPr>
            <a:endParaRPr lang="it-IT" altLang="en-US" sz="1800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There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is</a:t>
            </a:r>
            <a:r>
              <a:rPr lang="it-IT" altLang="en-US" dirty="0" smtClean="0">
                <a:cs typeface="Arial" charset="0"/>
              </a:rPr>
              <a:t> no </a:t>
            </a:r>
            <a:r>
              <a:rPr lang="it-IT" altLang="en-US" dirty="0" err="1" smtClean="0">
                <a:cs typeface="Arial" charset="0"/>
              </a:rPr>
              <a:t>oscillating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pressure</a:t>
            </a:r>
            <a:r>
              <a:rPr lang="it-IT" altLang="en-US" dirty="0" smtClean="0">
                <a:cs typeface="Arial" charset="0"/>
              </a:rPr>
              <a:t> in </a:t>
            </a:r>
            <a:r>
              <a:rPr lang="it-IT" altLang="en-US" dirty="0" err="1" smtClean="0">
                <a:cs typeface="Arial" charset="0"/>
              </a:rPr>
              <a:t>this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simple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hydrodynamic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model</a:t>
            </a:r>
            <a:r>
              <a:rPr lang="it-IT" altLang="en-US" dirty="0" smtClean="0">
                <a:cs typeface="Arial" charset="0"/>
              </a:rPr>
              <a:t> …</a:t>
            </a:r>
          </a:p>
          <a:p>
            <a:pPr>
              <a:spcBef>
                <a:spcPts val="1000"/>
              </a:spcBef>
            </a:pPr>
            <a:endParaRPr lang="it-IT" altLang="en-US" sz="900" b="0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sz="1800" b="0" dirty="0" err="1" smtClean="0">
                <a:cs typeface="Arial" charset="0"/>
              </a:rPr>
              <a:t>this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filament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has</a:t>
            </a:r>
            <a:r>
              <a:rPr lang="it-IT" altLang="en-US" sz="1800" b="0" dirty="0" smtClean="0">
                <a:cs typeface="Arial" charset="0"/>
              </a:rPr>
              <a:t> no </a:t>
            </a:r>
            <a:r>
              <a:rPr lang="it-IT" altLang="en-US" sz="1800" b="0" dirty="0" err="1" smtClean="0">
                <a:cs typeface="Arial" charset="0"/>
              </a:rPr>
              <a:t>inertia</a:t>
            </a:r>
            <a:r>
              <a:rPr lang="it-IT" altLang="en-US" sz="1800" b="0" dirty="0" smtClean="0">
                <a:cs typeface="Arial" charset="0"/>
              </a:rPr>
              <a:t> relative </a:t>
            </a:r>
            <a:r>
              <a:rPr lang="it-IT" altLang="en-US" sz="1800" b="0" dirty="0" err="1" smtClean="0">
                <a:cs typeface="Arial" charset="0"/>
              </a:rPr>
              <a:t>to</a:t>
            </a:r>
            <a:r>
              <a:rPr lang="it-IT" altLang="en-US" sz="1800" b="0" dirty="0" smtClean="0">
                <a:cs typeface="Arial" charset="0"/>
              </a:rPr>
              <a:t> the </a:t>
            </a:r>
            <a:r>
              <a:rPr lang="it-IT" altLang="en-US" sz="1800" b="0" dirty="0" err="1" smtClean="0">
                <a:cs typeface="Arial" charset="0"/>
              </a:rPr>
              <a:t>fluid</a:t>
            </a:r>
            <a:r>
              <a:rPr lang="it-IT" altLang="en-US" sz="1800" b="0" dirty="0" smtClean="0">
                <a:cs typeface="Arial" charset="0"/>
              </a:rPr>
              <a:t>  (</a:t>
            </a:r>
            <a:r>
              <a:rPr lang="it-IT" altLang="en-US" sz="1800" b="0" dirty="0" err="1" smtClean="0">
                <a:latin typeface="Symbol" pitchFamily="18" charset="2"/>
                <a:cs typeface="Arial" charset="0"/>
              </a:rPr>
              <a:t>r</a:t>
            </a:r>
            <a:r>
              <a:rPr lang="it-IT" altLang="en-US" sz="1800" b="0" baseline="-25000" dirty="0" err="1" smtClean="0">
                <a:cs typeface="Arial" charset="0"/>
              </a:rPr>
              <a:t>fil</a:t>
            </a:r>
            <a:r>
              <a:rPr lang="it-IT" altLang="en-US" sz="1800" b="0" dirty="0" smtClean="0">
                <a:cs typeface="Arial" charset="0"/>
              </a:rPr>
              <a:t> = 0 </a:t>
            </a:r>
            <a:r>
              <a:rPr lang="it-IT" altLang="en-US" sz="1800" b="0" dirty="0" err="1" smtClean="0">
                <a:cs typeface="Arial" charset="0"/>
              </a:rPr>
              <a:t>means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that</a:t>
            </a:r>
            <a:r>
              <a:rPr lang="it-IT" altLang="en-US" sz="1800" b="0" dirty="0" smtClean="0">
                <a:cs typeface="Arial" charset="0"/>
              </a:rPr>
              <a:t> the </a:t>
            </a:r>
            <a:r>
              <a:rPr lang="it-IT" altLang="en-US" sz="1800" b="0" dirty="0" err="1" smtClean="0">
                <a:cs typeface="Arial" charset="0"/>
              </a:rPr>
              <a:t>densities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of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filament</a:t>
            </a:r>
            <a:r>
              <a:rPr lang="it-IT" altLang="en-US" sz="1800" b="0" dirty="0" smtClean="0">
                <a:cs typeface="Arial" charset="0"/>
              </a:rPr>
              <a:t> and </a:t>
            </a:r>
            <a:r>
              <a:rPr lang="it-IT" altLang="en-US" sz="1800" b="0" dirty="0" err="1" smtClean="0">
                <a:cs typeface="Arial" charset="0"/>
              </a:rPr>
              <a:t>fluid</a:t>
            </a:r>
            <a:r>
              <a:rPr lang="it-IT" altLang="en-US" sz="1800" b="0" dirty="0" smtClean="0">
                <a:cs typeface="Arial" charset="0"/>
              </a:rPr>
              <a:t> are the </a:t>
            </a:r>
            <a:r>
              <a:rPr lang="it-IT" altLang="en-US" sz="1800" b="0" dirty="0" err="1" smtClean="0">
                <a:cs typeface="Arial" charset="0"/>
              </a:rPr>
              <a:t>same</a:t>
            </a:r>
            <a:r>
              <a:rPr lang="it-IT" altLang="en-US" sz="1800" b="0" dirty="0" smtClean="0">
                <a:cs typeface="Arial" charset="0"/>
              </a:rPr>
              <a:t>), so </a:t>
            </a:r>
            <a:r>
              <a:rPr lang="it-IT" altLang="en-US" sz="1800" b="0" dirty="0" err="1" smtClean="0">
                <a:cs typeface="Arial" charset="0"/>
              </a:rPr>
              <a:t>that</a:t>
            </a:r>
            <a:r>
              <a:rPr lang="it-IT" altLang="en-US" sz="1800" b="0" dirty="0" smtClean="0">
                <a:cs typeface="Arial" charset="0"/>
              </a:rPr>
              <a:t> the </a:t>
            </a:r>
            <a:r>
              <a:rPr lang="it-IT" altLang="en-US" sz="1800" b="0" dirty="0" err="1" smtClean="0">
                <a:cs typeface="Arial" charset="0"/>
              </a:rPr>
              <a:t>characteristic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filament</a:t>
            </a:r>
            <a:r>
              <a:rPr lang="it-IT" altLang="en-US" sz="1800" b="0" dirty="0" smtClean="0">
                <a:cs typeface="Arial" charset="0"/>
              </a:rPr>
              <a:t> </a:t>
            </a:r>
            <a:r>
              <a:rPr lang="it-IT" altLang="en-US" sz="1800" b="0" dirty="0" err="1" smtClean="0">
                <a:cs typeface="Arial" charset="0"/>
              </a:rPr>
              <a:t>time</a:t>
            </a:r>
            <a:r>
              <a:rPr lang="it-IT" altLang="en-US" sz="1800" b="0" dirty="0" smtClean="0">
                <a:cs typeface="Arial" charset="0"/>
              </a:rPr>
              <a:t> scale </a:t>
            </a:r>
            <a:r>
              <a:rPr lang="it-IT" altLang="en-US" sz="1800" b="0" dirty="0" err="1" smtClean="0">
                <a:cs typeface="Arial" charset="0"/>
              </a:rPr>
              <a:t>is</a:t>
            </a:r>
            <a:r>
              <a:rPr lang="it-IT" altLang="en-US" sz="1800" b="0" dirty="0" smtClean="0">
                <a:cs typeface="Arial" charset="0"/>
              </a:rPr>
              <a:t> zero  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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instantaneous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reaction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of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the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filament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.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Filament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is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responsible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for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the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creation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of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an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upward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jet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of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fluid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,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but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is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then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slaved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by</a:t>
            </a:r>
            <a:r>
              <a:rPr lang="it-IT" altLang="en-US" sz="1800" b="0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cs typeface="Arial" charset="0"/>
                <a:sym typeface="Wingdings" pitchFamily="2" charset="2"/>
              </a:rPr>
              <a:t>hydrodynamics</a:t>
            </a:r>
            <a:endParaRPr lang="it-IT" altLang="en-US" sz="1800" b="0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sz="600" b="0" dirty="0" smtClean="0">
              <a:solidFill>
                <a:srgbClr val="0070C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pressure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forcing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acts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on a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time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scale </a:t>
            </a:r>
            <a:r>
              <a:rPr lang="it-IT" altLang="en-US" sz="1800" i="1" dirty="0" smtClean="0">
                <a:solidFill>
                  <a:srgbClr val="0070C0"/>
                </a:solidFill>
                <a:cs typeface="Arial" charset="0"/>
              </a:rPr>
              <a:t>T 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of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order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1</a:t>
            </a:r>
          </a:p>
          <a:p>
            <a:pPr>
              <a:spcBef>
                <a:spcPts val="1000"/>
              </a:spcBef>
            </a:pPr>
            <a:endParaRPr lang="it-IT" altLang="en-US" sz="600" b="0" dirty="0" smtClean="0">
              <a:solidFill>
                <a:srgbClr val="0070C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the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fluid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system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evolves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to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a (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statistically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) steady state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over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a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time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of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</a:rPr>
              <a:t>order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</a:rPr>
              <a:t> 100 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 the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rapid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pressure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oscillations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trigger the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flapping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and     the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creation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of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a (quasi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vertical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) jet  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then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it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is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just </a:t>
            </a:r>
            <a:r>
              <a:rPr lang="it-IT" altLang="en-US" sz="1800" b="0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hydrodynamics</a:t>
            </a:r>
            <a:r>
              <a:rPr lang="it-IT" altLang="en-US" sz="1800" b="0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…</a:t>
            </a:r>
            <a:endParaRPr lang="it-IT" altLang="en-US" sz="1800" b="0" dirty="0" smtClean="0">
              <a:solidFill>
                <a:srgbClr val="0070C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4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ontent Placeholder 2"/>
          <p:cNvSpPr txBox="1">
            <a:spLocks/>
          </p:cNvSpPr>
          <p:nvPr/>
        </p:nvSpPr>
        <p:spPr bwMode="auto">
          <a:xfrm>
            <a:off x="323528" y="980728"/>
            <a:ext cx="9001000" cy="491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endParaRPr lang="it-IT" altLang="en-US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Small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periodic</a:t>
            </a:r>
            <a:r>
              <a:rPr lang="it-IT" altLang="en-US" dirty="0" smtClean="0">
                <a:cs typeface="Arial" charset="0"/>
              </a:rPr>
              <a:t> box </a:t>
            </a:r>
            <a:r>
              <a:rPr lang="it-IT" altLang="en-US" i="1" dirty="0" smtClean="0">
                <a:cs typeface="Arial" charset="0"/>
              </a:rPr>
              <a:t>L</a:t>
            </a:r>
            <a:r>
              <a:rPr lang="it-IT" altLang="en-US" dirty="0" smtClean="0">
                <a:cs typeface="Arial" charset="0"/>
              </a:rPr>
              <a:t> = 2  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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asymmetry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with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	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significant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net </a:t>
            </a:r>
            <a:r>
              <a:rPr lang="it-IT" altLang="en-US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mean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drift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around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i="1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T</a:t>
            </a:r>
            <a:r>
              <a:rPr lang="it-IT" altLang="en-US" dirty="0" smtClean="0">
                <a:solidFill>
                  <a:srgbClr val="0070C0"/>
                </a:solidFill>
                <a:cs typeface="Arial" charset="0"/>
                <a:sym typeface="Wingdings" pitchFamily="2" charset="2"/>
              </a:rPr>
              <a:t> = 1.5</a:t>
            </a:r>
            <a:endParaRPr lang="it-IT" altLang="en-US" dirty="0" smtClean="0">
              <a:solidFill>
                <a:srgbClr val="0070C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 smtClean="0">
              <a:cs typeface="Arial" charset="0"/>
              <a:sym typeface="Wingdings" pitchFamily="2" charset="2"/>
            </a:endParaRPr>
          </a:p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  <a:sym typeface="Wingdings" pitchFamily="2" charset="2"/>
              </a:rPr>
              <a:t>Larger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box (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isolated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filament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) 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symmetry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can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be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	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broken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or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not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(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it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breaks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when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i="1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T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 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is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cs typeface="Arial" charset="0"/>
                <a:sym typeface="Wingdings" pitchFamily="2" charset="2"/>
              </a:rPr>
              <a:t>around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 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2.1</a:t>
            </a:r>
            <a:r>
              <a:rPr lang="it-IT" altLang="en-US" dirty="0" smtClean="0">
                <a:cs typeface="Arial" charset="0"/>
                <a:sym typeface="Wingdings" pitchFamily="2" charset="2"/>
              </a:rPr>
              <a:t>), 	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no (or </a:t>
            </a:r>
            <a:r>
              <a:rPr lang="it-IT" altLang="en-US" dirty="0" err="1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very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 </a:t>
            </a:r>
            <a:r>
              <a:rPr lang="it-IT" altLang="en-US" dirty="0" err="1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weak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) net </a:t>
            </a:r>
            <a:r>
              <a:rPr lang="it-IT" altLang="en-US" dirty="0" err="1" smtClean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drift</a:t>
            </a:r>
            <a:endParaRPr lang="it-IT" altLang="en-US" dirty="0">
              <a:solidFill>
                <a:srgbClr val="00B050"/>
              </a:solidFill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4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ontent Placeholder 2"/>
          <p:cNvSpPr txBox="1">
            <a:spLocks/>
          </p:cNvSpPr>
          <p:nvPr/>
        </p:nvSpPr>
        <p:spPr bwMode="auto">
          <a:xfrm>
            <a:off x="539552" y="476672"/>
            <a:ext cx="8424936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540000" rIns="540000" bIns="540000"/>
          <a:lstStyle/>
          <a:p>
            <a:pPr>
              <a:spcBef>
                <a:spcPts val="1000"/>
              </a:spcBef>
            </a:pPr>
            <a:r>
              <a:rPr lang="it-IT" altLang="en-US" dirty="0" err="1" smtClean="0">
                <a:cs typeface="Arial" charset="0"/>
              </a:rPr>
              <a:t>Questions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we</a:t>
            </a:r>
            <a:r>
              <a:rPr lang="it-IT" altLang="en-US" dirty="0" smtClean="0">
                <a:cs typeface="Arial" charset="0"/>
              </a:rPr>
              <a:t> are </a:t>
            </a:r>
            <a:r>
              <a:rPr lang="it-IT" altLang="en-US" dirty="0" err="1" smtClean="0">
                <a:cs typeface="Arial" charset="0"/>
              </a:rPr>
              <a:t>still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trying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to</a:t>
            </a:r>
            <a:r>
              <a:rPr lang="it-IT" altLang="en-US" dirty="0" smtClean="0">
                <a:cs typeface="Arial" charset="0"/>
              </a:rPr>
              <a:t> </a:t>
            </a:r>
            <a:r>
              <a:rPr lang="it-IT" altLang="en-US" dirty="0" err="1" smtClean="0">
                <a:cs typeface="Arial" charset="0"/>
              </a:rPr>
              <a:t>answer</a:t>
            </a:r>
            <a:r>
              <a:rPr lang="it-IT" altLang="en-US" dirty="0" smtClean="0">
                <a:cs typeface="Arial" charset="0"/>
              </a:rPr>
              <a:t>:</a:t>
            </a:r>
          </a:p>
          <a:p>
            <a:pPr>
              <a:spcBef>
                <a:spcPts val="1000"/>
              </a:spcBef>
            </a:pPr>
            <a:endParaRPr lang="it-IT" altLang="en-US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 smtClean="0">
                <a:cs typeface="Arial" charset="0"/>
              </a:rPr>
              <a:t>Why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does</a:t>
            </a:r>
            <a:r>
              <a:rPr lang="it-IT" altLang="en-US" b="0" dirty="0" smtClean="0">
                <a:cs typeface="Arial" charset="0"/>
              </a:rPr>
              <a:t> the box </a:t>
            </a:r>
            <a:r>
              <a:rPr lang="it-IT" altLang="en-US" b="0" dirty="0" err="1" smtClean="0">
                <a:cs typeface="Arial" charset="0"/>
              </a:rPr>
              <a:t>length</a:t>
            </a:r>
            <a:r>
              <a:rPr lang="it-IT" altLang="en-US" b="0" dirty="0" smtClean="0">
                <a:cs typeface="Arial" charset="0"/>
              </a:rPr>
              <a:t> (the </a:t>
            </a:r>
            <a:r>
              <a:rPr lang="it-IT" altLang="en-US" b="0" dirty="0" err="1" smtClean="0">
                <a:cs typeface="Arial" charset="0"/>
              </a:rPr>
              <a:t>periodicity</a:t>
            </a:r>
            <a:r>
              <a:rPr lang="it-IT" altLang="en-US" b="0" dirty="0" smtClean="0">
                <a:cs typeface="Arial" charset="0"/>
              </a:rPr>
              <a:t>) </a:t>
            </a:r>
            <a:r>
              <a:rPr lang="it-IT" altLang="en-US" b="0" dirty="0" err="1" smtClean="0">
                <a:cs typeface="Arial" charset="0"/>
              </a:rPr>
              <a:t>plays</a:t>
            </a:r>
            <a:r>
              <a:rPr lang="it-IT" altLang="en-US" b="0" dirty="0" smtClean="0">
                <a:cs typeface="Arial" charset="0"/>
              </a:rPr>
              <a:t> a </a:t>
            </a:r>
            <a:r>
              <a:rPr lang="it-IT" altLang="en-US" b="0" dirty="0" err="1" smtClean="0">
                <a:cs typeface="Arial" charset="0"/>
              </a:rPr>
              <a:t>role</a:t>
            </a:r>
            <a:r>
              <a:rPr lang="it-IT" altLang="en-US" b="0" dirty="0" smtClean="0">
                <a:cs typeface="Arial" charset="0"/>
              </a:rPr>
              <a:t> in </a:t>
            </a:r>
            <a:r>
              <a:rPr lang="it-IT" altLang="en-US" b="0" dirty="0" err="1" smtClean="0">
                <a:cs typeface="Arial" charset="0"/>
              </a:rPr>
              <a:t>breaking</a:t>
            </a:r>
            <a:r>
              <a:rPr lang="it-IT" altLang="en-US" b="0" dirty="0" smtClean="0">
                <a:cs typeface="Arial" charset="0"/>
              </a:rPr>
              <a:t> the </a:t>
            </a:r>
            <a:r>
              <a:rPr lang="it-IT" altLang="en-US" b="0" dirty="0" err="1" smtClean="0">
                <a:cs typeface="Arial" charset="0"/>
              </a:rPr>
              <a:t>symmetry</a:t>
            </a:r>
            <a:r>
              <a:rPr lang="it-IT" altLang="en-US" b="0" dirty="0" smtClean="0">
                <a:cs typeface="Arial" charset="0"/>
              </a:rPr>
              <a:t>?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Eckhaus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/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sideband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instability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of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rolls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?</a:t>
            </a:r>
          </a:p>
          <a:p>
            <a:pPr>
              <a:spcBef>
                <a:spcPts val="1000"/>
              </a:spcBef>
            </a:pPr>
            <a:endParaRPr lang="it-IT" altLang="en-US" b="0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 smtClean="0">
                <a:cs typeface="Arial" charset="0"/>
              </a:rPr>
              <a:t>Is</a:t>
            </a:r>
            <a:r>
              <a:rPr lang="it-IT" altLang="en-US" b="0" dirty="0" smtClean="0">
                <a:cs typeface="Arial" charset="0"/>
              </a:rPr>
              <a:t> a </a:t>
            </a:r>
            <a:r>
              <a:rPr lang="it-IT" altLang="en-US" b="0" dirty="0" err="1" smtClean="0">
                <a:cs typeface="Arial" charset="0"/>
              </a:rPr>
              <a:t>small</a:t>
            </a:r>
            <a:r>
              <a:rPr lang="it-IT" altLang="en-US" b="0" dirty="0" smtClean="0">
                <a:cs typeface="Arial" charset="0"/>
              </a:rPr>
              <a:t>, </a:t>
            </a:r>
            <a:r>
              <a:rPr lang="it-IT" altLang="en-US" b="0" dirty="0" err="1" smtClean="0">
                <a:cs typeface="Arial" charset="0"/>
              </a:rPr>
              <a:t>periodic</a:t>
            </a:r>
            <a:r>
              <a:rPr lang="it-IT" altLang="en-US" b="0" dirty="0" smtClean="0">
                <a:cs typeface="Arial" charset="0"/>
              </a:rPr>
              <a:t> box a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good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model</a:t>
            </a:r>
            <a:r>
              <a:rPr lang="it-IT" altLang="en-US" b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the </a:t>
            </a:r>
            <a:r>
              <a:rPr lang="it-IT" altLang="en-US" b="0" dirty="0" err="1" smtClean="0">
                <a:cs typeface="Arial" charset="0"/>
              </a:rPr>
              <a:t>collective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behaviour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a dense </a:t>
            </a:r>
            <a:r>
              <a:rPr lang="it-IT" altLang="en-US" b="0" dirty="0" err="1" smtClean="0">
                <a:cs typeface="Arial" charset="0"/>
              </a:rPr>
              <a:t>coating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filaments</a:t>
            </a:r>
            <a:r>
              <a:rPr lang="it-IT" altLang="en-US" b="0" dirty="0" smtClean="0">
                <a:cs typeface="Arial" charset="0"/>
              </a:rPr>
              <a:t>?</a:t>
            </a:r>
          </a:p>
          <a:p>
            <a:pPr>
              <a:spcBef>
                <a:spcPts val="1000"/>
              </a:spcBef>
            </a:pPr>
            <a:endParaRPr lang="it-IT" altLang="en-US" b="0" dirty="0" smtClean="0">
              <a:cs typeface="Arial" charset="0"/>
            </a:endParaRPr>
          </a:p>
          <a:p>
            <a:pPr>
              <a:spcBef>
                <a:spcPts val="1000"/>
              </a:spcBef>
            </a:pPr>
            <a:r>
              <a:rPr lang="it-IT" altLang="en-US" b="0" dirty="0" err="1" smtClean="0">
                <a:cs typeface="Arial" charset="0"/>
              </a:rPr>
              <a:t>How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to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model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hydrodynamically</a:t>
            </a:r>
            <a:r>
              <a:rPr lang="it-IT" altLang="en-US" b="0" dirty="0" smtClean="0">
                <a:cs typeface="Arial" charset="0"/>
              </a:rPr>
              <a:t> (or </a:t>
            </a:r>
            <a:r>
              <a:rPr lang="it-IT" altLang="en-US" b="0" dirty="0" err="1" smtClean="0">
                <a:solidFill>
                  <a:srgbClr val="FF0000"/>
                </a:solidFill>
                <a:cs typeface="Arial" charset="0"/>
              </a:rPr>
              <a:t>hydro-elastically</a:t>
            </a:r>
            <a:r>
              <a:rPr lang="it-IT" altLang="en-US" b="0" dirty="0" smtClean="0">
                <a:cs typeface="Arial" charset="0"/>
              </a:rPr>
              <a:t>?) the </a:t>
            </a:r>
            <a:r>
              <a:rPr lang="it-IT" altLang="en-US" b="0" dirty="0" err="1" smtClean="0">
                <a:cs typeface="Arial" charset="0"/>
              </a:rPr>
              <a:t>breaking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symmetry</a:t>
            </a:r>
            <a:r>
              <a:rPr lang="it-IT" altLang="en-US" b="0" dirty="0" smtClean="0">
                <a:cs typeface="Arial" charset="0"/>
              </a:rPr>
              <a:t> (</a:t>
            </a:r>
            <a:r>
              <a:rPr lang="it-IT" altLang="en-US" b="0" dirty="0" err="1" smtClean="0">
                <a:cs typeface="Arial" charset="0"/>
              </a:rPr>
              <a:t>around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i="1" dirty="0" smtClean="0">
                <a:solidFill>
                  <a:srgbClr val="00B050"/>
                </a:solidFill>
                <a:cs typeface="Arial" charset="0"/>
              </a:rPr>
              <a:t>T</a:t>
            </a:r>
            <a:r>
              <a:rPr lang="it-IT" altLang="en-US" dirty="0" smtClean="0">
                <a:solidFill>
                  <a:srgbClr val="00B050"/>
                </a:solidFill>
                <a:cs typeface="Arial" charset="0"/>
              </a:rPr>
              <a:t> = 2.1</a:t>
            </a:r>
            <a:r>
              <a:rPr lang="it-IT" altLang="en-US" b="0" dirty="0" smtClean="0">
                <a:cs typeface="Arial" charset="0"/>
              </a:rPr>
              <a:t>) in a </a:t>
            </a:r>
            <a:r>
              <a:rPr lang="it-IT" altLang="en-US" b="0" dirty="0" err="1" smtClean="0">
                <a:cs typeface="Arial" charset="0"/>
              </a:rPr>
              <a:t>periodic</a:t>
            </a:r>
            <a:r>
              <a:rPr lang="it-IT" altLang="en-US" b="0" dirty="0" smtClean="0">
                <a:cs typeface="Arial" charset="0"/>
              </a:rPr>
              <a:t> box </a:t>
            </a:r>
            <a:r>
              <a:rPr lang="it-IT" altLang="en-US" b="0" dirty="0" err="1" smtClean="0">
                <a:cs typeface="Arial" charset="0"/>
              </a:rPr>
              <a:t>of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any</a:t>
            </a:r>
            <a:r>
              <a:rPr lang="it-IT" altLang="en-US" b="0" dirty="0" smtClean="0">
                <a:cs typeface="Arial" charset="0"/>
              </a:rPr>
              <a:t> </a:t>
            </a:r>
            <a:r>
              <a:rPr lang="it-IT" altLang="en-US" b="0" dirty="0" err="1" smtClean="0">
                <a:cs typeface="Arial" charset="0"/>
              </a:rPr>
              <a:t>length</a:t>
            </a:r>
            <a:r>
              <a:rPr lang="it-IT" altLang="en-US" b="0" dirty="0" smtClean="0">
                <a:cs typeface="Arial" charset="0"/>
              </a:rPr>
              <a:t>?</a:t>
            </a:r>
            <a:endParaRPr lang="it-IT" altLang="en-US" b="0" dirty="0">
              <a:cs typeface="Arial" charset="0"/>
            </a:endParaRPr>
          </a:p>
          <a:p>
            <a:pPr>
              <a:spcBef>
                <a:spcPts val="1000"/>
              </a:spcBef>
            </a:pPr>
            <a:endParaRPr lang="it-IT" altLang="en-US" dirty="0">
              <a:cs typeface="Arial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endParaRPr lang="it-IT" altLang="en-US" sz="2000" dirty="0">
              <a:cs typeface="Arial" charset="0"/>
            </a:endParaRPr>
          </a:p>
        </p:txBody>
      </p:sp>
      <p:pic>
        <p:nvPicPr>
          <p:cNvPr id="4" name="Picture 6" descr="uni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484313"/>
            <a:ext cx="56340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CasellaDiTesto 1"/>
          <p:cNvSpPr txBox="1">
            <a:spLocks noChangeArrowheads="1"/>
          </p:cNvSpPr>
          <p:nvPr/>
        </p:nvSpPr>
        <p:spPr bwMode="auto">
          <a:xfrm>
            <a:off x="468313" y="6007100"/>
            <a:ext cx="2111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AFF"/>
                </a:solidFill>
                <a:cs typeface="Arial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7171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 waves </a:t>
            </a:r>
            <a:r>
              <a:rPr lang="it-IT" altLang="en-US" b="0">
                <a:cs typeface="Arial" charset="0"/>
              </a:rPr>
              <a:t>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sp>
        <p:nvSpPr>
          <p:cNvPr id="7173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Re &gt;&gt; 1</a:t>
            </a:r>
            <a:r>
              <a:rPr lang="it-IT" altLang="en-US" b="0">
                <a:cs typeface="Arial" charset="0"/>
              </a:rPr>
              <a:t>, birds/fish use </a:t>
            </a:r>
            <a:r>
              <a:rPr lang="it-IT" altLang="en-US" b="0" i="1">
                <a:cs typeface="Arial" charset="0"/>
              </a:rPr>
              <a:t>reciprocal </a:t>
            </a:r>
          </a:p>
          <a:p>
            <a:r>
              <a:rPr lang="it-IT" altLang="en-US" b="0" i="1">
                <a:cs typeface="Arial" charset="0"/>
              </a:rPr>
              <a:t>flapping </a:t>
            </a:r>
            <a:r>
              <a:rPr lang="it-IT" altLang="en-US" b="0">
                <a:cs typeface="Arial" charset="0"/>
              </a:rPr>
              <a:t>for lift and/or propulsion</a:t>
            </a:r>
          </a:p>
        </p:txBody>
      </p:sp>
      <p:pic>
        <p:nvPicPr>
          <p:cNvPr id="7174" name="Picture 4" descr="spe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7888" y="3716338"/>
            <a:ext cx="4778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963" y="4529138"/>
            <a:ext cx="3962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8196" name="Picture 6" descr="uni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 waves </a:t>
            </a:r>
            <a:r>
              <a:rPr lang="it-IT" altLang="en-US" b="0">
                <a:cs typeface="Arial" charset="0"/>
              </a:rPr>
              <a:t>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sp>
        <p:nvSpPr>
          <p:cNvPr id="8198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Re &gt;&gt; 1</a:t>
            </a:r>
            <a:r>
              <a:rPr lang="it-IT" altLang="en-US" b="0">
                <a:cs typeface="Arial" charset="0"/>
              </a:rPr>
              <a:t>, birds/fish use </a:t>
            </a:r>
            <a:r>
              <a:rPr lang="it-IT" altLang="en-US" b="0" i="1">
                <a:cs typeface="Arial" charset="0"/>
              </a:rPr>
              <a:t>reciprocal </a:t>
            </a:r>
          </a:p>
          <a:p>
            <a:r>
              <a:rPr lang="it-IT" altLang="en-US" b="0" i="1">
                <a:cs typeface="Arial" charset="0"/>
              </a:rPr>
              <a:t>flapping </a:t>
            </a:r>
            <a:r>
              <a:rPr lang="it-IT" altLang="en-US" b="0">
                <a:cs typeface="Arial" charset="0"/>
              </a:rPr>
              <a:t>for lift and/or propulsion</a:t>
            </a:r>
          </a:p>
        </p:txBody>
      </p:sp>
      <p:pic>
        <p:nvPicPr>
          <p:cNvPr id="8199" name="Picture 4" descr="spe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CasellaDiTesto 6"/>
          <p:cNvSpPr txBox="1">
            <a:spLocks noChangeArrowheads="1"/>
          </p:cNvSpPr>
          <p:nvPr/>
        </p:nvSpPr>
        <p:spPr bwMode="auto">
          <a:xfrm>
            <a:off x="4117975" y="3860800"/>
            <a:ext cx="4414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 b="0">
                <a:cs typeface="Arial" charset="0"/>
              </a:rPr>
              <a:t>Heaving, rigid, symmetric foil</a:t>
            </a:r>
          </a:p>
          <a:p>
            <a:r>
              <a:rPr lang="it-IT" altLang="en-US" b="0">
                <a:cs typeface="Arial" charset="0"/>
              </a:rPr>
              <a:t>(</a:t>
            </a:r>
            <a:r>
              <a:rPr lang="it-IT" altLang="en-US" b="0">
                <a:solidFill>
                  <a:srgbClr val="000AFF"/>
                </a:solidFill>
                <a:cs typeface="Arial" charset="0"/>
              </a:rPr>
              <a:t>thrust</a:t>
            </a:r>
            <a:r>
              <a:rPr lang="it-IT" altLang="en-US" b="0">
                <a:cs typeface="Arial" charset="0"/>
              </a:rPr>
              <a:t>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137025" y="6192838"/>
            <a:ext cx="4197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cs typeface="Arial" charset="0"/>
              </a:rPr>
              <a:t>(</a:t>
            </a:r>
            <a:r>
              <a:rPr lang="en-US" sz="2000" b="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inverted von Karman vortex street</a:t>
            </a:r>
            <a:r>
              <a:rPr lang="en-US" sz="2000" b="0" dirty="0">
                <a:cs typeface="Arial" charset="0"/>
              </a:rPr>
              <a:t>)</a:t>
            </a:r>
          </a:p>
        </p:txBody>
      </p:sp>
      <p:pic>
        <p:nvPicPr>
          <p:cNvPr id="12" name="Immagine 11" descr="symmetri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717032"/>
            <a:ext cx="3140968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412875"/>
            <a:ext cx="9036050" cy="2663825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b="1" smtClean="0"/>
              <a:t/>
            </a:r>
            <a:br>
              <a:rPr lang="en-GB" altLang="en-US" b="1" smtClean="0"/>
            </a:br>
            <a:r>
              <a:rPr lang="en-GB" altLang="en-US" sz="2400" smtClean="0">
                <a:solidFill>
                  <a:srgbClr val="000AFF"/>
                </a:solidFill>
              </a:rPr>
              <a:t/>
            </a:r>
            <a:br>
              <a:rPr lang="en-GB" altLang="en-US" sz="2400" smtClean="0">
                <a:solidFill>
                  <a:srgbClr val="000AFF"/>
                </a:solidFill>
              </a:rPr>
            </a:br>
            <a:endParaRPr lang="en-GB" altLang="en-US" sz="2800" b="1" i="1" smtClean="0">
              <a:solidFill>
                <a:srgbClr val="FF0800"/>
              </a:solidFill>
            </a:endParaRPr>
          </a:p>
        </p:txBody>
      </p:sp>
      <p:pic>
        <p:nvPicPr>
          <p:cNvPr id="9219" name="Picture 6" descr="un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938" y="5949950"/>
            <a:ext cx="754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CasellaDiTesto 1"/>
          <p:cNvSpPr txBox="1">
            <a:spLocks noChangeArrowheads="1"/>
          </p:cNvSpPr>
          <p:nvPr/>
        </p:nvSpPr>
        <p:spPr bwMode="auto">
          <a:xfrm>
            <a:off x="684213" y="836613"/>
            <a:ext cx="7705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en-US">
                <a:cs typeface="Arial" charset="0"/>
              </a:rPr>
              <a:t>Re &lt;&lt; 1</a:t>
            </a:r>
            <a:r>
              <a:rPr lang="it-IT" altLang="en-US" b="0">
                <a:cs typeface="Arial" charset="0"/>
              </a:rPr>
              <a:t>, micro-organisms use </a:t>
            </a:r>
          </a:p>
          <a:p>
            <a:r>
              <a:rPr lang="it-IT" altLang="en-US" b="0" i="1">
                <a:cs typeface="Arial" charset="0"/>
              </a:rPr>
              <a:t>non-reciprocal waves</a:t>
            </a:r>
            <a:r>
              <a:rPr lang="it-IT" altLang="en-US" b="0">
                <a:cs typeface="Arial" charset="0"/>
              </a:rPr>
              <a:t> to move</a:t>
            </a:r>
          </a:p>
          <a:p>
            <a:r>
              <a:rPr lang="it-IT" altLang="en-US" b="0">
                <a:cs typeface="Arial" charset="0"/>
              </a:rPr>
              <a:t>(no inertia </a:t>
            </a:r>
            <a:r>
              <a:rPr lang="it-IT" altLang="en-US" b="0">
                <a:cs typeface="Arial" charset="0"/>
                <a:sym typeface="Wingdings" pitchFamily="2" charset="2"/>
              </a:rPr>
              <a:t> </a:t>
            </a:r>
            <a:r>
              <a:rPr lang="it-IT" altLang="en-US" b="0">
                <a:cs typeface="Arial" charset="0"/>
              </a:rPr>
              <a:t>symmetry under </a:t>
            </a:r>
          </a:p>
          <a:p>
            <a:r>
              <a:rPr lang="it-IT" altLang="en-US" b="0">
                <a:cs typeface="Arial" charset="0"/>
              </a:rPr>
              <a:t>time reversal) </a:t>
            </a:r>
          </a:p>
        </p:txBody>
      </p:sp>
      <p:pic>
        <p:nvPicPr>
          <p:cNvPr id="9221" name="Picture 4" descr="spe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8366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CasellaDiTesto 6"/>
          <p:cNvSpPr txBox="1">
            <a:spLocks noChangeArrowheads="1"/>
          </p:cNvSpPr>
          <p:nvPr/>
        </p:nvSpPr>
        <p:spPr bwMode="auto">
          <a:xfrm>
            <a:off x="4356100" y="4652963"/>
            <a:ext cx="43449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   </a:t>
            </a:r>
            <a:r>
              <a:rPr lang="it-IT" altLang="en-US" b="0">
                <a:cs typeface="Arial" charset="0"/>
              </a:rPr>
              <a:t>Heaving, rigid, cambered foil</a:t>
            </a:r>
          </a:p>
          <a:p>
            <a:r>
              <a:rPr lang="it-IT" altLang="en-US" b="0">
                <a:cs typeface="Arial" charset="0"/>
              </a:rPr>
              <a:t>   (</a:t>
            </a:r>
            <a:r>
              <a:rPr lang="it-IT" altLang="en-US" b="0">
                <a:solidFill>
                  <a:srgbClr val="000AFF"/>
                </a:solidFill>
                <a:cs typeface="Arial" charset="0"/>
              </a:rPr>
              <a:t>plus lift</a:t>
            </a:r>
            <a:r>
              <a:rPr lang="it-IT" altLang="en-US" b="0">
                <a:cs typeface="Arial" charset="0"/>
              </a:rPr>
              <a:t>)</a:t>
            </a:r>
          </a:p>
        </p:txBody>
      </p:sp>
      <p:sp>
        <p:nvSpPr>
          <p:cNvPr id="9223" name="CasellaDiTesto 2"/>
          <p:cNvSpPr txBox="1">
            <a:spLocks noChangeArrowheads="1"/>
          </p:cNvSpPr>
          <p:nvPr/>
        </p:nvSpPr>
        <p:spPr bwMode="auto">
          <a:xfrm>
            <a:off x="684213" y="2781300"/>
            <a:ext cx="4770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en-US">
                <a:cs typeface="Arial" charset="0"/>
              </a:rPr>
              <a:t>Re &gt;&gt; 1</a:t>
            </a:r>
            <a:r>
              <a:rPr lang="it-IT" altLang="en-US" b="0">
                <a:cs typeface="Arial" charset="0"/>
              </a:rPr>
              <a:t>, birds/fish use </a:t>
            </a:r>
            <a:r>
              <a:rPr lang="it-IT" altLang="en-US" b="0" i="1">
                <a:cs typeface="Arial" charset="0"/>
              </a:rPr>
              <a:t>reciprocal </a:t>
            </a:r>
          </a:p>
          <a:p>
            <a:r>
              <a:rPr lang="it-IT" altLang="en-US" b="0" i="1">
                <a:cs typeface="Arial" charset="0"/>
              </a:rPr>
              <a:t>flapping </a:t>
            </a:r>
            <a:r>
              <a:rPr lang="it-IT" altLang="en-US" b="0">
                <a:cs typeface="Arial" charset="0"/>
              </a:rPr>
              <a:t>for lift and/or propulsion</a:t>
            </a:r>
          </a:p>
        </p:txBody>
      </p:sp>
      <p:pic>
        <p:nvPicPr>
          <p:cNvPr id="9" name="Immagine 8" descr="cambere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717032"/>
            <a:ext cx="331236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SYSTEM:Applications:Microsoft Office 2004:Modèles:Présentations:Conceptions:Boréal</Template>
  <TotalTime>8356</TotalTime>
  <Words>1740</Words>
  <Application>Microsoft Office PowerPoint</Application>
  <PresentationFormat>Presentazione su schermo (4:3)</PresentationFormat>
  <Paragraphs>404</Paragraphs>
  <Slides>67</Slides>
  <Notes>47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68" baseType="lpstr">
      <vt:lpstr>Nouvelle présentation</vt:lpstr>
      <vt:lpstr>   Symmetry breaking in fluid-structure  interaction systems</vt:lpstr>
      <vt:lpstr>   Symmetry breaking in fluid-structure  interaction systems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Diapositiva 17</vt:lpstr>
      <vt:lpstr>Diapositiva 18</vt:lpstr>
      <vt:lpstr>Diapositiva 19</vt:lpstr>
      <vt:lpstr>Diapositiva 20</vt:lpstr>
      <vt:lpstr>Diapositiva 21</vt:lpstr>
      <vt:lpstr>   </vt:lpstr>
      <vt:lpstr>   </vt:lpstr>
      <vt:lpstr>   </vt:lpstr>
      <vt:lpstr>   </vt:lpstr>
      <vt:lpstr>   </vt:lpstr>
      <vt:lpstr>Diapositiva 27</vt:lpstr>
      <vt:lpstr>Diapositiva 28</vt:lpstr>
      <vt:lpstr>   </vt:lpstr>
      <vt:lpstr>   </vt:lpstr>
      <vt:lpstr>   </vt:lpstr>
      <vt:lpstr>   </vt:lpstr>
      <vt:lpstr>   </vt:lpstr>
      <vt:lpstr>Diapositiva 34</vt:lpstr>
      <vt:lpstr>   </vt:lpstr>
      <vt:lpstr>Diapositiva 36</vt:lpstr>
      <vt:lpstr>   </vt:lpstr>
      <vt:lpstr>   </vt:lpstr>
      <vt:lpstr>Diapositiva 39</vt:lpstr>
      <vt:lpstr>   </vt:lpstr>
      <vt:lpstr>   </vt:lpstr>
      <vt:lpstr>   </vt:lpstr>
      <vt:lpstr>   </vt:lpstr>
      <vt:lpstr>   </vt:lpstr>
      <vt:lpstr>   </vt:lpstr>
      <vt:lpstr>   </vt:lpstr>
      <vt:lpstr>   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Company>CFD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control with hairy surfaces</dc:title>
  <dc:creator>CFD Team</dc:creator>
  <cp:lastModifiedBy>Alessandro</cp:lastModifiedBy>
  <cp:revision>459</cp:revision>
  <cp:lastPrinted>2008-06-24T13:30:50Z</cp:lastPrinted>
  <dcterms:created xsi:type="dcterms:W3CDTF">2008-06-24T10:12:25Z</dcterms:created>
  <dcterms:modified xsi:type="dcterms:W3CDTF">2013-10-11T16:08:49Z</dcterms:modified>
</cp:coreProperties>
</file>