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8"/>
  </p:notesMasterIdLst>
  <p:handoutMasterIdLst>
    <p:handoutMasterId r:id="rId59"/>
  </p:handoutMasterIdLst>
  <p:sldIdLst>
    <p:sldId id="547" r:id="rId2"/>
    <p:sldId id="554" r:id="rId3"/>
    <p:sldId id="473" r:id="rId4"/>
    <p:sldId id="492" r:id="rId5"/>
    <p:sldId id="494" r:id="rId6"/>
    <p:sldId id="493" r:id="rId7"/>
    <p:sldId id="553" r:id="rId8"/>
    <p:sldId id="474" r:id="rId9"/>
    <p:sldId id="495" r:id="rId10"/>
    <p:sldId id="496" r:id="rId11"/>
    <p:sldId id="510" r:id="rId12"/>
    <p:sldId id="511" r:id="rId13"/>
    <p:sldId id="512" r:id="rId14"/>
    <p:sldId id="499" r:id="rId15"/>
    <p:sldId id="500" r:id="rId16"/>
    <p:sldId id="501" r:id="rId17"/>
    <p:sldId id="502" r:id="rId18"/>
    <p:sldId id="507" r:id="rId19"/>
    <p:sldId id="521" r:id="rId20"/>
    <p:sldId id="508" r:id="rId21"/>
    <p:sldId id="522" r:id="rId22"/>
    <p:sldId id="515" r:id="rId23"/>
    <p:sldId id="516" r:id="rId24"/>
    <p:sldId id="539" r:id="rId25"/>
    <p:sldId id="523" r:id="rId26"/>
    <p:sldId id="552" r:id="rId27"/>
    <p:sldId id="505" r:id="rId28"/>
    <p:sldId id="551" r:id="rId29"/>
    <p:sldId id="517" r:id="rId30"/>
    <p:sldId id="527" r:id="rId31"/>
    <p:sldId id="540" r:id="rId32"/>
    <p:sldId id="528" r:id="rId33"/>
    <p:sldId id="541" r:id="rId34"/>
    <p:sldId id="542" r:id="rId35"/>
    <p:sldId id="568" r:id="rId36"/>
    <p:sldId id="543" r:id="rId37"/>
    <p:sldId id="544" r:id="rId38"/>
    <p:sldId id="545" r:id="rId39"/>
    <p:sldId id="546" r:id="rId40"/>
    <p:sldId id="555" r:id="rId41"/>
    <p:sldId id="530" r:id="rId42"/>
    <p:sldId id="525" r:id="rId43"/>
    <p:sldId id="524" r:id="rId44"/>
    <p:sldId id="558" r:id="rId45"/>
    <p:sldId id="557" r:id="rId46"/>
    <p:sldId id="526" r:id="rId47"/>
    <p:sldId id="534" r:id="rId48"/>
    <p:sldId id="535" r:id="rId49"/>
    <p:sldId id="556" r:id="rId50"/>
    <p:sldId id="533" r:id="rId51"/>
    <p:sldId id="529" r:id="rId52"/>
    <p:sldId id="559" r:id="rId53"/>
    <p:sldId id="569" r:id="rId54"/>
    <p:sldId id="561" r:id="rId55"/>
    <p:sldId id="567" r:id="rId56"/>
    <p:sldId id="562" r:id="rId5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2E75B6"/>
    <a:srgbClr val="EEF23E"/>
    <a:srgbClr val="2952B4"/>
    <a:srgbClr val="63A4F3"/>
    <a:srgbClr val="B4B17C"/>
    <a:srgbClr val="9FC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77" autoAdjust="0"/>
    <p:restoredTop sz="86387" autoAdjust="0"/>
  </p:normalViewPr>
  <p:slideViewPr>
    <p:cSldViewPr snapToGrid="0" snapToObjects="1">
      <p:cViewPr varScale="1">
        <p:scale>
          <a:sx n="57" d="100"/>
          <a:sy n="57" d="100"/>
        </p:scale>
        <p:origin x="214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-3464" y="-10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FE07B-DFA8-D24B-998C-27AE272FB01F}" type="datetimeFigureOut">
              <a:rPr lang="en-US" smtClean="0"/>
              <a:t>4/11/2018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090356-4827-5048-84C6-21073D961A48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2413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6004D6-5FD6-D943-88C5-03E0775F6738}" type="datetimeFigureOut">
              <a:rPr lang="en-US" smtClean="0"/>
              <a:t>4/11/2018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8B638-70E1-8F43-B45C-E1EE27C5A6E0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2575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8B638-70E1-8F43-B45C-E1EE27C5A6E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39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8B638-70E1-8F43-B45C-E1EE27C5A6E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760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8B638-70E1-8F43-B45C-E1EE27C5A6E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596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8B638-70E1-8F43-B45C-E1EE27C5A6E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159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8B638-70E1-8F43-B45C-E1EE27C5A6E0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803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8B638-70E1-8F43-B45C-E1EE27C5A6E0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831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8B638-70E1-8F43-B45C-E1EE27C5A6E0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704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8B638-70E1-8F43-B45C-E1EE27C5A6E0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996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8B638-70E1-8F43-B45C-E1EE27C5A6E0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142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B526-2BCB-4BA6-91E6-A81C890D7C04}" type="datetime1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81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F7CF0-D849-4D6E-A256-F91C92A41B85}" type="datetime1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33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3188E-7913-4AFF-B43F-DD9D4155A3F2}" type="datetime1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409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6DFF-9F46-41EF-95D3-C160A10C7790}" type="datetime1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7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B0607-5C4E-4A8B-8844-FB302C80476B}" type="datetime1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1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02EA-71DA-4368-AC04-BE6227B86594}" type="datetime1">
              <a:rPr lang="en-US" smtClean="0"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05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BF36-CB4A-4BD8-8855-F95F364C8998}" type="datetime1">
              <a:rPr lang="en-US" smtClean="0"/>
              <a:t>4/11/2018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1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27657-1B1E-4141-B166-FAB09202DD8E}" type="datetime1">
              <a:rPr lang="en-US" smtClean="0"/>
              <a:t>4/11/2018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36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C6E26-FFA4-4AC7-847A-1CF7435C7B03}" type="datetime1">
              <a:rPr lang="en-US" smtClean="0"/>
              <a:t>4/11/2018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8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257EB-66EE-4E87-AF63-5E06495A1A99}" type="datetime1">
              <a:rPr lang="en-US" smtClean="0"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58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317FF-7EE1-4EF8-8C33-87D17D7718B3}" type="datetime1">
              <a:rPr lang="en-US" smtClean="0"/>
              <a:t>4/11/2018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1 - Lecture 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78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DA6F2-B631-49F8-B642-F840598F914E}" type="datetime1">
              <a:rPr lang="en-US" smtClean="0"/>
              <a:t>4/11/2018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Module 1 - Lecture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240A3-477E-4A86-891B-5A600B79503A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7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4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7" Type="http://schemas.openxmlformats.org/officeDocument/2006/relationships/image" Target="../media/image4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7.em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emf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4.png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8.jpeg"/><Relationship Id="rId7" Type="http://schemas.openxmlformats.org/officeDocument/2006/relationships/image" Target="../media/image47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1.emf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5.png"/><Relationship Id="rId4" Type="http://schemas.openxmlformats.org/officeDocument/2006/relationships/image" Target="../media/image5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58.png"/><Relationship Id="rId4" Type="http://schemas.openxmlformats.org/officeDocument/2006/relationships/image" Target="../media/image56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4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7.emf"/><Relationship Id="rId7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4.emf"/><Relationship Id="rId4" Type="http://schemas.openxmlformats.org/officeDocument/2006/relationships/image" Target="../media/image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6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73.png"/><Relationship Id="rId4" Type="http://schemas.openxmlformats.org/officeDocument/2006/relationships/image" Target="../media/image66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8.jpeg"/><Relationship Id="rId7" Type="http://schemas.openxmlformats.org/officeDocument/2006/relationships/image" Target="../media/image7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8.jpeg"/><Relationship Id="rId7" Type="http://schemas.openxmlformats.org/officeDocument/2006/relationships/image" Target="../media/image7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png"/><Relationship Id="rId9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image" Target="../media/image8.jpeg"/><Relationship Id="rId7" Type="http://schemas.openxmlformats.org/officeDocument/2006/relationships/image" Target="../media/image71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png"/><Relationship Id="rId9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74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7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77.emf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10.emf"/><Relationship Id="rId4" Type="http://schemas.openxmlformats.org/officeDocument/2006/relationships/image" Target="../media/image7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4.jpeg"/><Relationship Id="rId3" Type="http://schemas.microsoft.com/office/2007/relationships/media" Target="../media/media3.mp4"/><Relationship Id="rId7" Type="http://schemas.openxmlformats.org/officeDocument/2006/relationships/image" Target="../media/image7.emf"/><Relationship Id="rId12" Type="http://schemas.openxmlformats.org/officeDocument/2006/relationships/image" Target="../media/image8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8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2.emf"/><Relationship Id="rId4" Type="http://schemas.openxmlformats.org/officeDocument/2006/relationships/video" Target="../media/media3.mp4"/><Relationship Id="rId9" Type="http://schemas.openxmlformats.org/officeDocument/2006/relationships/image" Target="../media/image81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7.emf"/><Relationship Id="rId7" Type="http://schemas.openxmlformats.org/officeDocument/2006/relationships/image" Target="../media/image7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8.jpeg"/><Relationship Id="rId7" Type="http://schemas.openxmlformats.org/officeDocument/2006/relationships/image" Target="../media/image16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564723" y="1439885"/>
            <a:ext cx="61162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70C0"/>
                </a:solidFill>
              </a:rPr>
              <a:t>FLOW OVER NATURAL OR ENGINEERED SURFACES</a:t>
            </a:r>
          </a:p>
          <a:p>
            <a:pPr algn="ctr"/>
            <a:endParaRPr lang="it-IT" sz="2200" b="1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sz="1200" dirty="0" smtClean="0">
              <a:ln w="0"/>
              <a:solidFill>
                <a:srgbClr val="2952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it-IT" sz="2800" dirty="0" smtClean="0">
                <a:ln w="0"/>
                <a:solidFill>
                  <a:srgbClr val="2952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Alessandro Bottaro</a:t>
            </a:r>
            <a:endParaRPr lang="it-IT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777979" y="4052974"/>
            <a:ext cx="3821735" cy="592382"/>
          </a:xfrm>
          <a:prstGeom prst="rect">
            <a:avLst/>
          </a:prstGeom>
          <a:noFill/>
          <a:ln w="57150">
            <a:solidFill>
              <a:srgbClr val="63A4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8023017" y="2145422"/>
            <a:ext cx="505522" cy="45166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1354317" y="1189008"/>
            <a:ext cx="6511313" cy="2543080"/>
          </a:xfrm>
          <a:prstGeom prst="rect">
            <a:avLst/>
          </a:prstGeom>
          <a:noFill/>
          <a:ln w="57150">
            <a:solidFill>
              <a:srgbClr val="63A4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176" y="4846373"/>
            <a:ext cx="1991113" cy="1919107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715" y="4838700"/>
            <a:ext cx="2544285" cy="1926781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3108960" y="4104348"/>
            <a:ext cx="3519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Bilkent</a:t>
            </a:r>
            <a:r>
              <a:rPr lang="it-IT" sz="2400" dirty="0" smtClean="0"/>
              <a:t> U. - April 13, 2018</a:t>
            </a:r>
            <a:endParaRPr lang="it-IT" sz="2400" dirty="0"/>
          </a:p>
        </p:txBody>
      </p:sp>
      <p:sp>
        <p:nvSpPr>
          <p:cNvPr id="14" name="Rettangolo 13"/>
          <p:cNvSpPr/>
          <p:nvPr/>
        </p:nvSpPr>
        <p:spPr>
          <a:xfrm>
            <a:off x="4562475" y="4705350"/>
            <a:ext cx="4581525" cy="133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1037590" y="5579199"/>
            <a:ext cx="297677" cy="1044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24" y="5372633"/>
            <a:ext cx="2671479" cy="964304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354317" y="1189008"/>
            <a:ext cx="6511313" cy="2543080"/>
          </a:xfrm>
          <a:prstGeom prst="rect">
            <a:avLst/>
          </a:prstGeom>
          <a:solidFill>
            <a:srgbClr val="5B9BD5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603" y="50237"/>
            <a:ext cx="1642485" cy="95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50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36331" y="1441132"/>
            <a:ext cx="81968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/>
              <a:t>Claude Louis Marie Henri </a:t>
            </a:r>
            <a:r>
              <a:rPr lang="it-IT" sz="2600" b="1" dirty="0" err="1" smtClean="0"/>
              <a:t>Navier</a:t>
            </a:r>
            <a:r>
              <a:rPr lang="it-IT" sz="2600" dirty="0" smtClean="0"/>
              <a:t> (1785-1836)</a:t>
            </a:r>
            <a:endParaRPr lang="it-IT" sz="26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15" y="2035174"/>
            <a:ext cx="2459563" cy="287389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224" y="2145422"/>
            <a:ext cx="2858975" cy="4492179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8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36331" y="1441132"/>
            <a:ext cx="81968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/>
              <a:t>Claude-Louis </a:t>
            </a:r>
            <a:r>
              <a:rPr lang="it-IT" sz="2600" b="1" dirty="0" err="1" smtClean="0"/>
              <a:t>Navier</a:t>
            </a:r>
            <a:endParaRPr lang="it-IT" sz="2600" b="1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59" y="2390487"/>
            <a:ext cx="5041927" cy="2632922"/>
          </a:xfrm>
          <a:prstGeom prst="rect">
            <a:avLst/>
          </a:prstGeom>
        </p:spPr>
      </p:pic>
      <p:cxnSp>
        <p:nvCxnSpPr>
          <p:cNvPr id="17" name="Connettore diritto 16"/>
          <p:cNvCxnSpPr/>
          <p:nvPr/>
        </p:nvCxnSpPr>
        <p:spPr>
          <a:xfrm>
            <a:off x="3359666" y="4789714"/>
            <a:ext cx="100913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0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36331" y="1441132"/>
            <a:ext cx="81968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/>
              <a:t>Claude-Louis </a:t>
            </a:r>
            <a:r>
              <a:rPr lang="it-IT" sz="2600" b="1" dirty="0" err="1" smtClean="0"/>
              <a:t>Navier</a:t>
            </a:r>
            <a:endParaRPr lang="it-IT" sz="2600" b="1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59" y="2390487"/>
            <a:ext cx="5041927" cy="263292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01" y="4310743"/>
            <a:ext cx="869337" cy="1854586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6012634" y="6165329"/>
            <a:ext cx="3039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     Sir George Gabriel </a:t>
            </a:r>
            <a:r>
              <a:rPr lang="it-IT" dirty="0" err="1" smtClean="0"/>
              <a:t>Stokes</a:t>
            </a:r>
            <a:r>
              <a:rPr lang="it-IT" dirty="0" smtClean="0"/>
              <a:t>   </a:t>
            </a:r>
          </a:p>
          <a:p>
            <a:r>
              <a:rPr lang="it-IT" dirty="0"/>
              <a:t> </a:t>
            </a:r>
            <a:r>
              <a:rPr lang="it-IT" dirty="0" smtClean="0"/>
              <a:t>                     (1819-1903)</a:t>
            </a:r>
            <a:endParaRPr lang="en-US" dirty="0"/>
          </a:p>
        </p:txBody>
      </p:sp>
      <p:cxnSp>
        <p:nvCxnSpPr>
          <p:cNvPr id="17" name="Connettore diritto 16"/>
          <p:cNvCxnSpPr/>
          <p:nvPr/>
        </p:nvCxnSpPr>
        <p:spPr>
          <a:xfrm>
            <a:off x="3359666" y="4789714"/>
            <a:ext cx="100913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Immagin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8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1" y="1206307"/>
            <a:ext cx="3193774" cy="21464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4771" y="5646328"/>
            <a:ext cx="2691000" cy="10304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466" y="1321256"/>
            <a:ext cx="6085738" cy="4421057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5950857" y="885373"/>
            <a:ext cx="1944914" cy="50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4557487" y="6024854"/>
            <a:ext cx="1132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….….</a:t>
            </a:r>
            <a:endParaRPr lang="en-US" dirty="0"/>
          </a:p>
        </p:txBody>
      </p:sp>
      <p:sp>
        <p:nvSpPr>
          <p:cNvPr id="18" name="Rettangolo 17"/>
          <p:cNvSpPr/>
          <p:nvPr/>
        </p:nvSpPr>
        <p:spPr>
          <a:xfrm>
            <a:off x="2452284" y="1656522"/>
            <a:ext cx="4674230" cy="16962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onnettore diritto 19"/>
          <p:cNvCxnSpPr/>
          <p:nvPr/>
        </p:nvCxnSpPr>
        <p:spPr>
          <a:xfrm>
            <a:off x="6617497" y="3991429"/>
            <a:ext cx="1018034" cy="1451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/>
          <p:cNvCxnSpPr/>
          <p:nvPr/>
        </p:nvCxnSpPr>
        <p:spPr>
          <a:xfrm>
            <a:off x="1686828" y="4180114"/>
            <a:ext cx="6038643" cy="1451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/>
          <p:cNvCxnSpPr/>
          <p:nvPr/>
        </p:nvCxnSpPr>
        <p:spPr>
          <a:xfrm>
            <a:off x="1656848" y="4474985"/>
            <a:ext cx="3186236" cy="713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magin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3352" y="1651454"/>
            <a:ext cx="5922179" cy="1632545"/>
          </a:xfrm>
          <a:prstGeom prst="rect">
            <a:avLst/>
          </a:prstGeom>
        </p:spPr>
      </p:pic>
      <p:sp>
        <p:nvSpPr>
          <p:cNvPr id="26" name="Ovale 25"/>
          <p:cNvSpPr/>
          <p:nvPr/>
        </p:nvSpPr>
        <p:spPr>
          <a:xfrm>
            <a:off x="5204771" y="5646328"/>
            <a:ext cx="2591433" cy="1030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sellaDiTesto 26"/>
          <p:cNvSpPr txBox="1"/>
          <p:nvPr/>
        </p:nvSpPr>
        <p:spPr>
          <a:xfrm>
            <a:off x="847716" y="1242319"/>
            <a:ext cx="86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   …..</a:t>
            </a:r>
            <a:endParaRPr lang="en-US" dirty="0"/>
          </a:p>
        </p:txBody>
      </p:sp>
      <p:sp>
        <p:nvSpPr>
          <p:cNvPr id="4" name="Rettangolo 3"/>
          <p:cNvSpPr/>
          <p:nvPr/>
        </p:nvSpPr>
        <p:spPr>
          <a:xfrm>
            <a:off x="4557487" y="5742313"/>
            <a:ext cx="3614056" cy="1115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e 5"/>
          <p:cNvSpPr/>
          <p:nvPr/>
        </p:nvSpPr>
        <p:spPr>
          <a:xfrm>
            <a:off x="5564195" y="5465056"/>
            <a:ext cx="2106603" cy="74446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1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36331" y="1441132"/>
            <a:ext cx="81968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400" dirty="0" smtClean="0"/>
              <a:t>                     </a:t>
            </a:r>
            <a:r>
              <a:rPr lang="it-IT" sz="2000" dirty="0" smtClean="0"/>
              <a:t>(</a:t>
            </a:r>
            <a:r>
              <a:rPr lang="it-IT" sz="2000" dirty="0" smtClean="0">
                <a:sym typeface="Symbol" panose="05050102010706020507" pitchFamily="18" charset="2"/>
              </a:rPr>
              <a:t></a:t>
            </a:r>
            <a:r>
              <a:rPr lang="it-IT" sz="2000" dirty="0" smtClean="0"/>
              <a:t>elle</a:t>
            </a:r>
            <a:r>
              <a:rPr lang="it-IT" sz="2000" dirty="0" smtClean="0">
                <a:sym typeface="Symbol" panose="05050102010706020507" pitchFamily="18" charset="2"/>
              </a:rPr>
              <a:t></a:t>
            </a:r>
            <a:r>
              <a:rPr lang="it-IT" sz="2000" dirty="0" smtClean="0"/>
              <a:t> = </a:t>
            </a:r>
            <a:r>
              <a:rPr lang="it-IT" sz="2000" b="1" dirty="0" smtClean="0">
                <a:solidFill>
                  <a:srgbClr val="2952B4"/>
                </a:solidFill>
              </a:rPr>
              <a:t>the </a:t>
            </a:r>
            <a:r>
              <a:rPr lang="it-IT" sz="2000" b="1" dirty="0" err="1" smtClean="0">
                <a:solidFill>
                  <a:srgbClr val="2952B4"/>
                </a:solidFill>
              </a:rPr>
              <a:t>wall</a:t>
            </a:r>
            <a:r>
              <a:rPr lang="it-IT" sz="2000" dirty="0" smtClean="0"/>
              <a:t>)</a:t>
            </a:r>
            <a:endParaRPr lang="it-IT" sz="20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739" y="2116399"/>
            <a:ext cx="6639407" cy="121205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506" y="3768507"/>
            <a:ext cx="6937858" cy="1968785"/>
          </a:xfrm>
          <a:prstGeom prst="rect">
            <a:avLst/>
          </a:prstGeom>
        </p:spPr>
      </p:pic>
      <p:cxnSp>
        <p:nvCxnSpPr>
          <p:cNvPr id="13" name="Connettore diritto 12"/>
          <p:cNvCxnSpPr/>
          <p:nvPr/>
        </p:nvCxnSpPr>
        <p:spPr>
          <a:xfrm>
            <a:off x="1790699" y="2441806"/>
            <a:ext cx="4354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>
            <a:off x="2090057" y="1821544"/>
            <a:ext cx="493487" cy="299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2685864" y="2544010"/>
            <a:ext cx="4053603" cy="698388"/>
          </a:xfrm>
          <a:prstGeom prst="rect">
            <a:avLst/>
          </a:prstGeom>
          <a:noFill/>
          <a:ln>
            <a:solidFill>
              <a:srgbClr val="295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15529" y="1348667"/>
            <a:ext cx="856721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/>
              <a:t>In </a:t>
            </a:r>
            <a:r>
              <a:rPr lang="it-IT" sz="2600" dirty="0" err="1" smtClean="0"/>
              <a:t>today’s</a:t>
            </a:r>
            <a:r>
              <a:rPr lang="it-IT" sz="2600" dirty="0" smtClean="0"/>
              <a:t> </a:t>
            </a:r>
            <a:r>
              <a:rPr lang="it-IT" sz="2600" dirty="0" err="1" smtClean="0"/>
              <a:t>terminology</a:t>
            </a:r>
            <a:r>
              <a:rPr lang="it-IT" sz="2600" dirty="0" smtClean="0"/>
              <a:t>, </a:t>
            </a:r>
            <a:r>
              <a:rPr lang="it-IT" sz="2600" dirty="0" err="1" smtClean="0"/>
              <a:t>Navier’s</a:t>
            </a:r>
            <a:r>
              <a:rPr lang="it-IT" sz="2600" dirty="0" smtClean="0"/>
              <a:t> </a:t>
            </a:r>
            <a:r>
              <a:rPr lang="it-IT" sz="2600" dirty="0" err="1" smtClean="0"/>
              <a:t>argument</a:t>
            </a:r>
            <a:r>
              <a:rPr lang="it-IT" sz="2600" dirty="0" smtClean="0"/>
              <a:t> </a:t>
            </a:r>
            <a:r>
              <a:rPr lang="it-IT" sz="2600" dirty="0" err="1" smtClean="0"/>
              <a:t>was</a:t>
            </a:r>
            <a:r>
              <a:rPr lang="it-IT" sz="2600" dirty="0" smtClean="0"/>
              <a:t> </a:t>
            </a:r>
            <a:r>
              <a:rPr lang="it-IT" sz="2600" dirty="0" err="1" smtClean="0"/>
              <a:t>that</a:t>
            </a:r>
            <a:r>
              <a:rPr lang="it-IT" sz="2600" dirty="0" smtClean="0"/>
              <a:t>                  </a:t>
            </a:r>
            <a:r>
              <a:rPr lang="it-IT" sz="2600" i="1" dirty="0" smtClean="0"/>
              <a:t>(i) </a:t>
            </a:r>
            <a:r>
              <a:rPr lang="it-IT" sz="2600" dirty="0" smtClean="0"/>
              <a:t>		</a:t>
            </a:r>
            <a:r>
              <a:rPr lang="it-IT" sz="2600" dirty="0" err="1" smtClean="0"/>
              <a:t>there</a:t>
            </a:r>
            <a:r>
              <a:rPr lang="it-IT" sz="2600" dirty="0" smtClean="0"/>
              <a:t> </a:t>
            </a:r>
            <a:r>
              <a:rPr lang="it-IT" sz="2600" dirty="0" err="1" smtClean="0"/>
              <a:t>is</a:t>
            </a:r>
            <a:r>
              <a:rPr lang="it-IT" sz="2600" dirty="0" smtClean="0"/>
              <a:t> </a:t>
            </a:r>
            <a:r>
              <a:rPr lang="it-IT" sz="2600" i="1" dirty="0" err="1" smtClean="0">
                <a:solidFill>
                  <a:srgbClr val="0070C0"/>
                </a:solidFill>
              </a:rPr>
              <a:t>partial</a:t>
            </a:r>
            <a:r>
              <a:rPr lang="it-IT" sz="2600" i="1" dirty="0" smtClean="0">
                <a:solidFill>
                  <a:srgbClr val="0070C0"/>
                </a:solidFill>
              </a:rPr>
              <a:t> slip</a:t>
            </a:r>
            <a:r>
              <a:rPr lang="it-IT" sz="2600" dirty="0" smtClean="0"/>
              <a:t>, with</a:t>
            </a:r>
            <a:endParaRPr lang="it-IT" sz="2600" dirty="0"/>
          </a:p>
          <a:p>
            <a:r>
              <a:rPr lang="it-IT" sz="2600" i="1" dirty="0" smtClean="0"/>
              <a:t>(ii)</a:t>
            </a:r>
            <a:r>
              <a:rPr lang="it-IT" sz="2600" dirty="0" smtClean="0"/>
              <a:t>		the </a:t>
            </a:r>
            <a:r>
              <a:rPr lang="it-IT" sz="2600" dirty="0" err="1" smtClean="0"/>
              <a:t>resistance</a:t>
            </a:r>
            <a:r>
              <a:rPr lang="it-IT" sz="2600" dirty="0" smtClean="0"/>
              <a:t> of the </a:t>
            </a:r>
            <a:r>
              <a:rPr lang="it-IT" sz="2600" dirty="0" err="1" smtClean="0"/>
              <a:t>wall</a:t>
            </a:r>
            <a:r>
              <a:rPr lang="it-IT" sz="2600" dirty="0" smtClean="0"/>
              <a:t> </a:t>
            </a:r>
            <a:r>
              <a:rPr lang="it-IT" sz="2600" dirty="0" err="1" smtClean="0"/>
              <a:t>proportional</a:t>
            </a:r>
            <a:r>
              <a:rPr lang="it-IT" sz="2600" dirty="0" smtClean="0"/>
              <a:t> to the slip 				</a:t>
            </a:r>
            <a:r>
              <a:rPr lang="it-IT" sz="2600" dirty="0" err="1" smtClean="0"/>
              <a:t>velocity</a:t>
            </a:r>
            <a:r>
              <a:rPr lang="it-IT" sz="2600" dirty="0" smtClean="0"/>
              <a:t> </a:t>
            </a:r>
            <a:r>
              <a:rPr lang="it-IT" sz="26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:</a:t>
            </a:r>
          </a:p>
          <a:p>
            <a:endParaRPr lang="it-IT" sz="1200" dirty="0" smtClean="0"/>
          </a:p>
          <a:p>
            <a:r>
              <a:rPr lang="it-IT" sz="2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E </a:t>
            </a:r>
            <a:r>
              <a:rPr lang="it-IT" sz="26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= -</a:t>
            </a:r>
            <a:r>
              <a:rPr lang="it-IT" sz="2600" dirty="0" smtClean="0">
                <a:latin typeface="Symbol" panose="05050102010706020507" pitchFamily="18" charset="2"/>
              </a:rPr>
              <a:t>e</a:t>
            </a:r>
            <a:r>
              <a:rPr lang="it-IT" sz="2600" dirty="0" smtClean="0"/>
              <a:t> </a:t>
            </a:r>
            <a:r>
              <a:rPr lang="it-IT" sz="26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dU</a:t>
            </a:r>
            <a:r>
              <a:rPr lang="it-IT" sz="26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it-IT" sz="26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dy</a:t>
            </a:r>
            <a:r>
              <a:rPr lang="it-IT" sz="2800" dirty="0" err="1" smtClean="0"/>
              <a:t>|</a:t>
            </a:r>
            <a:r>
              <a:rPr lang="it-IT" sz="2600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  <a:r>
              <a:rPr lang="it-IT" sz="2600" baseline="-25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=0</a:t>
            </a:r>
            <a:r>
              <a:rPr lang="it-IT" sz="2600" dirty="0" smtClean="0"/>
              <a:t> </a:t>
            </a:r>
            <a:r>
              <a:rPr lang="it-IT" sz="2600" dirty="0" smtClean="0">
                <a:sym typeface="Wingdings" panose="05000000000000000000" pitchFamily="2" charset="2"/>
              </a:rPr>
              <a:t>   U(0) = (-</a:t>
            </a:r>
            <a:r>
              <a:rPr lang="it-IT" sz="2600" dirty="0" smtClean="0">
                <a:latin typeface="Symbol" panose="05050102010706020507" pitchFamily="18" charset="2"/>
                <a:sym typeface="Wingdings" panose="05000000000000000000" pitchFamily="2" charset="2"/>
              </a:rPr>
              <a:t>e</a:t>
            </a:r>
            <a:r>
              <a:rPr lang="it-IT" sz="2600" dirty="0" smtClean="0">
                <a:sym typeface="Wingdings" panose="05000000000000000000" pitchFamily="2" charset="2"/>
              </a:rPr>
              <a:t>/</a:t>
            </a:r>
            <a:r>
              <a:rPr lang="it-IT" sz="2600" dirty="0" smtClean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E</a:t>
            </a:r>
            <a:r>
              <a:rPr lang="it-IT" sz="2600" dirty="0" smtClean="0">
                <a:sym typeface="Wingdings" panose="05000000000000000000" pitchFamily="2" charset="2"/>
              </a:rPr>
              <a:t>) </a:t>
            </a:r>
            <a:r>
              <a:rPr lang="it-IT" sz="2600" dirty="0" err="1" smtClean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dU</a:t>
            </a:r>
            <a:r>
              <a:rPr lang="it-IT" sz="2600" dirty="0" smtClean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/</a:t>
            </a:r>
            <a:r>
              <a:rPr lang="it-IT" sz="2600" dirty="0" err="1" smtClean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dy</a:t>
            </a:r>
            <a:r>
              <a:rPr lang="it-IT" sz="3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|</a:t>
            </a:r>
            <a:r>
              <a:rPr lang="it-IT" sz="2600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  <a:r>
              <a:rPr lang="it-IT" sz="2600" baseline="-25000" dirty="0" smtClean="0"/>
              <a:t>=0</a:t>
            </a:r>
            <a:r>
              <a:rPr lang="it-IT" sz="2600" dirty="0" smtClean="0">
                <a:sym typeface="Wingdings" panose="05000000000000000000" pitchFamily="2" charset="2"/>
              </a:rPr>
              <a:t> = </a:t>
            </a:r>
            <a:r>
              <a:rPr lang="it-IT" sz="2600" dirty="0" smtClean="0">
                <a:solidFill>
                  <a:srgbClr val="2952B4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h</a:t>
            </a:r>
            <a:r>
              <a:rPr lang="it-IT" sz="2600" dirty="0" smtClean="0">
                <a:sym typeface="Wingdings" panose="05000000000000000000" pitchFamily="2" charset="2"/>
              </a:rPr>
              <a:t> </a:t>
            </a:r>
            <a:r>
              <a:rPr lang="it-IT" sz="2600" dirty="0" err="1" smtClean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dU</a:t>
            </a:r>
            <a:r>
              <a:rPr lang="it-IT" sz="2600" dirty="0" smtClean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/</a:t>
            </a:r>
            <a:r>
              <a:rPr lang="it-IT" sz="2600" dirty="0" err="1" smtClean="0"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dy</a:t>
            </a:r>
            <a:r>
              <a:rPr lang="it-IT" sz="2800" dirty="0" err="1" smtClean="0"/>
              <a:t>|</a:t>
            </a:r>
            <a:r>
              <a:rPr lang="it-IT" sz="2600" baseline="-25000" dirty="0" err="1" smtClean="0"/>
              <a:t>y</a:t>
            </a:r>
            <a:r>
              <a:rPr lang="it-IT" sz="2600" baseline="-25000" dirty="0" smtClean="0"/>
              <a:t>=0</a:t>
            </a:r>
          </a:p>
          <a:p>
            <a:endParaRPr lang="it-IT" sz="2600" baseline="-25000" dirty="0"/>
          </a:p>
          <a:p>
            <a:endParaRPr lang="it-IT" sz="2600" baseline="-25000" dirty="0" smtClean="0"/>
          </a:p>
          <a:p>
            <a:endParaRPr lang="it-IT" sz="2600" baseline="-25000" dirty="0"/>
          </a:p>
          <a:p>
            <a:endParaRPr lang="it-IT" sz="2600" baseline="-25000" dirty="0" smtClean="0"/>
          </a:p>
          <a:p>
            <a:endParaRPr lang="it-IT" sz="2600" baseline="-25000" dirty="0"/>
          </a:p>
          <a:p>
            <a:endParaRPr lang="it-IT" sz="2600" baseline="-25000" dirty="0" smtClean="0"/>
          </a:p>
          <a:p>
            <a:r>
              <a:rPr lang="it-IT" sz="2600" dirty="0" smtClean="0">
                <a:latin typeface="SymbolPS" panose="05050102010607020607" pitchFamily="18" charset="2"/>
                <a:sym typeface="Wingdings" panose="05000000000000000000" pitchFamily="2" charset="2"/>
              </a:rPr>
              <a:t>									        </a:t>
            </a:r>
            <a:r>
              <a:rPr lang="it-IT" sz="2600" dirty="0">
                <a:solidFill>
                  <a:srgbClr val="2952B4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h</a:t>
            </a:r>
            <a:r>
              <a:rPr lang="it-IT" sz="2600" dirty="0" smtClean="0">
                <a:solidFill>
                  <a:srgbClr val="2952B4"/>
                </a:solidFill>
                <a:latin typeface="SymbolPS" panose="05050102010607020607" pitchFamily="18" charset="2"/>
                <a:sym typeface="Wingdings" panose="05000000000000000000" pitchFamily="2" charset="2"/>
              </a:rPr>
              <a:t> </a:t>
            </a:r>
            <a:r>
              <a:rPr lang="it-IT" sz="2600" dirty="0" smtClean="0">
                <a:sym typeface="Wingdings" panose="05000000000000000000" pitchFamily="2" charset="2"/>
              </a:rPr>
              <a:t>=  slip </a:t>
            </a:r>
            <a:r>
              <a:rPr lang="it-IT" sz="2600" dirty="0" err="1" smtClean="0">
                <a:sym typeface="Wingdings" panose="05000000000000000000" pitchFamily="2" charset="2"/>
              </a:rPr>
              <a:t>length</a:t>
            </a:r>
            <a:endParaRPr lang="it-IT" sz="26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675" y="3901091"/>
            <a:ext cx="3531318" cy="264553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930400" y="5834743"/>
            <a:ext cx="217714" cy="348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1903763" y="5820229"/>
            <a:ext cx="392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2952B4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h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7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14097"/>
            <a:ext cx="9250017" cy="5743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/>
              <p:cNvSpPr txBox="1"/>
              <p:nvPr/>
            </p:nvSpPr>
            <p:spPr>
              <a:xfrm>
                <a:off x="536331" y="1378226"/>
                <a:ext cx="8196852" cy="53873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it-IT" sz="2600" dirty="0" smtClean="0"/>
                  <a:t>Navier’s slip </a:t>
                </a:r>
                <a:r>
                  <a:rPr lang="it-IT" sz="2600" dirty="0" err="1" smtClean="0"/>
                  <a:t>condition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is</a:t>
                </a:r>
                <a:r>
                  <a:rPr lang="it-IT" sz="2600" dirty="0" smtClean="0"/>
                  <a:t> a first-</a:t>
                </a:r>
                <a:r>
                  <a:rPr lang="it-IT" sz="2600" dirty="0" err="1" smtClean="0"/>
                  <a:t>order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development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around</a:t>
                </a:r>
                <a:r>
                  <a:rPr lang="it-IT" sz="2600" dirty="0" smtClean="0"/>
                  <a:t> a </a:t>
                </a:r>
                <a:r>
                  <a:rPr lang="it-IT" sz="2600" dirty="0" err="1" smtClean="0"/>
                  <a:t>fictitious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wall</a:t>
                </a:r>
                <a:r>
                  <a:rPr lang="it-IT" sz="2600" dirty="0" smtClean="0"/>
                  <a:t> (the position y = 0 </a:t>
                </a:r>
                <a:r>
                  <a:rPr lang="it-IT" sz="2600" dirty="0" err="1" smtClean="0"/>
                  <a:t>is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arbitrary</a:t>
                </a:r>
                <a:r>
                  <a:rPr lang="it-IT" sz="2600" dirty="0" smtClean="0"/>
                  <a:t>) </a:t>
                </a:r>
                <a:r>
                  <a:rPr lang="it-IT" sz="2600" dirty="0" err="1" smtClean="0"/>
                  <a:t>applicable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when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either</a:t>
                </a:r>
                <a:r>
                  <a:rPr lang="it-IT" sz="2600" dirty="0" smtClean="0"/>
                  <a:t> </a:t>
                </a:r>
              </a:p>
              <a:p>
                <a:r>
                  <a:rPr lang="it-IT" sz="2600" i="1" dirty="0">
                    <a:solidFill>
                      <a:srgbClr val="2952B4"/>
                    </a:solidFill>
                  </a:rPr>
                  <a:t>	</a:t>
                </a:r>
                <a:r>
                  <a:rPr lang="it-IT" sz="2600" i="1" dirty="0" smtClean="0">
                    <a:solidFill>
                      <a:srgbClr val="2952B4"/>
                    </a:solidFill>
                  </a:rPr>
                  <a:t>	(i)</a:t>
                </a:r>
                <a:r>
                  <a:rPr lang="it-IT" sz="2600" dirty="0" smtClean="0"/>
                  <a:t>   the </a:t>
                </a:r>
                <a:r>
                  <a:rPr lang="it-IT" sz="2600" dirty="0" err="1" smtClean="0"/>
                  <a:t>surface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geometry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is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microstructured</a:t>
                </a:r>
                <a:r>
                  <a:rPr lang="it-IT" sz="2600" dirty="0" smtClean="0"/>
                  <a:t> or </a:t>
                </a:r>
              </a:p>
              <a:p>
                <a:r>
                  <a:rPr lang="it-IT" sz="2600" i="1" dirty="0">
                    <a:solidFill>
                      <a:srgbClr val="2952B4"/>
                    </a:solidFill>
                  </a:rPr>
                  <a:t>	</a:t>
                </a:r>
                <a:r>
                  <a:rPr lang="it-IT" sz="2600" i="1" dirty="0" smtClean="0">
                    <a:solidFill>
                      <a:srgbClr val="2952B4"/>
                    </a:solidFill>
                  </a:rPr>
                  <a:t>	(ii)  </a:t>
                </a:r>
                <a:r>
                  <a:rPr lang="it-IT" sz="2600" dirty="0" smtClean="0"/>
                  <a:t>the continuum </a:t>
                </a:r>
                <a:r>
                  <a:rPr lang="it-IT" sz="2600" dirty="0" err="1" smtClean="0"/>
                  <a:t>approximation</a:t>
                </a:r>
                <a:r>
                  <a:rPr lang="it-IT" sz="2600" dirty="0" smtClean="0"/>
                  <a:t> breaks down. </a:t>
                </a:r>
              </a:p>
              <a:p>
                <a:endParaRPr lang="it-IT" sz="26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it-IT" sz="2600" dirty="0" err="1" smtClean="0"/>
                  <a:t>There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is</a:t>
                </a:r>
                <a:r>
                  <a:rPr lang="it-IT" sz="2600" dirty="0" smtClean="0"/>
                  <a:t> a </a:t>
                </a:r>
                <a:r>
                  <a:rPr lang="it-IT" sz="2600" dirty="0" err="1" smtClean="0"/>
                  <a:t>unique</a:t>
                </a:r>
                <a:r>
                  <a:rPr lang="it-IT" sz="2600" dirty="0" smtClean="0"/>
                  <a:t> slip </a:t>
                </a:r>
                <a:r>
                  <a:rPr lang="it-IT" sz="2600" dirty="0" err="1" smtClean="0"/>
                  <a:t>length</a:t>
                </a:r>
                <a:r>
                  <a:rPr lang="it-IT" sz="2600" dirty="0" smtClean="0"/>
                  <a:t> </a:t>
                </a:r>
                <a:r>
                  <a:rPr lang="it-IT" sz="2600" dirty="0" smtClean="0">
                    <a:solidFill>
                      <a:srgbClr val="2952B4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sym typeface="Wingdings" panose="05000000000000000000" pitchFamily="2" charset="2"/>
                  </a:rPr>
                  <a:t>h</a:t>
                </a:r>
                <a:r>
                  <a:rPr lang="it-IT" sz="2600" dirty="0" smtClean="0">
                    <a:latin typeface="SymbolPS" panose="05050102010607020607" pitchFamily="18" charset="2"/>
                    <a:sym typeface="Wingdings" panose="05000000000000000000" pitchFamily="2" charset="2"/>
                  </a:rPr>
                  <a:t> </a:t>
                </a:r>
                <a:r>
                  <a:rPr lang="it-IT" sz="2600" dirty="0" smtClean="0"/>
                  <a:t>for </a:t>
                </a:r>
                <a:r>
                  <a:rPr lang="it-IT" sz="26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U</a:t>
                </a:r>
                <a:r>
                  <a:rPr lang="it-IT" sz="2600" dirty="0" smtClean="0"/>
                  <a:t> and </a:t>
                </a:r>
                <a:r>
                  <a:rPr lang="it-IT" sz="26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</a:t>
                </a:r>
                <a:r>
                  <a:rPr lang="it-IT" sz="2600" dirty="0" smtClean="0"/>
                  <a:t>  </a:t>
                </a:r>
                <a:r>
                  <a:rPr lang="it-IT" sz="2600" dirty="0" err="1" smtClean="0"/>
                  <a:t>only</a:t>
                </a:r>
                <a:r>
                  <a:rPr lang="it-IT" sz="2600" dirty="0"/>
                  <a:t> </a:t>
                </a:r>
                <a:r>
                  <a:rPr lang="it-IT" sz="2600" dirty="0" smtClean="0"/>
                  <a:t>in the case of </a:t>
                </a:r>
                <a:r>
                  <a:rPr lang="it-IT" sz="2600" dirty="0" err="1" smtClean="0"/>
                  <a:t>isotropic</a:t>
                </a:r>
                <a:r>
                  <a:rPr lang="it-IT" sz="2600" dirty="0" smtClean="0"/>
                  <a:t> (in </a:t>
                </a:r>
                <a:r>
                  <a:rPr lang="it-IT" sz="26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x, z</a:t>
                </a:r>
                <a:r>
                  <a:rPr lang="it-IT" sz="12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it-IT" sz="2600" dirty="0" smtClean="0"/>
                  <a:t>) </a:t>
                </a:r>
                <a:r>
                  <a:rPr lang="it-IT" sz="2600" dirty="0" err="1" smtClean="0"/>
                  <a:t>walls</a:t>
                </a:r>
                <a:r>
                  <a:rPr lang="it-IT" sz="2600" dirty="0" smtClean="0"/>
                  <a:t>. The general (</a:t>
                </a:r>
                <a:r>
                  <a:rPr lang="it-IT" sz="2600" dirty="0" err="1" smtClean="0"/>
                  <a:t>anisotropic</a:t>
                </a:r>
                <a:r>
                  <a:rPr lang="it-IT" sz="2600" dirty="0" smtClean="0"/>
                  <a:t>) case </a:t>
                </a:r>
                <a:r>
                  <a:rPr lang="it-IT" sz="2600" dirty="0" err="1" smtClean="0"/>
                  <a:t>requires</a:t>
                </a:r>
                <a:r>
                  <a:rPr lang="it-IT" sz="2600" dirty="0" smtClean="0"/>
                  <a:t> (to first </a:t>
                </a:r>
                <a:r>
                  <a:rPr lang="it-IT" sz="2600" dirty="0" err="1" smtClean="0"/>
                  <a:t>order</a:t>
                </a:r>
                <a:r>
                  <a:rPr lang="it-IT" sz="2600" dirty="0" smtClean="0"/>
                  <a:t>) </a:t>
                </a:r>
                <a:r>
                  <a:rPr lang="it-IT" sz="2600" dirty="0" err="1" smtClean="0"/>
                  <a:t>that</a:t>
                </a:r>
                <a:r>
                  <a:rPr lang="it-IT" sz="2600" dirty="0" smtClean="0"/>
                  <a:t>:   </a:t>
                </a:r>
              </a:p>
              <a:p>
                <a:r>
                  <a:rPr lang="it-IT" sz="2600" dirty="0"/>
                  <a:t> </a:t>
                </a:r>
                <a:r>
                  <a:rPr lang="it-IT" sz="2600" dirty="0" smtClean="0"/>
                  <a:t>                   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sz="2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6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,0,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,0,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sz="2600" dirty="0" smtClean="0"/>
                  <a:t>  =  </a:t>
                </a:r>
                <a:r>
                  <a:rPr lang="it-IT" sz="3000" b="1" dirty="0" smtClean="0">
                    <a:solidFill>
                      <a:srgbClr val="2952B4"/>
                    </a:solidFill>
                    <a:sym typeface="SymbolPS" panose="05050102010607020607" pitchFamily="18" charset="2"/>
                  </a:rPr>
                  <a:t></a:t>
                </a:r>
                <a:r>
                  <a:rPr lang="it-IT" sz="2600" dirty="0" smtClean="0">
                    <a:sym typeface="SymbolPS" panose="05050102010607020607" pitchFamily="18" charset="2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600" i="1" smtClean="0">
                            <a:latin typeface="Cambria Math" panose="02040503050406030204" pitchFamily="18" charset="0"/>
                            <a:sym typeface="SymbolPS" panose="05050102010607020607" pitchFamily="18" charset="2"/>
                          </a:rPr>
                        </m:ctrlPr>
                      </m:fPr>
                      <m:num>
                        <m:r>
                          <a:rPr lang="it-IT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PS" panose="05050102010607020607" pitchFamily="18" charset="2"/>
                          </a:rPr>
                          <m:t>𝜕</m:t>
                        </m:r>
                      </m:num>
                      <m:den>
                        <m:r>
                          <a:rPr lang="it-IT" sz="2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PS" panose="05050102010607020607" pitchFamily="18" charset="2"/>
                          </a:rPr>
                          <m:t>𝜕</m:t>
                        </m:r>
                        <m:r>
                          <a:rPr lang="it-IT" sz="2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PS" panose="05050102010607020607" pitchFamily="18" charset="2"/>
                          </a:rPr>
                          <m:t>𝑦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lang="it-IT" sz="2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it-IT" sz="26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it-IT" sz="3000" i="1" baseline="-50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y=0</a:t>
                </a:r>
                <a:r>
                  <a:rPr lang="it-IT" sz="2600" i="1" dirty="0" smtClean="0"/>
                  <a:t> </a:t>
                </a:r>
              </a:p>
              <a:p>
                <a:r>
                  <a:rPr lang="it-IT" sz="2600" dirty="0"/>
                  <a:t> </a:t>
                </a:r>
                <a:r>
                  <a:rPr lang="it-IT" sz="2600" dirty="0" smtClean="0"/>
                  <a:t>	with </a:t>
                </a:r>
                <a:r>
                  <a:rPr lang="it-IT" sz="3000" b="1" dirty="0" smtClean="0">
                    <a:solidFill>
                      <a:srgbClr val="2952B4"/>
                    </a:solidFill>
                    <a:latin typeface="SymbolPS" panose="05050102010607020607" pitchFamily="18" charset="2"/>
                  </a:rPr>
                  <a:t>L</a:t>
                </a:r>
                <a:r>
                  <a:rPr lang="it-IT" sz="2600" dirty="0" smtClean="0"/>
                  <a:t>  a slip </a:t>
                </a:r>
                <a:r>
                  <a:rPr lang="it-IT" sz="2600" dirty="0" err="1" smtClean="0"/>
                  <a:t>tensor</a:t>
                </a:r>
                <a:r>
                  <a:rPr lang="it-IT" sz="2600" dirty="0"/>
                  <a:t> </a:t>
                </a:r>
                <a:r>
                  <a:rPr lang="it-IT" sz="2600" dirty="0" smtClean="0"/>
                  <a:t>(plus a </a:t>
                </a:r>
                <a:r>
                  <a:rPr lang="it-IT" sz="2600" i="1" dirty="0" smtClean="0">
                    <a:solidFill>
                      <a:srgbClr val="2952B4"/>
                    </a:solidFill>
                  </a:rPr>
                  <a:t>non-</a:t>
                </a:r>
                <a:r>
                  <a:rPr lang="it-IT" sz="2600" i="1" dirty="0" err="1" smtClean="0">
                    <a:solidFill>
                      <a:srgbClr val="2952B4"/>
                    </a:solidFill>
                  </a:rPr>
                  <a:t>penetration</a:t>
                </a:r>
                <a:r>
                  <a:rPr lang="it-IT" sz="2600" dirty="0" smtClean="0"/>
                  <a:t> </a:t>
                </a:r>
                <a:r>
                  <a:rPr lang="it-IT" sz="2600" dirty="0" err="1" smtClean="0"/>
                  <a:t>condition</a:t>
                </a:r>
                <a:r>
                  <a:rPr lang="it-IT" sz="2600" dirty="0" smtClean="0"/>
                  <a:t> 	for </a:t>
                </a:r>
                <a14:m>
                  <m:oMath xmlns:m="http://schemas.openxmlformats.org/officeDocument/2006/math">
                    <m:r>
                      <a:rPr lang="it-IT" sz="2600" b="0" i="1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it-IT" sz="2600" dirty="0" smtClean="0"/>
                  <a:t>).</a:t>
                </a:r>
              </a:p>
            </p:txBody>
          </p:sp>
        </mc:Choice>
        <mc:Fallback xmlns="">
          <p:sp>
            <p:nvSpPr>
              <p:cNvPr id="8" name="CasellaDiTes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31" y="1378226"/>
                <a:ext cx="8196852" cy="5387309"/>
              </a:xfrm>
              <a:prstGeom prst="rect">
                <a:avLst/>
              </a:prstGeom>
              <a:blipFill>
                <a:blip r:embed="rId2"/>
                <a:stretch>
                  <a:fillRect l="-1190" t="-905" r="-1636" b="-9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6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31687" y="2001966"/>
            <a:ext cx="819685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/>
              <a:t>In the 18th </a:t>
            </a:r>
            <a:r>
              <a:rPr lang="it-IT" sz="2600" dirty="0" err="1" smtClean="0"/>
              <a:t>century</a:t>
            </a:r>
            <a:r>
              <a:rPr lang="it-IT" sz="2600" dirty="0" smtClean="0"/>
              <a:t> Daniel </a:t>
            </a:r>
            <a:r>
              <a:rPr lang="it-IT" sz="2600" dirty="0" err="1" smtClean="0"/>
              <a:t>Bernoulli</a:t>
            </a:r>
            <a:r>
              <a:rPr lang="it-IT" sz="2600" dirty="0" smtClean="0"/>
              <a:t>, </a:t>
            </a:r>
          </a:p>
          <a:p>
            <a:r>
              <a:rPr lang="it-IT" sz="2600" dirty="0" err="1" smtClean="0"/>
              <a:t>Du</a:t>
            </a:r>
            <a:r>
              <a:rPr lang="it-IT" sz="2600" dirty="0" smtClean="0"/>
              <a:t> </a:t>
            </a:r>
            <a:r>
              <a:rPr lang="it-IT" sz="2600" dirty="0" err="1" smtClean="0"/>
              <a:t>Buat</a:t>
            </a:r>
            <a:r>
              <a:rPr lang="it-IT" sz="2600" dirty="0" smtClean="0"/>
              <a:t>  and Coulomb </a:t>
            </a:r>
            <a:r>
              <a:rPr lang="it-IT" sz="2600" dirty="0" err="1" smtClean="0"/>
              <a:t>had</a:t>
            </a:r>
            <a:r>
              <a:rPr lang="it-IT" sz="2600" dirty="0" smtClean="0"/>
              <a:t> </a:t>
            </a:r>
            <a:r>
              <a:rPr lang="it-IT" sz="2600" dirty="0" err="1" smtClean="0"/>
              <a:t>already</a:t>
            </a:r>
            <a:r>
              <a:rPr lang="it-IT" sz="2600" dirty="0" smtClean="0"/>
              <a:t> </a:t>
            </a:r>
          </a:p>
          <a:p>
            <a:r>
              <a:rPr lang="it-IT" sz="2600" dirty="0" err="1" smtClean="0"/>
              <a:t>argued</a:t>
            </a:r>
            <a:r>
              <a:rPr lang="it-IT" sz="2600" dirty="0" smtClean="0"/>
              <a:t> for </a:t>
            </a:r>
            <a:r>
              <a:rPr lang="it-IT" sz="2600" i="1" dirty="0" err="1" smtClean="0"/>
              <a:t>partial</a:t>
            </a:r>
            <a:r>
              <a:rPr lang="it-IT" sz="2600" i="1" dirty="0" smtClean="0"/>
              <a:t> slip </a:t>
            </a:r>
            <a:r>
              <a:rPr lang="it-IT" sz="2600" dirty="0" smtClean="0"/>
              <a:t>or </a:t>
            </a:r>
            <a:r>
              <a:rPr lang="it-IT" sz="2600" i="1" dirty="0" smtClean="0"/>
              <a:t>no-slip</a:t>
            </a:r>
            <a:r>
              <a:rPr lang="it-IT" sz="2600" dirty="0"/>
              <a:t> </a:t>
            </a:r>
            <a:r>
              <a:rPr lang="it-IT" sz="2600" dirty="0" smtClean="0"/>
              <a:t>…</a:t>
            </a:r>
          </a:p>
          <a:p>
            <a:endParaRPr lang="it-IT" sz="2600" dirty="0"/>
          </a:p>
          <a:p>
            <a:r>
              <a:rPr lang="it-IT" sz="2600" dirty="0" err="1" smtClean="0"/>
              <a:t>Later</a:t>
            </a:r>
            <a:r>
              <a:rPr lang="it-IT" sz="2600" dirty="0" smtClean="0"/>
              <a:t> on, the situation </a:t>
            </a:r>
            <a:r>
              <a:rPr lang="it-IT" sz="2600" dirty="0" err="1" smtClean="0"/>
              <a:t>became</a:t>
            </a:r>
            <a:r>
              <a:rPr lang="it-IT" sz="2600" dirty="0" smtClean="0"/>
              <a:t> </a:t>
            </a:r>
          </a:p>
          <a:p>
            <a:r>
              <a:rPr lang="it-IT" sz="2600" dirty="0" err="1" smtClean="0"/>
              <a:t>somewhat</a:t>
            </a:r>
            <a:r>
              <a:rPr lang="it-IT" sz="2600" dirty="0" smtClean="0"/>
              <a:t> </a:t>
            </a:r>
            <a:r>
              <a:rPr lang="it-IT" sz="2600" dirty="0" err="1" smtClean="0"/>
              <a:t>confusing</a:t>
            </a:r>
            <a:r>
              <a:rPr lang="it-IT" sz="2600" dirty="0" smtClean="0"/>
              <a:t> … </a:t>
            </a:r>
          </a:p>
          <a:p>
            <a:endParaRPr lang="it-IT" sz="34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243" y="1689679"/>
            <a:ext cx="2601296" cy="438521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288715" y="1441132"/>
            <a:ext cx="9072159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err="1" smtClean="0"/>
              <a:t>Navier’s</a:t>
            </a:r>
            <a:r>
              <a:rPr lang="it-IT" sz="2600" dirty="0" smtClean="0"/>
              <a:t> </a:t>
            </a:r>
            <a:r>
              <a:rPr lang="it-IT" sz="2600" dirty="0" err="1" smtClean="0"/>
              <a:t>equations</a:t>
            </a:r>
            <a:r>
              <a:rPr lang="it-IT" sz="2600" dirty="0" smtClean="0"/>
              <a:t> </a:t>
            </a:r>
            <a:r>
              <a:rPr lang="it-IT" sz="2600" dirty="0" err="1" smtClean="0"/>
              <a:t>have</a:t>
            </a:r>
            <a:r>
              <a:rPr lang="it-IT" sz="2600" dirty="0" smtClean="0"/>
              <a:t> </a:t>
            </a:r>
            <a:r>
              <a:rPr lang="it-IT" sz="2600" dirty="0" err="1" smtClean="0"/>
              <a:t>later</a:t>
            </a:r>
            <a:r>
              <a:rPr lang="it-IT" sz="2600" dirty="0" smtClean="0"/>
              <a:t> </a:t>
            </a:r>
            <a:r>
              <a:rPr lang="it-IT" sz="2600" dirty="0" err="1" smtClean="0"/>
              <a:t>been</a:t>
            </a:r>
            <a:r>
              <a:rPr lang="it-IT" sz="2600" dirty="0" smtClean="0"/>
              <a:t> re-</a:t>
            </a:r>
            <a:r>
              <a:rPr lang="it-IT" sz="2600" dirty="0" err="1" smtClean="0"/>
              <a:t>discovered</a:t>
            </a:r>
            <a:r>
              <a:rPr lang="it-IT" sz="2600" dirty="0" smtClean="0"/>
              <a:t> and/or  </a:t>
            </a:r>
            <a:r>
              <a:rPr lang="it-IT" sz="2600" dirty="0" err="1" smtClean="0"/>
              <a:t>extended</a:t>
            </a:r>
            <a:r>
              <a:rPr lang="it-IT" sz="2600" dirty="0" smtClean="0"/>
              <a:t> to the </a:t>
            </a:r>
            <a:r>
              <a:rPr lang="it-IT" sz="2600" dirty="0" err="1" smtClean="0"/>
              <a:t>compressible</a:t>
            </a:r>
            <a:r>
              <a:rPr lang="it-IT" sz="2600" dirty="0" smtClean="0"/>
              <a:t> case by:</a:t>
            </a:r>
          </a:p>
          <a:p>
            <a:endParaRPr lang="it-IT" sz="1200" dirty="0"/>
          </a:p>
          <a:p>
            <a:r>
              <a:rPr lang="it-IT" sz="2600" dirty="0" smtClean="0">
                <a:solidFill>
                  <a:srgbClr val="2952B4"/>
                </a:solidFill>
              </a:rPr>
              <a:t>1828</a:t>
            </a:r>
            <a:r>
              <a:rPr lang="it-IT" sz="2600" dirty="0" smtClean="0"/>
              <a:t>: 	</a:t>
            </a:r>
            <a:r>
              <a:rPr lang="it-IT" sz="2600" dirty="0" err="1" smtClean="0"/>
              <a:t>Augustin</a:t>
            </a:r>
            <a:r>
              <a:rPr lang="it-IT" sz="2600" dirty="0" smtClean="0"/>
              <a:t>-Louis </a:t>
            </a:r>
            <a:r>
              <a:rPr lang="it-IT" sz="2600" b="1" dirty="0" err="1" smtClean="0"/>
              <a:t>Cauchy</a:t>
            </a:r>
            <a:r>
              <a:rPr lang="it-IT" sz="2600" dirty="0" smtClean="0"/>
              <a:t> (1789 - 1857)</a:t>
            </a:r>
          </a:p>
          <a:p>
            <a:r>
              <a:rPr lang="it-IT" sz="2600" i="1" dirty="0"/>
              <a:t>	</a:t>
            </a:r>
            <a:r>
              <a:rPr lang="it-IT" sz="2600" i="1" dirty="0" smtClean="0"/>
              <a:t>	</a:t>
            </a:r>
            <a:r>
              <a:rPr lang="it-IT" sz="2600" i="1" dirty="0" err="1" smtClean="0"/>
              <a:t>Exercises</a:t>
            </a:r>
            <a:r>
              <a:rPr lang="it-IT" sz="2600" i="1" dirty="0" smtClean="0"/>
              <a:t> de </a:t>
            </a:r>
            <a:r>
              <a:rPr lang="it-IT" sz="2600" i="1" dirty="0" err="1" smtClean="0"/>
              <a:t>Mathématiques</a:t>
            </a:r>
            <a:r>
              <a:rPr lang="it-IT" sz="2600" dirty="0" smtClean="0"/>
              <a:t>, p. 187</a:t>
            </a:r>
          </a:p>
          <a:p>
            <a:endParaRPr lang="it-IT" sz="1200" dirty="0" smtClean="0"/>
          </a:p>
          <a:p>
            <a:r>
              <a:rPr lang="it-IT" sz="2600" dirty="0" smtClean="0">
                <a:solidFill>
                  <a:srgbClr val="2952B4"/>
                </a:solidFill>
              </a:rPr>
              <a:t>1829</a:t>
            </a:r>
            <a:r>
              <a:rPr lang="it-IT" sz="2600" dirty="0" smtClean="0"/>
              <a:t>: 	</a:t>
            </a:r>
            <a:r>
              <a:rPr lang="it-IT" sz="2600" dirty="0" err="1" smtClean="0"/>
              <a:t>Siméon</a:t>
            </a:r>
            <a:r>
              <a:rPr lang="it-IT" sz="2600" dirty="0" smtClean="0"/>
              <a:t>-Denis </a:t>
            </a:r>
            <a:r>
              <a:rPr lang="it-IT" sz="2600" b="1" dirty="0" err="1" smtClean="0"/>
              <a:t>Poisson</a:t>
            </a:r>
            <a:r>
              <a:rPr lang="it-IT" sz="2600" dirty="0"/>
              <a:t> </a:t>
            </a:r>
            <a:r>
              <a:rPr lang="it-IT" sz="2600" dirty="0" smtClean="0"/>
              <a:t>(1781 – 1840)</a:t>
            </a:r>
          </a:p>
          <a:p>
            <a:r>
              <a:rPr lang="it-IT" sz="2600" i="1" dirty="0" smtClean="0"/>
              <a:t>		Journal de l’</a:t>
            </a:r>
            <a:r>
              <a:rPr lang="it-IT" sz="2600" i="1" dirty="0" err="1" smtClean="0"/>
              <a:t>Ecole</a:t>
            </a:r>
            <a:r>
              <a:rPr lang="it-IT" sz="2600" i="1" dirty="0" smtClean="0"/>
              <a:t> </a:t>
            </a:r>
            <a:r>
              <a:rPr lang="it-IT" sz="2600" i="1" dirty="0" err="1" smtClean="0"/>
              <a:t>Polytechnique</a:t>
            </a:r>
            <a:r>
              <a:rPr lang="it-IT" sz="2600" dirty="0" smtClean="0"/>
              <a:t>, </a:t>
            </a:r>
            <a:r>
              <a:rPr lang="it-IT" sz="2600" dirty="0" err="1" smtClean="0"/>
              <a:t>XX</a:t>
            </a:r>
            <a:r>
              <a:rPr lang="it-IT" sz="2600" baseline="30000" dirty="0" err="1" smtClean="0"/>
              <a:t>e</a:t>
            </a:r>
            <a:r>
              <a:rPr lang="it-IT" sz="2600" dirty="0" smtClean="0"/>
              <a:t> cahier, p. 152, 1831</a:t>
            </a:r>
          </a:p>
          <a:p>
            <a:endParaRPr lang="it-IT" sz="1200" dirty="0" smtClean="0"/>
          </a:p>
          <a:p>
            <a:r>
              <a:rPr lang="it-IT" sz="2600" dirty="0" smtClean="0">
                <a:solidFill>
                  <a:srgbClr val="2952B4"/>
                </a:solidFill>
              </a:rPr>
              <a:t>1843</a:t>
            </a:r>
            <a:r>
              <a:rPr lang="it-IT" sz="2600" dirty="0" smtClean="0"/>
              <a:t>: 	</a:t>
            </a:r>
            <a:r>
              <a:rPr lang="it-IT" sz="2600" dirty="0" err="1" smtClean="0"/>
              <a:t>Adhémar</a:t>
            </a:r>
            <a:r>
              <a:rPr lang="it-IT" sz="2600" dirty="0" smtClean="0"/>
              <a:t> Jean Claude </a:t>
            </a:r>
            <a:r>
              <a:rPr lang="it-IT" sz="2600" dirty="0" err="1" smtClean="0"/>
              <a:t>Barré</a:t>
            </a:r>
            <a:r>
              <a:rPr lang="it-IT" sz="2600" dirty="0" smtClean="0"/>
              <a:t> </a:t>
            </a:r>
            <a:r>
              <a:rPr lang="it-IT" sz="2600" b="1" dirty="0" smtClean="0"/>
              <a:t>de Saint </a:t>
            </a:r>
            <a:r>
              <a:rPr lang="it-IT" sz="2600" b="1" dirty="0" err="1" smtClean="0"/>
              <a:t>Venant</a:t>
            </a:r>
            <a:r>
              <a:rPr lang="it-IT" sz="2600" b="1" dirty="0" smtClean="0"/>
              <a:t> </a:t>
            </a:r>
            <a:r>
              <a:rPr lang="it-IT" sz="2600" dirty="0" smtClean="0"/>
              <a:t>(1797 -1886)			</a:t>
            </a:r>
            <a:r>
              <a:rPr lang="it-IT" sz="2600" i="1" dirty="0" err="1" smtClean="0"/>
              <a:t>Comptes</a:t>
            </a:r>
            <a:r>
              <a:rPr lang="it-IT" sz="2600" i="1" dirty="0" smtClean="0"/>
              <a:t> </a:t>
            </a:r>
            <a:r>
              <a:rPr lang="it-IT" sz="2600" i="1" dirty="0" err="1" smtClean="0"/>
              <a:t>Rendus</a:t>
            </a:r>
            <a:r>
              <a:rPr lang="it-IT" sz="2600" i="1" dirty="0" smtClean="0"/>
              <a:t> de l’</a:t>
            </a:r>
            <a:r>
              <a:rPr lang="it-IT" sz="2600" i="1" dirty="0" err="1" smtClean="0"/>
              <a:t>Academie</a:t>
            </a:r>
            <a:r>
              <a:rPr lang="it-IT" sz="2600" i="1" dirty="0" smtClean="0"/>
              <a:t> </a:t>
            </a:r>
            <a:r>
              <a:rPr lang="it-IT" sz="2600" i="1" dirty="0" err="1" smtClean="0"/>
              <a:t>des</a:t>
            </a:r>
            <a:r>
              <a:rPr lang="it-IT" sz="2600" i="1" dirty="0" smtClean="0"/>
              <a:t> </a:t>
            </a:r>
            <a:r>
              <a:rPr lang="it-IT" sz="2600" i="1" dirty="0" err="1" smtClean="0"/>
              <a:t>Sciences</a:t>
            </a:r>
            <a:r>
              <a:rPr lang="it-IT" sz="2600" dirty="0" smtClean="0"/>
              <a:t>, v. 17, p.1243</a:t>
            </a:r>
          </a:p>
          <a:p>
            <a:endParaRPr lang="it-IT" sz="1200" dirty="0" smtClean="0"/>
          </a:p>
          <a:p>
            <a:r>
              <a:rPr lang="it-IT" sz="2600" dirty="0" smtClean="0">
                <a:solidFill>
                  <a:srgbClr val="2952B4"/>
                </a:solidFill>
              </a:rPr>
              <a:t>1845</a:t>
            </a:r>
            <a:r>
              <a:rPr lang="it-IT" sz="2600" dirty="0" smtClean="0"/>
              <a:t>: 	</a:t>
            </a:r>
            <a:r>
              <a:rPr lang="en-US" sz="2600" dirty="0" smtClean="0"/>
              <a:t>George </a:t>
            </a:r>
            <a:r>
              <a:rPr lang="en-US" sz="2600" dirty="0"/>
              <a:t>Gabriel </a:t>
            </a:r>
            <a:r>
              <a:rPr lang="en-US" sz="2600" b="1" dirty="0" smtClean="0"/>
              <a:t>Stokes</a:t>
            </a:r>
            <a:r>
              <a:rPr lang="en-US" sz="2600" dirty="0" smtClean="0"/>
              <a:t> (1819-1903)						  			</a:t>
            </a:r>
            <a:r>
              <a:rPr lang="it-IT" sz="2600" i="1" dirty="0" err="1" smtClean="0"/>
              <a:t>Transactions</a:t>
            </a:r>
            <a:r>
              <a:rPr lang="it-IT" sz="2600" i="1" dirty="0" smtClean="0"/>
              <a:t> of the Cambridge </a:t>
            </a:r>
            <a:r>
              <a:rPr lang="it-IT" sz="2600" i="1" dirty="0" err="1" smtClean="0"/>
              <a:t>Philosophical</a:t>
            </a:r>
            <a:r>
              <a:rPr lang="it-IT" sz="2600" i="1" dirty="0" smtClean="0"/>
              <a:t> Society</a:t>
            </a:r>
            <a:r>
              <a:rPr lang="it-IT" sz="2600" dirty="0" smtClean="0"/>
              <a:t>, 				</a:t>
            </a:r>
            <a:r>
              <a:rPr lang="it-IT" sz="2600" dirty="0" err="1" smtClean="0"/>
              <a:t>Vol</a:t>
            </a:r>
            <a:r>
              <a:rPr lang="it-IT" sz="2600" dirty="0" smtClean="0"/>
              <a:t> VIII, 1849, p. 287</a:t>
            </a:r>
          </a:p>
          <a:p>
            <a:endParaRPr lang="it-IT" sz="34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2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219" y="3002040"/>
            <a:ext cx="5300870" cy="1817988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307" y="1419599"/>
            <a:ext cx="3507880" cy="49828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8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564723" y="1439885"/>
            <a:ext cx="61162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0070C0"/>
                </a:solidFill>
              </a:rPr>
              <a:t>FLOW OVER NATURAL OR ENGINEERED SURFACES</a:t>
            </a:r>
          </a:p>
          <a:p>
            <a:pPr algn="ctr"/>
            <a:endParaRPr lang="it-IT" sz="2200" b="1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it-IT" sz="1200" dirty="0" smtClean="0">
              <a:ln w="0"/>
              <a:solidFill>
                <a:srgbClr val="2952B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it-IT" sz="2800" dirty="0" smtClean="0">
                <a:ln w="0"/>
                <a:solidFill>
                  <a:srgbClr val="2952B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it-IT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Alessandro Bottaro</a:t>
            </a:r>
            <a:endParaRPr lang="it-IT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777979" y="4052974"/>
            <a:ext cx="3821735" cy="592382"/>
          </a:xfrm>
          <a:prstGeom prst="rect">
            <a:avLst/>
          </a:prstGeom>
          <a:noFill/>
          <a:ln w="57150">
            <a:solidFill>
              <a:srgbClr val="63A4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8023017" y="2145422"/>
            <a:ext cx="505522" cy="451663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1354317" y="1189008"/>
            <a:ext cx="6511313" cy="2543080"/>
          </a:xfrm>
          <a:prstGeom prst="rect">
            <a:avLst/>
          </a:prstGeom>
          <a:noFill/>
          <a:ln w="57150">
            <a:solidFill>
              <a:srgbClr val="63A4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/>
          <p:cNvSpPr txBox="1"/>
          <p:nvPr/>
        </p:nvSpPr>
        <p:spPr>
          <a:xfrm>
            <a:off x="3108960" y="4104348"/>
            <a:ext cx="3519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Bilkent</a:t>
            </a:r>
            <a:r>
              <a:rPr lang="it-IT" sz="2400" dirty="0" smtClean="0"/>
              <a:t> U. - April 13, 2018</a:t>
            </a:r>
            <a:endParaRPr lang="it-IT" sz="2400" dirty="0"/>
          </a:p>
        </p:txBody>
      </p:sp>
      <p:sp>
        <p:nvSpPr>
          <p:cNvPr id="14" name="Rettangolo 13"/>
          <p:cNvSpPr/>
          <p:nvPr/>
        </p:nvSpPr>
        <p:spPr>
          <a:xfrm>
            <a:off x="4562475" y="4705350"/>
            <a:ext cx="4581525" cy="133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1037590" y="5579199"/>
            <a:ext cx="297677" cy="10447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79" y="5118574"/>
            <a:ext cx="4108609" cy="1587105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495801" y="5303520"/>
            <a:ext cx="43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With </a:t>
            </a:r>
            <a:r>
              <a:rPr lang="it-IT" sz="2400" dirty="0" err="1" smtClean="0"/>
              <a:t>many</a:t>
            </a:r>
            <a:r>
              <a:rPr lang="it-IT" sz="2400" dirty="0" smtClean="0"/>
              <a:t> </a:t>
            </a:r>
            <a:r>
              <a:rPr lang="it-IT" sz="2400" dirty="0" err="1" smtClean="0"/>
              <a:t>thanks</a:t>
            </a:r>
            <a:r>
              <a:rPr lang="it-IT" sz="2400" dirty="0" smtClean="0"/>
              <a:t> to: </a:t>
            </a:r>
          </a:p>
          <a:p>
            <a:r>
              <a:rPr lang="it-IT" sz="2400" dirty="0" smtClean="0"/>
              <a:t>Edoardo Alinovi, Alberto </a:t>
            </a:r>
            <a:r>
              <a:rPr lang="it-IT" sz="2400" dirty="0" err="1" smtClean="0"/>
              <a:t>Lagazzo</a:t>
            </a:r>
            <a:r>
              <a:rPr lang="it-IT" sz="2400" dirty="0" smtClean="0"/>
              <a:t>, Giuseppe Zampogna and </a:t>
            </a:r>
            <a:r>
              <a:rPr lang="it-IT" sz="2400" dirty="0" err="1" smtClean="0"/>
              <a:t>many</a:t>
            </a:r>
            <a:r>
              <a:rPr lang="it-IT" sz="2400" dirty="0" smtClean="0"/>
              <a:t> </a:t>
            </a:r>
            <a:r>
              <a:rPr lang="it-IT" sz="2400" dirty="0" err="1" smtClean="0"/>
              <a:t>others</a:t>
            </a:r>
            <a:r>
              <a:rPr lang="it-IT" sz="2400" dirty="0" smtClean="0"/>
              <a:t>!</a:t>
            </a:r>
            <a:endParaRPr lang="it-IT" sz="2400" dirty="0"/>
          </a:p>
        </p:txBody>
      </p:sp>
      <p:sp>
        <p:nvSpPr>
          <p:cNvPr id="17" name="Rettangolo 16"/>
          <p:cNvSpPr/>
          <p:nvPr/>
        </p:nvSpPr>
        <p:spPr>
          <a:xfrm>
            <a:off x="1347063" y="1196268"/>
            <a:ext cx="6511313" cy="2543080"/>
          </a:xfrm>
          <a:prstGeom prst="rect">
            <a:avLst/>
          </a:prstGeom>
          <a:solidFill>
            <a:srgbClr val="5B9BD5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603" y="50237"/>
            <a:ext cx="1642485" cy="95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2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193774" y="-16197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39" y="4666547"/>
            <a:ext cx="7644940" cy="84473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91" y="1728783"/>
            <a:ext cx="7542088" cy="71670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391" y="2438880"/>
            <a:ext cx="7542088" cy="141673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5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6966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69" y="3449472"/>
            <a:ext cx="6568047" cy="2676085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155" y="1736060"/>
            <a:ext cx="6568046" cy="1366817"/>
          </a:xfrm>
          <a:prstGeom prst="rect">
            <a:avLst/>
          </a:prstGeom>
        </p:spPr>
      </p:pic>
      <p:cxnSp>
        <p:nvCxnSpPr>
          <p:cNvPr id="18" name="Connettore diritto 17"/>
          <p:cNvCxnSpPr/>
          <p:nvPr/>
        </p:nvCxnSpPr>
        <p:spPr>
          <a:xfrm flipV="1">
            <a:off x="1501847" y="2261659"/>
            <a:ext cx="5813354" cy="160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/>
          <p:cNvCxnSpPr/>
          <p:nvPr/>
        </p:nvCxnSpPr>
        <p:spPr>
          <a:xfrm>
            <a:off x="805211" y="2537286"/>
            <a:ext cx="65099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/>
          <p:cNvCxnSpPr/>
          <p:nvPr/>
        </p:nvCxnSpPr>
        <p:spPr>
          <a:xfrm>
            <a:off x="805211" y="2807368"/>
            <a:ext cx="60768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/>
          <p:cNvCxnSpPr/>
          <p:nvPr/>
        </p:nvCxnSpPr>
        <p:spPr>
          <a:xfrm flipV="1">
            <a:off x="747154" y="5526674"/>
            <a:ext cx="6401317" cy="196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/>
          <p:cNvCxnSpPr/>
          <p:nvPr/>
        </p:nvCxnSpPr>
        <p:spPr>
          <a:xfrm flipV="1">
            <a:off x="747155" y="5268307"/>
            <a:ext cx="6401316" cy="39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/>
          <p:cNvCxnSpPr/>
          <p:nvPr/>
        </p:nvCxnSpPr>
        <p:spPr>
          <a:xfrm>
            <a:off x="747154" y="5837996"/>
            <a:ext cx="59794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asellaDiTesto 38"/>
          <p:cNvSpPr txBox="1"/>
          <p:nvPr/>
        </p:nvSpPr>
        <p:spPr>
          <a:xfrm>
            <a:off x="7341172" y="2145422"/>
            <a:ext cx="1802828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2952B4"/>
                </a:solidFill>
              </a:rPr>
              <a:t>    NO SLIP?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sz="2600" dirty="0">
                <a:latin typeface="Symbol" panose="05050102010706020507" pitchFamily="18" charset="2"/>
              </a:rPr>
              <a:t> </a:t>
            </a:r>
            <a:r>
              <a:rPr lang="it-IT" sz="2600" dirty="0" smtClean="0">
                <a:latin typeface="Symbol" panose="05050102010706020507" pitchFamily="18" charset="2"/>
              </a:rPr>
              <a:t>  </a:t>
            </a:r>
            <a:r>
              <a:rPr lang="it-IT" sz="2600" dirty="0" err="1" smtClean="0">
                <a:latin typeface="Symbol" panose="05050102010706020507" pitchFamily="18" charset="2"/>
              </a:rPr>
              <a:t>t</a:t>
            </a:r>
            <a:r>
              <a:rPr lang="it-IT" sz="2600" baseline="-25000" dirty="0" err="1"/>
              <a:t>w</a:t>
            </a:r>
            <a:r>
              <a:rPr lang="it-IT" sz="2600" dirty="0" smtClean="0"/>
              <a:t> </a:t>
            </a:r>
            <a:r>
              <a:rPr lang="it-IT" sz="2600" dirty="0" smtClean="0">
                <a:sym typeface="SymbolPS" panose="05050102010607020607" pitchFamily="18" charset="2"/>
              </a:rPr>
              <a:t> U</a:t>
            </a:r>
            <a:r>
              <a:rPr lang="it-IT" sz="2600" baseline="-25000" dirty="0" smtClean="0">
                <a:sym typeface="SymbolPS" panose="05050102010607020607" pitchFamily="18" charset="2"/>
              </a:rPr>
              <a:t>s</a:t>
            </a:r>
            <a:r>
              <a:rPr lang="it-IT" sz="2600" baseline="30000" dirty="0" smtClean="0">
                <a:sym typeface="SymbolPS" panose="05050102010607020607" pitchFamily="18" charset="2"/>
              </a:rPr>
              <a:t>2 </a:t>
            </a:r>
          </a:p>
          <a:p>
            <a:pPr marL="285750" indent="-285750">
              <a:buFont typeface="Symbol" panose="05050102010706020507" pitchFamily="18" charset="2"/>
              <a:buChar char=" "/>
            </a:pPr>
            <a:endParaRPr lang="it-IT" sz="600" dirty="0" smtClean="0"/>
          </a:p>
          <a:p>
            <a:r>
              <a:rPr lang="it-IT" dirty="0" smtClean="0"/>
              <a:t>    (</a:t>
            </a:r>
            <a:r>
              <a:rPr lang="it-IT" dirty="0" err="1" smtClean="0"/>
              <a:t>because</a:t>
            </a:r>
            <a:r>
              <a:rPr lang="it-IT" dirty="0" smtClean="0"/>
              <a:t> of  </a:t>
            </a:r>
          </a:p>
          <a:p>
            <a:r>
              <a:rPr lang="it-IT" dirty="0"/>
              <a:t> </a:t>
            </a:r>
            <a:r>
              <a:rPr lang="it-IT" dirty="0" smtClean="0"/>
              <a:t>       </a:t>
            </a:r>
            <a:r>
              <a:rPr lang="it-IT" dirty="0" err="1" smtClean="0"/>
              <a:t>surface</a:t>
            </a:r>
            <a:endParaRPr lang="it-IT" dirty="0" smtClean="0"/>
          </a:p>
          <a:p>
            <a:r>
              <a:rPr lang="it-IT" dirty="0" smtClean="0"/>
              <a:t>  </a:t>
            </a:r>
            <a:r>
              <a:rPr lang="it-IT" dirty="0" err="1" smtClean="0"/>
              <a:t>irregularities</a:t>
            </a:r>
            <a:r>
              <a:rPr lang="it-IT" dirty="0" smtClean="0"/>
              <a:t>?)</a:t>
            </a:r>
          </a:p>
          <a:p>
            <a:endParaRPr lang="it-IT" dirty="0"/>
          </a:p>
          <a:p>
            <a:endParaRPr lang="it-IT" dirty="0" smtClean="0"/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47155" y="2852338"/>
            <a:ext cx="6732937" cy="2955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ttangolo 10"/>
          <p:cNvSpPr/>
          <p:nvPr/>
        </p:nvSpPr>
        <p:spPr>
          <a:xfrm>
            <a:off x="7015397" y="2582256"/>
            <a:ext cx="325775" cy="4007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8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14401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46383" y="12920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58" y="1637748"/>
            <a:ext cx="7541466" cy="161894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67" y="3801422"/>
            <a:ext cx="7532145" cy="188093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4304370" y="3289609"/>
            <a:ext cx="412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…</a:t>
            </a:r>
          </a:p>
          <a:p>
            <a:endParaRPr lang="it-IT" dirty="0" smtClean="0"/>
          </a:p>
        </p:txBody>
      </p:sp>
      <p:sp>
        <p:nvSpPr>
          <p:cNvPr id="11" name="CasellaDiTesto 10"/>
          <p:cNvSpPr txBox="1"/>
          <p:nvPr/>
        </p:nvSpPr>
        <p:spPr>
          <a:xfrm>
            <a:off x="4141077" y="4803231"/>
            <a:ext cx="346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s</a:t>
            </a:r>
            <a:endParaRPr lang="en-US" sz="14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628288" y="5325598"/>
            <a:ext cx="3363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s</a:t>
            </a:r>
            <a:endParaRPr lang="en-US" sz="1400" dirty="0"/>
          </a:p>
        </p:txBody>
      </p:sp>
      <p:sp>
        <p:nvSpPr>
          <p:cNvPr id="13" name="Rettangolo 12"/>
          <p:cNvSpPr/>
          <p:nvPr/>
        </p:nvSpPr>
        <p:spPr>
          <a:xfrm>
            <a:off x="2008682" y="2608289"/>
            <a:ext cx="6685613" cy="681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ttangolo 14"/>
          <p:cNvSpPr/>
          <p:nvPr/>
        </p:nvSpPr>
        <p:spPr>
          <a:xfrm>
            <a:off x="748258" y="2908092"/>
            <a:ext cx="1800070" cy="3815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1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63422" y="1563757"/>
            <a:ext cx="829064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err="1" smtClean="0">
                <a:solidFill>
                  <a:srgbClr val="2952B4"/>
                </a:solidFill>
              </a:rPr>
              <a:t>Later</a:t>
            </a:r>
            <a:r>
              <a:rPr lang="it-IT" sz="2600" dirty="0" smtClean="0">
                <a:solidFill>
                  <a:srgbClr val="2952B4"/>
                </a:solidFill>
              </a:rPr>
              <a:t> on …</a:t>
            </a:r>
          </a:p>
          <a:p>
            <a:endParaRPr lang="it-IT" sz="2600" dirty="0"/>
          </a:p>
          <a:p>
            <a:r>
              <a:rPr lang="it-IT" sz="2600" dirty="0" smtClean="0"/>
              <a:t>1850: 	</a:t>
            </a:r>
            <a:r>
              <a:rPr lang="it-IT" sz="2600" dirty="0" err="1" smtClean="0"/>
              <a:t>Stokes</a:t>
            </a:r>
            <a:r>
              <a:rPr lang="it-IT" sz="2600" dirty="0" smtClean="0"/>
              <a:t>			</a:t>
            </a:r>
            <a:r>
              <a:rPr lang="it-IT" sz="2600" dirty="0" err="1" smtClean="0"/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= 0     ‘‘</a:t>
            </a:r>
            <a:r>
              <a:rPr lang="it-IT" sz="2600" dirty="0" err="1" smtClean="0"/>
              <a:t>highly</a:t>
            </a:r>
            <a:r>
              <a:rPr lang="it-IT" sz="2600" dirty="0" smtClean="0"/>
              <a:t> </a:t>
            </a:r>
            <a:r>
              <a:rPr lang="it-IT" sz="2600" dirty="0" err="1" smtClean="0"/>
              <a:t>satisfactory</a:t>
            </a:r>
            <a:r>
              <a:rPr lang="it-IT" sz="2600" dirty="0" smtClean="0"/>
              <a:t>’’</a:t>
            </a:r>
          </a:p>
          <a:p>
            <a:endParaRPr lang="it-IT" sz="2600" dirty="0"/>
          </a:p>
          <a:p>
            <a:r>
              <a:rPr lang="it-IT" sz="2600" dirty="0" smtClean="0"/>
              <a:t>1879:	Lamb			</a:t>
            </a:r>
            <a:r>
              <a:rPr lang="it-IT" sz="2600" dirty="0" err="1" smtClean="0"/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≠ </a:t>
            </a:r>
            <a:r>
              <a:rPr lang="it-IT" sz="2600" dirty="0"/>
              <a:t>0     </a:t>
            </a:r>
            <a:r>
              <a:rPr lang="it-IT" sz="2600" dirty="0" smtClean="0"/>
              <a:t>on account of </a:t>
            </a:r>
            <a:r>
              <a:rPr lang="it-IT" sz="2600" dirty="0" err="1" smtClean="0"/>
              <a:t>experiments</a:t>
            </a:r>
            <a:r>
              <a:rPr lang="it-IT" sz="2600" dirty="0" smtClean="0"/>
              <a:t> by 								</a:t>
            </a:r>
            <a:r>
              <a:rPr lang="it-IT" sz="2600" dirty="0"/>
              <a:t> </a:t>
            </a:r>
            <a:r>
              <a:rPr lang="it-IT" sz="2600" dirty="0" smtClean="0"/>
              <a:t>  </a:t>
            </a:r>
            <a:r>
              <a:rPr lang="it-IT" sz="2600" dirty="0" err="1" smtClean="0"/>
              <a:t>Helmholtz</a:t>
            </a:r>
            <a:r>
              <a:rPr lang="it-IT" sz="2600" dirty="0" smtClean="0"/>
              <a:t> &amp; </a:t>
            </a:r>
            <a:r>
              <a:rPr lang="it-IT" sz="2600" dirty="0" err="1" smtClean="0"/>
              <a:t>Piotrowski</a:t>
            </a:r>
            <a:r>
              <a:rPr lang="it-IT" sz="2600" dirty="0" smtClean="0"/>
              <a:t> (1860)</a:t>
            </a:r>
          </a:p>
          <a:p>
            <a:endParaRPr lang="it-IT" sz="2600" dirty="0"/>
          </a:p>
          <a:p>
            <a:r>
              <a:rPr lang="it-IT" sz="2600" dirty="0" smtClean="0"/>
              <a:t>1890:	</a:t>
            </a:r>
            <a:r>
              <a:rPr lang="it-IT" sz="2600" dirty="0" err="1" smtClean="0"/>
              <a:t>Whetham</a:t>
            </a:r>
            <a:r>
              <a:rPr lang="it-IT" sz="2600" dirty="0" smtClean="0"/>
              <a:t>		</a:t>
            </a:r>
            <a:r>
              <a:rPr lang="it-IT" sz="2600" dirty="0" err="1" smtClean="0"/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</a:t>
            </a:r>
            <a:r>
              <a:rPr lang="it-IT" sz="2600" dirty="0"/>
              <a:t>= 0     </a:t>
            </a:r>
            <a:r>
              <a:rPr lang="it-IT" sz="2600" dirty="0" err="1" smtClean="0"/>
              <a:t>through</a:t>
            </a:r>
            <a:r>
              <a:rPr lang="it-IT" sz="2600" dirty="0" smtClean="0"/>
              <a:t> accurate </a:t>
            </a:r>
            <a:r>
              <a:rPr lang="it-IT" sz="2600" dirty="0" err="1" smtClean="0"/>
              <a:t>experiments</a:t>
            </a:r>
            <a:endParaRPr lang="it-IT" sz="2600" dirty="0" smtClean="0"/>
          </a:p>
          <a:p>
            <a:endParaRPr lang="it-IT" sz="2600" dirty="0"/>
          </a:p>
          <a:p>
            <a:r>
              <a:rPr lang="it-IT" sz="2600" dirty="0" smtClean="0"/>
              <a:t>1895:	Lamb			</a:t>
            </a:r>
            <a:r>
              <a:rPr lang="it-IT" sz="2600" dirty="0" err="1" smtClean="0"/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</a:t>
            </a:r>
            <a:r>
              <a:rPr lang="it-IT" sz="2600" dirty="0"/>
              <a:t>= 0     </a:t>
            </a:r>
            <a:r>
              <a:rPr lang="it-IT" sz="2600" dirty="0" smtClean="0"/>
              <a:t>‘‘... in </a:t>
            </a:r>
            <a:r>
              <a:rPr lang="it-IT" sz="2600" dirty="0" err="1" smtClean="0"/>
              <a:t>all</a:t>
            </a:r>
            <a:r>
              <a:rPr lang="it-IT" sz="2600" dirty="0" smtClean="0"/>
              <a:t> </a:t>
            </a:r>
            <a:r>
              <a:rPr lang="it-IT" sz="2600" dirty="0" err="1" smtClean="0"/>
              <a:t>ordinary</a:t>
            </a:r>
            <a:r>
              <a:rPr lang="it-IT" sz="2600" dirty="0" smtClean="0"/>
              <a:t> </a:t>
            </a:r>
            <a:r>
              <a:rPr lang="it-IT" sz="2600" dirty="0" err="1" smtClean="0"/>
              <a:t>cases</a:t>
            </a:r>
            <a:r>
              <a:rPr lang="it-IT" sz="2600" dirty="0" smtClean="0"/>
              <a:t> …’’</a:t>
            </a:r>
          </a:p>
          <a:p>
            <a:endParaRPr lang="it-IT" sz="2600" dirty="0"/>
          </a:p>
          <a:p>
            <a:r>
              <a:rPr lang="it-IT" sz="2600" dirty="0" smtClean="0"/>
              <a:t>1922: 	Taylor			</a:t>
            </a:r>
            <a:r>
              <a:rPr lang="it-IT" sz="2600" dirty="0" err="1" smtClean="0"/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</a:t>
            </a:r>
            <a:r>
              <a:rPr lang="it-IT" sz="2600" dirty="0"/>
              <a:t>= </a:t>
            </a:r>
            <a:r>
              <a:rPr lang="it-IT" sz="2600" dirty="0" smtClean="0"/>
              <a:t>0! 	</a:t>
            </a:r>
            <a:endParaRPr lang="it-IT" sz="2600" b="1" dirty="0">
              <a:solidFill>
                <a:srgbClr val="FF0000"/>
              </a:solidFill>
            </a:endParaRPr>
          </a:p>
          <a:p>
            <a:endParaRPr lang="it-IT" sz="2600" dirty="0"/>
          </a:p>
          <a:p>
            <a:endParaRPr lang="en-US" sz="26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67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63422" y="1563757"/>
            <a:ext cx="829064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err="1" smtClean="0">
                <a:solidFill>
                  <a:srgbClr val="2952B4"/>
                </a:solidFill>
              </a:rPr>
              <a:t>Later</a:t>
            </a:r>
            <a:r>
              <a:rPr lang="it-IT" sz="2600" dirty="0" smtClean="0">
                <a:solidFill>
                  <a:srgbClr val="2952B4"/>
                </a:solidFill>
              </a:rPr>
              <a:t> on …</a:t>
            </a:r>
          </a:p>
          <a:p>
            <a:endParaRPr lang="it-IT" sz="2600" dirty="0"/>
          </a:p>
          <a:p>
            <a:r>
              <a:rPr lang="it-IT" sz="2600" dirty="0" smtClean="0"/>
              <a:t>1850: 	</a:t>
            </a:r>
            <a:r>
              <a:rPr lang="it-IT" sz="2600" dirty="0" err="1" smtClean="0"/>
              <a:t>Stokes</a:t>
            </a:r>
            <a:r>
              <a:rPr lang="it-IT" sz="2600" dirty="0" smtClean="0"/>
              <a:t>			</a:t>
            </a:r>
            <a:r>
              <a:rPr lang="it-IT" sz="2600" dirty="0" err="1" smtClean="0"/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= 0     ‘‘</a:t>
            </a:r>
            <a:r>
              <a:rPr lang="it-IT" sz="2600" dirty="0" err="1" smtClean="0"/>
              <a:t>highly</a:t>
            </a:r>
            <a:r>
              <a:rPr lang="it-IT" sz="2600" dirty="0" smtClean="0"/>
              <a:t> </a:t>
            </a:r>
            <a:r>
              <a:rPr lang="it-IT" sz="2600" dirty="0" err="1" smtClean="0"/>
              <a:t>satisfactory</a:t>
            </a:r>
            <a:r>
              <a:rPr lang="it-IT" sz="2600" dirty="0" smtClean="0"/>
              <a:t>’’</a:t>
            </a:r>
          </a:p>
          <a:p>
            <a:endParaRPr lang="it-IT" sz="2600" dirty="0"/>
          </a:p>
          <a:p>
            <a:r>
              <a:rPr lang="it-IT" sz="2600" dirty="0" smtClean="0"/>
              <a:t>1879:	Lamb			</a:t>
            </a:r>
            <a:r>
              <a:rPr lang="it-IT" sz="2600" dirty="0" err="1" smtClean="0"/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≠ </a:t>
            </a:r>
            <a:r>
              <a:rPr lang="it-IT" sz="2600" dirty="0"/>
              <a:t>0     </a:t>
            </a:r>
            <a:r>
              <a:rPr lang="it-IT" sz="2600" dirty="0" smtClean="0"/>
              <a:t>on account of </a:t>
            </a:r>
            <a:r>
              <a:rPr lang="it-IT" sz="2600" dirty="0" err="1" smtClean="0"/>
              <a:t>experiments</a:t>
            </a:r>
            <a:r>
              <a:rPr lang="it-IT" sz="2600" dirty="0" smtClean="0"/>
              <a:t> by 								</a:t>
            </a:r>
            <a:r>
              <a:rPr lang="it-IT" sz="2600" dirty="0"/>
              <a:t> </a:t>
            </a:r>
            <a:r>
              <a:rPr lang="it-IT" sz="2600" dirty="0" smtClean="0"/>
              <a:t>  </a:t>
            </a:r>
            <a:r>
              <a:rPr lang="it-IT" sz="2600" dirty="0" err="1" smtClean="0"/>
              <a:t>Helmholtz</a:t>
            </a:r>
            <a:r>
              <a:rPr lang="it-IT" sz="2600" dirty="0" smtClean="0"/>
              <a:t> &amp; </a:t>
            </a:r>
            <a:r>
              <a:rPr lang="it-IT" sz="2600" dirty="0" err="1" smtClean="0"/>
              <a:t>Piotrowski</a:t>
            </a:r>
            <a:r>
              <a:rPr lang="it-IT" sz="2600" dirty="0" smtClean="0"/>
              <a:t> (1860)</a:t>
            </a:r>
          </a:p>
          <a:p>
            <a:endParaRPr lang="it-IT" sz="2600" dirty="0"/>
          </a:p>
          <a:p>
            <a:r>
              <a:rPr lang="it-IT" sz="2600" dirty="0" smtClean="0"/>
              <a:t>1890:	</a:t>
            </a:r>
            <a:r>
              <a:rPr lang="it-IT" sz="2600" dirty="0" err="1" smtClean="0"/>
              <a:t>Whetham</a:t>
            </a:r>
            <a:r>
              <a:rPr lang="it-IT" sz="2600" dirty="0" smtClean="0"/>
              <a:t>		</a:t>
            </a:r>
            <a:r>
              <a:rPr lang="it-IT" sz="2600" dirty="0" err="1" smtClean="0"/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</a:t>
            </a:r>
            <a:r>
              <a:rPr lang="it-IT" sz="2600" dirty="0"/>
              <a:t>= 0     </a:t>
            </a:r>
            <a:r>
              <a:rPr lang="it-IT" sz="2600" dirty="0" err="1" smtClean="0"/>
              <a:t>through</a:t>
            </a:r>
            <a:r>
              <a:rPr lang="it-IT" sz="2600" dirty="0" smtClean="0"/>
              <a:t> accurate </a:t>
            </a:r>
            <a:r>
              <a:rPr lang="it-IT" sz="2600" dirty="0" err="1" smtClean="0"/>
              <a:t>experiments</a:t>
            </a:r>
            <a:endParaRPr lang="it-IT" sz="2600" dirty="0" smtClean="0"/>
          </a:p>
          <a:p>
            <a:endParaRPr lang="it-IT" sz="2600" dirty="0"/>
          </a:p>
          <a:p>
            <a:r>
              <a:rPr lang="it-IT" sz="2600" dirty="0" smtClean="0"/>
              <a:t>1895:	Lamb			</a:t>
            </a:r>
            <a:r>
              <a:rPr lang="it-IT" sz="2600" dirty="0" err="1" smtClean="0"/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</a:t>
            </a:r>
            <a:r>
              <a:rPr lang="it-IT" sz="2600" dirty="0"/>
              <a:t>= 0     </a:t>
            </a:r>
            <a:r>
              <a:rPr lang="it-IT" sz="2600" dirty="0" smtClean="0"/>
              <a:t>‘‘... in </a:t>
            </a:r>
            <a:r>
              <a:rPr lang="it-IT" sz="2600" dirty="0" err="1" smtClean="0"/>
              <a:t>all</a:t>
            </a:r>
            <a:r>
              <a:rPr lang="it-IT" sz="2600" dirty="0" smtClean="0"/>
              <a:t> </a:t>
            </a:r>
            <a:r>
              <a:rPr lang="it-IT" sz="2600" dirty="0" err="1" smtClean="0"/>
              <a:t>ordinary</a:t>
            </a:r>
            <a:r>
              <a:rPr lang="it-IT" sz="2600" dirty="0" smtClean="0"/>
              <a:t> </a:t>
            </a:r>
            <a:r>
              <a:rPr lang="it-IT" sz="2600" dirty="0" err="1" smtClean="0"/>
              <a:t>cases</a:t>
            </a:r>
            <a:r>
              <a:rPr lang="it-IT" sz="2600" dirty="0" smtClean="0"/>
              <a:t> …’’</a:t>
            </a:r>
          </a:p>
          <a:p>
            <a:endParaRPr lang="it-IT" sz="2600" dirty="0"/>
          </a:p>
          <a:p>
            <a:r>
              <a:rPr lang="it-IT" sz="2600" dirty="0" smtClean="0"/>
              <a:t>1922: 	Taylor			</a:t>
            </a:r>
            <a:r>
              <a:rPr lang="it-IT" sz="2600" dirty="0" err="1" smtClean="0"/>
              <a:t>U</a:t>
            </a:r>
            <a:r>
              <a:rPr lang="it-IT" sz="2600" baseline="-25000" dirty="0" err="1" smtClean="0"/>
              <a:t>s</a:t>
            </a:r>
            <a:r>
              <a:rPr lang="it-IT" sz="2600" dirty="0" smtClean="0"/>
              <a:t> </a:t>
            </a:r>
            <a:r>
              <a:rPr lang="it-IT" sz="2600" dirty="0"/>
              <a:t>= </a:t>
            </a:r>
            <a:r>
              <a:rPr lang="it-IT" sz="2600" dirty="0" smtClean="0"/>
              <a:t>0! 	</a:t>
            </a:r>
            <a:r>
              <a:rPr lang="it-IT" sz="2600" b="1" dirty="0" smtClean="0">
                <a:solidFill>
                  <a:srgbClr val="FF0000"/>
                </a:solidFill>
              </a:rPr>
              <a:t>CASE CLOSED?</a:t>
            </a:r>
            <a:endParaRPr lang="it-IT" sz="2600" b="1" dirty="0">
              <a:solidFill>
                <a:srgbClr val="FF0000"/>
              </a:solidFill>
            </a:endParaRPr>
          </a:p>
          <a:p>
            <a:endParaRPr lang="it-IT" sz="2600" dirty="0"/>
          </a:p>
          <a:p>
            <a:endParaRPr lang="en-US" sz="26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99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63423" y="1563757"/>
            <a:ext cx="782160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err="1" smtClean="0"/>
              <a:t>But</a:t>
            </a:r>
            <a:r>
              <a:rPr lang="it-IT" sz="2600" dirty="0" smtClean="0"/>
              <a:t> </a:t>
            </a:r>
            <a:r>
              <a:rPr lang="it-IT" sz="2600" dirty="0" err="1" smtClean="0"/>
              <a:t>what</a:t>
            </a:r>
            <a:r>
              <a:rPr lang="it-IT" sz="2600" dirty="0" smtClean="0"/>
              <a:t> </a:t>
            </a:r>
            <a:r>
              <a:rPr lang="it-IT" sz="2600" dirty="0" err="1" smtClean="0"/>
              <a:t>happens</a:t>
            </a:r>
            <a:r>
              <a:rPr lang="it-IT" sz="2600" dirty="0" smtClean="0"/>
              <a:t> </a:t>
            </a:r>
            <a:r>
              <a:rPr lang="it-IT" sz="2600" dirty="0" err="1" smtClean="0"/>
              <a:t>near</a:t>
            </a:r>
            <a:r>
              <a:rPr lang="it-IT" sz="2600" dirty="0" smtClean="0"/>
              <a:t> </a:t>
            </a:r>
          </a:p>
          <a:p>
            <a:r>
              <a:rPr lang="it-IT" sz="2600" b="1" dirty="0" err="1" smtClean="0">
                <a:solidFill>
                  <a:srgbClr val="63A4F3"/>
                </a:solidFill>
              </a:rPr>
              <a:t>superhydrophobic</a:t>
            </a:r>
            <a:r>
              <a:rPr lang="it-IT" sz="2600" dirty="0" smtClean="0"/>
              <a:t> </a:t>
            </a:r>
            <a:r>
              <a:rPr lang="it-IT" sz="2600" dirty="0" err="1" smtClean="0"/>
              <a:t>surfaces</a:t>
            </a:r>
            <a:r>
              <a:rPr lang="it-IT" sz="2600" dirty="0" smtClean="0"/>
              <a:t>?</a:t>
            </a:r>
          </a:p>
          <a:p>
            <a:endParaRPr lang="it-IT" sz="2600" b="1" dirty="0">
              <a:solidFill>
                <a:srgbClr val="FF0000"/>
              </a:solidFill>
            </a:endParaRPr>
          </a:p>
          <a:p>
            <a:endParaRPr lang="it-IT" sz="1200" b="1" dirty="0" smtClean="0">
              <a:solidFill>
                <a:srgbClr val="FF0000"/>
              </a:solidFill>
            </a:endParaRPr>
          </a:p>
          <a:p>
            <a:endParaRPr lang="it-IT" sz="1200" b="1" dirty="0">
              <a:solidFill>
                <a:srgbClr val="FF0000"/>
              </a:solidFill>
            </a:endParaRPr>
          </a:p>
          <a:p>
            <a:endParaRPr lang="it-IT" sz="1200" b="1" dirty="0">
              <a:solidFill>
                <a:srgbClr val="FF0000"/>
              </a:solidFill>
            </a:endParaRPr>
          </a:p>
          <a:p>
            <a:r>
              <a:rPr lang="it-IT" sz="2600" dirty="0" smtClean="0"/>
              <a:t>And </a:t>
            </a:r>
            <a:r>
              <a:rPr lang="it-IT" sz="2600" dirty="0" err="1" smtClean="0"/>
              <a:t>at</a:t>
            </a:r>
            <a:r>
              <a:rPr lang="it-IT" sz="2600" dirty="0" smtClean="0"/>
              <a:t> the </a:t>
            </a:r>
            <a:r>
              <a:rPr lang="it-IT" sz="2600" b="1" dirty="0" smtClean="0">
                <a:solidFill>
                  <a:srgbClr val="63A4F3"/>
                </a:solidFill>
              </a:rPr>
              <a:t>triple line </a:t>
            </a:r>
            <a:r>
              <a:rPr lang="it-IT" sz="2600" dirty="0" smtClean="0"/>
              <a:t>of a</a:t>
            </a:r>
          </a:p>
          <a:p>
            <a:r>
              <a:rPr lang="it-IT" sz="2600" dirty="0" err="1" smtClean="0"/>
              <a:t>drop</a:t>
            </a:r>
            <a:r>
              <a:rPr lang="it-IT" sz="2600" dirty="0" smtClean="0"/>
              <a:t> </a:t>
            </a:r>
            <a:r>
              <a:rPr lang="it-IT" sz="2600" dirty="0" err="1" smtClean="0"/>
              <a:t>sliding</a:t>
            </a:r>
            <a:r>
              <a:rPr lang="it-IT" sz="2600" dirty="0" smtClean="0"/>
              <a:t> down an incline?</a:t>
            </a:r>
            <a:endParaRPr lang="it-IT" sz="2600" dirty="0"/>
          </a:p>
          <a:p>
            <a:endParaRPr lang="it-IT" sz="2600" dirty="0"/>
          </a:p>
          <a:p>
            <a:endParaRPr lang="en-US" sz="26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2139" y="4339861"/>
            <a:ext cx="6330085" cy="4647241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-2376914" y="4390075"/>
            <a:ext cx="3436279" cy="4865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/>
          <p:cNvSpPr/>
          <p:nvPr/>
        </p:nvSpPr>
        <p:spPr>
          <a:xfrm>
            <a:off x="940398" y="6546627"/>
            <a:ext cx="4215204" cy="2976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/>
          <p:cNvSpPr/>
          <p:nvPr/>
        </p:nvSpPr>
        <p:spPr>
          <a:xfrm>
            <a:off x="3576828" y="5580993"/>
            <a:ext cx="497867" cy="6335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302" y="567766"/>
            <a:ext cx="3386331" cy="4936793"/>
          </a:xfrm>
          <a:prstGeom prst="rect">
            <a:avLst/>
          </a:prstGeom>
        </p:spPr>
      </p:pic>
      <p:sp>
        <p:nvSpPr>
          <p:cNvPr id="20" name="Figura a mano libera 19"/>
          <p:cNvSpPr/>
          <p:nvPr/>
        </p:nvSpPr>
        <p:spPr>
          <a:xfrm>
            <a:off x="1134357" y="4893103"/>
            <a:ext cx="1023096" cy="1412447"/>
          </a:xfrm>
          <a:custGeom>
            <a:avLst/>
            <a:gdLst>
              <a:gd name="connsiteX0" fmla="*/ 20549 w 1023096"/>
              <a:gd name="connsiteY0" fmla="*/ 366 h 1412447"/>
              <a:gd name="connsiteX1" fmla="*/ 41981 w 1023096"/>
              <a:gd name="connsiteY1" fmla="*/ 2747 h 1412447"/>
              <a:gd name="connsiteX2" fmla="*/ 61031 w 1023096"/>
              <a:gd name="connsiteY2" fmla="*/ 14653 h 1412447"/>
              <a:gd name="connsiteX3" fmla="*/ 68174 w 1023096"/>
              <a:gd name="connsiteY3" fmla="*/ 17035 h 1412447"/>
              <a:gd name="connsiteX4" fmla="*/ 75318 w 1023096"/>
              <a:gd name="connsiteY4" fmla="*/ 21797 h 1412447"/>
              <a:gd name="connsiteX5" fmla="*/ 87224 w 1023096"/>
              <a:gd name="connsiteY5" fmla="*/ 24178 h 1412447"/>
              <a:gd name="connsiteX6" fmla="*/ 96749 w 1023096"/>
              <a:gd name="connsiteY6" fmla="*/ 26560 h 1412447"/>
              <a:gd name="connsiteX7" fmla="*/ 103893 w 1023096"/>
              <a:gd name="connsiteY7" fmla="*/ 33703 h 1412447"/>
              <a:gd name="connsiteX8" fmla="*/ 118181 w 1023096"/>
              <a:gd name="connsiteY8" fmla="*/ 36085 h 1412447"/>
              <a:gd name="connsiteX9" fmla="*/ 125324 w 1023096"/>
              <a:gd name="connsiteY9" fmla="*/ 38466 h 1412447"/>
              <a:gd name="connsiteX10" fmla="*/ 151518 w 1023096"/>
              <a:gd name="connsiteY10" fmla="*/ 40847 h 1412447"/>
              <a:gd name="connsiteX11" fmla="*/ 158662 w 1023096"/>
              <a:gd name="connsiteY11" fmla="*/ 43228 h 1412447"/>
              <a:gd name="connsiteX12" fmla="*/ 165806 w 1023096"/>
              <a:gd name="connsiteY12" fmla="*/ 50372 h 1412447"/>
              <a:gd name="connsiteX13" fmla="*/ 175331 w 1023096"/>
              <a:gd name="connsiteY13" fmla="*/ 57516 h 1412447"/>
              <a:gd name="connsiteX14" fmla="*/ 180093 w 1023096"/>
              <a:gd name="connsiteY14" fmla="*/ 64660 h 1412447"/>
              <a:gd name="connsiteX15" fmla="*/ 182474 w 1023096"/>
              <a:gd name="connsiteY15" fmla="*/ 76566 h 1412447"/>
              <a:gd name="connsiteX16" fmla="*/ 206287 w 1023096"/>
              <a:gd name="connsiteY16" fmla="*/ 90853 h 1412447"/>
              <a:gd name="connsiteX17" fmla="*/ 213431 w 1023096"/>
              <a:gd name="connsiteY17" fmla="*/ 93235 h 1412447"/>
              <a:gd name="connsiteX18" fmla="*/ 239624 w 1023096"/>
              <a:gd name="connsiteY18" fmla="*/ 105141 h 1412447"/>
              <a:gd name="connsiteX19" fmla="*/ 258674 w 1023096"/>
              <a:gd name="connsiteY19" fmla="*/ 107522 h 1412447"/>
              <a:gd name="connsiteX20" fmla="*/ 272962 w 1023096"/>
              <a:gd name="connsiteY20" fmla="*/ 117047 h 1412447"/>
              <a:gd name="connsiteX21" fmla="*/ 296774 w 1023096"/>
              <a:gd name="connsiteY21" fmla="*/ 131335 h 1412447"/>
              <a:gd name="connsiteX22" fmla="*/ 311062 w 1023096"/>
              <a:gd name="connsiteY22" fmla="*/ 145622 h 1412447"/>
              <a:gd name="connsiteX23" fmla="*/ 318206 w 1023096"/>
              <a:gd name="connsiteY23" fmla="*/ 152766 h 1412447"/>
              <a:gd name="connsiteX24" fmla="*/ 332493 w 1023096"/>
              <a:gd name="connsiteY24" fmla="*/ 159910 h 1412447"/>
              <a:gd name="connsiteX25" fmla="*/ 339637 w 1023096"/>
              <a:gd name="connsiteY25" fmla="*/ 164672 h 1412447"/>
              <a:gd name="connsiteX26" fmla="*/ 363449 w 1023096"/>
              <a:gd name="connsiteY26" fmla="*/ 174197 h 1412447"/>
              <a:gd name="connsiteX27" fmla="*/ 372974 w 1023096"/>
              <a:gd name="connsiteY27" fmla="*/ 181341 h 1412447"/>
              <a:gd name="connsiteX28" fmla="*/ 387262 w 1023096"/>
              <a:gd name="connsiteY28" fmla="*/ 190866 h 1412447"/>
              <a:gd name="connsiteX29" fmla="*/ 394406 w 1023096"/>
              <a:gd name="connsiteY29" fmla="*/ 195628 h 1412447"/>
              <a:gd name="connsiteX30" fmla="*/ 401549 w 1023096"/>
              <a:gd name="connsiteY30" fmla="*/ 200391 h 1412447"/>
              <a:gd name="connsiteX31" fmla="*/ 408693 w 1023096"/>
              <a:gd name="connsiteY31" fmla="*/ 202772 h 1412447"/>
              <a:gd name="connsiteX32" fmla="*/ 418218 w 1023096"/>
              <a:gd name="connsiteY32" fmla="*/ 209916 h 1412447"/>
              <a:gd name="connsiteX33" fmla="*/ 425362 w 1023096"/>
              <a:gd name="connsiteY33" fmla="*/ 212297 h 1412447"/>
              <a:gd name="connsiteX34" fmla="*/ 439649 w 1023096"/>
              <a:gd name="connsiteY34" fmla="*/ 221822 h 1412447"/>
              <a:gd name="connsiteX35" fmla="*/ 446793 w 1023096"/>
              <a:gd name="connsiteY35" fmla="*/ 226585 h 1412447"/>
              <a:gd name="connsiteX36" fmla="*/ 456318 w 1023096"/>
              <a:gd name="connsiteY36" fmla="*/ 228966 h 1412447"/>
              <a:gd name="connsiteX37" fmla="*/ 461081 w 1023096"/>
              <a:gd name="connsiteY37" fmla="*/ 236110 h 1412447"/>
              <a:gd name="connsiteX38" fmla="*/ 463462 w 1023096"/>
              <a:gd name="connsiteY38" fmla="*/ 245635 h 1412447"/>
              <a:gd name="connsiteX39" fmla="*/ 470606 w 1023096"/>
              <a:gd name="connsiteY39" fmla="*/ 248016 h 1412447"/>
              <a:gd name="connsiteX40" fmla="*/ 477749 w 1023096"/>
              <a:gd name="connsiteY40" fmla="*/ 252778 h 1412447"/>
              <a:gd name="connsiteX41" fmla="*/ 494418 w 1023096"/>
              <a:gd name="connsiteY41" fmla="*/ 267066 h 1412447"/>
              <a:gd name="connsiteX42" fmla="*/ 508706 w 1023096"/>
              <a:gd name="connsiteY42" fmla="*/ 271828 h 1412447"/>
              <a:gd name="connsiteX43" fmla="*/ 515849 w 1023096"/>
              <a:gd name="connsiteY43" fmla="*/ 274210 h 1412447"/>
              <a:gd name="connsiteX44" fmla="*/ 532518 w 1023096"/>
              <a:gd name="connsiteY44" fmla="*/ 281353 h 1412447"/>
              <a:gd name="connsiteX45" fmla="*/ 546806 w 1023096"/>
              <a:gd name="connsiteY45" fmla="*/ 290878 h 1412447"/>
              <a:gd name="connsiteX46" fmla="*/ 565856 w 1023096"/>
              <a:gd name="connsiteY46" fmla="*/ 298022 h 1412447"/>
              <a:gd name="connsiteX47" fmla="*/ 570618 w 1023096"/>
              <a:gd name="connsiteY47" fmla="*/ 305166 h 1412447"/>
              <a:gd name="connsiteX48" fmla="*/ 584906 w 1023096"/>
              <a:gd name="connsiteY48" fmla="*/ 312310 h 1412447"/>
              <a:gd name="connsiteX49" fmla="*/ 589668 w 1023096"/>
              <a:gd name="connsiteY49" fmla="*/ 319453 h 1412447"/>
              <a:gd name="connsiteX50" fmla="*/ 596812 w 1023096"/>
              <a:gd name="connsiteY50" fmla="*/ 324216 h 1412447"/>
              <a:gd name="connsiteX51" fmla="*/ 625387 w 1023096"/>
              <a:gd name="connsiteY51" fmla="*/ 336122 h 1412447"/>
              <a:gd name="connsiteX52" fmla="*/ 632531 w 1023096"/>
              <a:gd name="connsiteY52" fmla="*/ 340885 h 1412447"/>
              <a:gd name="connsiteX53" fmla="*/ 651581 w 1023096"/>
              <a:gd name="connsiteY53" fmla="*/ 350410 h 1412447"/>
              <a:gd name="connsiteX54" fmla="*/ 665868 w 1023096"/>
              <a:gd name="connsiteY54" fmla="*/ 359935 h 1412447"/>
              <a:gd name="connsiteX55" fmla="*/ 675393 w 1023096"/>
              <a:gd name="connsiteY55" fmla="*/ 367078 h 1412447"/>
              <a:gd name="connsiteX56" fmla="*/ 682537 w 1023096"/>
              <a:gd name="connsiteY56" fmla="*/ 374222 h 1412447"/>
              <a:gd name="connsiteX57" fmla="*/ 692062 w 1023096"/>
              <a:gd name="connsiteY57" fmla="*/ 378985 h 1412447"/>
              <a:gd name="connsiteX58" fmla="*/ 706349 w 1023096"/>
              <a:gd name="connsiteY58" fmla="*/ 388510 h 1412447"/>
              <a:gd name="connsiteX59" fmla="*/ 727781 w 1023096"/>
              <a:gd name="connsiteY59" fmla="*/ 402797 h 1412447"/>
              <a:gd name="connsiteX60" fmla="*/ 734924 w 1023096"/>
              <a:gd name="connsiteY60" fmla="*/ 407560 h 1412447"/>
              <a:gd name="connsiteX61" fmla="*/ 742068 w 1023096"/>
              <a:gd name="connsiteY61" fmla="*/ 412322 h 1412447"/>
              <a:gd name="connsiteX62" fmla="*/ 756356 w 1023096"/>
              <a:gd name="connsiteY62" fmla="*/ 421847 h 1412447"/>
              <a:gd name="connsiteX63" fmla="*/ 763499 w 1023096"/>
              <a:gd name="connsiteY63" fmla="*/ 426610 h 1412447"/>
              <a:gd name="connsiteX64" fmla="*/ 773024 w 1023096"/>
              <a:gd name="connsiteY64" fmla="*/ 436135 h 1412447"/>
              <a:gd name="connsiteX65" fmla="*/ 782549 w 1023096"/>
              <a:gd name="connsiteY65" fmla="*/ 438516 h 1412447"/>
              <a:gd name="connsiteX66" fmla="*/ 787312 w 1023096"/>
              <a:gd name="connsiteY66" fmla="*/ 445660 h 1412447"/>
              <a:gd name="connsiteX67" fmla="*/ 789693 w 1023096"/>
              <a:gd name="connsiteY67" fmla="*/ 452803 h 1412447"/>
              <a:gd name="connsiteX68" fmla="*/ 803981 w 1023096"/>
              <a:gd name="connsiteY68" fmla="*/ 462328 h 1412447"/>
              <a:gd name="connsiteX69" fmla="*/ 813506 w 1023096"/>
              <a:gd name="connsiteY69" fmla="*/ 469472 h 1412447"/>
              <a:gd name="connsiteX70" fmla="*/ 820649 w 1023096"/>
              <a:gd name="connsiteY70" fmla="*/ 471853 h 1412447"/>
              <a:gd name="connsiteX71" fmla="*/ 837318 w 1023096"/>
              <a:gd name="connsiteY71" fmla="*/ 478997 h 1412447"/>
              <a:gd name="connsiteX72" fmla="*/ 844462 w 1023096"/>
              <a:gd name="connsiteY72" fmla="*/ 483760 h 1412447"/>
              <a:gd name="connsiteX73" fmla="*/ 853987 w 1023096"/>
              <a:gd name="connsiteY73" fmla="*/ 488522 h 1412447"/>
              <a:gd name="connsiteX74" fmla="*/ 861131 w 1023096"/>
              <a:gd name="connsiteY74" fmla="*/ 495666 h 1412447"/>
              <a:gd name="connsiteX75" fmla="*/ 875418 w 1023096"/>
              <a:gd name="connsiteY75" fmla="*/ 505191 h 1412447"/>
              <a:gd name="connsiteX76" fmla="*/ 882562 w 1023096"/>
              <a:gd name="connsiteY76" fmla="*/ 509953 h 1412447"/>
              <a:gd name="connsiteX77" fmla="*/ 889706 w 1023096"/>
              <a:gd name="connsiteY77" fmla="*/ 512335 h 1412447"/>
              <a:gd name="connsiteX78" fmla="*/ 903993 w 1023096"/>
              <a:gd name="connsiteY78" fmla="*/ 519478 h 1412447"/>
              <a:gd name="connsiteX79" fmla="*/ 908756 w 1023096"/>
              <a:gd name="connsiteY79" fmla="*/ 526622 h 1412447"/>
              <a:gd name="connsiteX80" fmla="*/ 927806 w 1023096"/>
              <a:gd name="connsiteY80" fmla="*/ 533766 h 1412447"/>
              <a:gd name="connsiteX81" fmla="*/ 956381 w 1023096"/>
              <a:gd name="connsiteY81" fmla="*/ 550435 h 1412447"/>
              <a:gd name="connsiteX82" fmla="*/ 963524 w 1023096"/>
              <a:gd name="connsiteY82" fmla="*/ 557578 h 1412447"/>
              <a:gd name="connsiteX83" fmla="*/ 977812 w 1023096"/>
              <a:gd name="connsiteY83" fmla="*/ 567103 h 1412447"/>
              <a:gd name="connsiteX84" fmla="*/ 984956 w 1023096"/>
              <a:gd name="connsiteY84" fmla="*/ 576628 h 1412447"/>
              <a:gd name="connsiteX85" fmla="*/ 994481 w 1023096"/>
              <a:gd name="connsiteY85" fmla="*/ 590916 h 1412447"/>
              <a:gd name="connsiteX86" fmla="*/ 999243 w 1023096"/>
              <a:gd name="connsiteY86" fmla="*/ 605203 h 1412447"/>
              <a:gd name="connsiteX87" fmla="*/ 1001624 w 1023096"/>
              <a:gd name="connsiteY87" fmla="*/ 624253 h 1412447"/>
              <a:gd name="connsiteX88" fmla="*/ 1006387 w 1023096"/>
              <a:gd name="connsiteY88" fmla="*/ 633778 h 1412447"/>
              <a:gd name="connsiteX89" fmla="*/ 1008768 w 1023096"/>
              <a:gd name="connsiteY89" fmla="*/ 640922 h 1412447"/>
              <a:gd name="connsiteX90" fmla="*/ 1013531 w 1023096"/>
              <a:gd name="connsiteY90" fmla="*/ 659972 h 1412447"/>
              <a:gd name="connsiteX91" fmla="*/ 1015912 w 1023096"/>
              <a:gd name="connsiteY91" fmla="*/ 669497 h 1412447"/>
              <a:gd name="connsiteX92" fmla="*/ 1018293 w 1023096"/>
              <a:gd name="connsiteY92" fmla="*/ 1069547 h 1412447"/>
              <a:gd name="connsiteX93" fmla="*/ 1011149 w 1023096"/>
              <a:gd name="connsiteY93" fmla="*/ 1090978 h 1412447"/>
              <a:gd name="connsiteX94" fmla="*/ 1008768 w 1023096"/>
              <a:gd name="connsiteY94" fmla="*/ 1102885 h 1412447"/>
              <a:gd name="connsiteX95" fmla="*/ 1006387 w 1023096"/>
              <a:gd name="connsiteY95" fmla="*/ 1117172 h 1412447"/>
              <a:gd name="connsiteX96" fmla="*/ 999243 w 1023096"/>
              <a:gd name="connsiteY96" fmla="*/ 1129078 h 1412447"/>
              <a:gd name="connsiteX97" fmla="*/ 989718 w 1023096"/>
              <a:gd name="connsiteY97" fmla="*/ 1162416 h 1412447"/>
              <a:gd name="connsiteX98" fmla="*/ 984956 w 1023096"/>
              <a:gd name="connsiteY98" fmla="*/ 1190991 h 1412447"/>
              <a:gd name="connsiteX99" fmla="*/ 980193 w 1023096"/>
              <a:gd name="connsiteY99" fmla="*/ 1205278 h 1412447"/>
              <a:gd name="connsiteX100" fmla="*/ 977812 w 1023096"/>
              <a:gd name="connsiteY100" fmla="*/ 1219566 h 1412447"/>
              <a:gd name="connsiteX101" fmla="*/ 975431 w 1023096"/>
              <a:gd name="connsiteY101" fmla="*/ 1231472 h 1412447"/>
              <a:gd name="connsiteX102" fmla="*/ 973049 w 1023096"/>
              <a:gd name="connsiteY102" fmla="*/ 1262428 h 1412447"/>
              <a:gd name="connsiteX103" fmla="*/ 968287 w 1023096"/>
              <a:gd name="connsiteY103" fmla="*/ 1281478 h 1412447"/>
              <a:gd name="connsiteX104" fmla="*/ 963524 w 1023096"/>
              <a:gd name="connsiteY104" fmla="*/ 1312435 h 1412447"/>
              <a:gd name="connsiteX105" fmla="*/ 958762 w 1023096"/>
              <a:gd name="connsiteY105" fmla="*/ 1326722 h 1412447"/>
              <a:gd name="connsiteX106" fmla="*/ 944474 w 1023096"/>
              <a:gd name="connsiteY106" fmla="*/ 1341010 h 1412447"/>
              <a:gd name="connsiteX107" fmla="*/ 937331 w 1023096"/>
              <a:gd name="connsiteY107" fmla="*/ 1350535 h 1412447"/>
              <a:gd name="connsiteX108" fmla="*/ 927806 w 1023096"/>
              <a:gd name="connsiteY108" fmla="*/ 1357678 h 1412447"/>
              <a:gd name="connsiteX109" fmla="*/ 918281 w 1023096"/>
              <a:gd name="connsiteY109" fmla="*/ 1371966 h 1412447"/>
              <a:gd name="connsiteX110" fmla="*/ 913518 w 1023096"/>
              <a:gd name="connsiteY110" fmla="*/ 1379110 h 1412447"/>
              <a:gd name="connsiteX111" fmla="*/ 906374 w 1023096"/>
              <a:gd name="connsiteY111" fmla="*/ 1381491 h 1412447"/>
              <a:gd name="connsiteX112" fmla="*/ 901612 w 1023096"/>
              <a:gd name="connsiteY112" fmla="*/ 1388635 h 1412447"/>
              <a:gd name="connsiteX113" fmla="*/ 884943 w 1023096"/>
              <a:gd name="connsiteY113" fmla="*/ 1395778 h 1412447"/>
              <a:gd name="connsiteX114" fmla="*/ 853987 w 1023096"/>
              <a:gd name="connsiteY114" fmla="*/ 1405303 h 1412447"/>
              <a:gd name="connsiteX115" fmla="*/ 839699 w 1023096"/>
              <a:gd name="connsiteY115" fmla="*/ 1410066 h 1412447"/>
              <a:gd name="connsiteX116" fmla="*/ 806362 w 1023096"/>
              <a:gd name="connsiteY116" fmla="*/ 1412447 h 1412447"/>
              <a:gd name="connsiteX117" fmla="*/ 627768 w 1023096"/>
              <a:gd name="connsiteY117" fmla="*/ 1410066 h 1412447"/>
              <a:gd name="connsiteX118" fmla="*/ 618243 w 1023096"/>
              <a:gd name="connsiteY118" fmla="*/ 1405303 h 1412447"/>
              <a:gd name="connsiteX119" fmla="*/ 611099 w 1023096"/>
              <a:gd name="connsiteY119" fmla="*/ 1402922 h 1412447"/>
              <a:gd name="connsiteX120" fmla="*/ 603956 w 1023096"/>
              <a:gd name="connsiteY120" fmla="*/ 1398160 h 1412447"/>
              <a:gd name="connsiteX121" fmla="*/ 580143 w 1023096"/>
              <a:gd name="connsiteY121" fmla="*/ 1391016 h 1412447"/>
              <a:gd name="connsiteX122" fmla="*/ 565856 w 1023096"/>
              <a:gd name="connsiteY122" fmla="*/ 1388635 h 1412447"/>
              <a:gd name="connsiteX123" fmla="*/ 558712 w 1023096"/>
              <a:gd name="connsiteY123" fmla="*/ 1381491 h 1412447"/>
              <a:gd name="connsiteX124" fmla="*/ 539662 w 1023096"/>
              <a:gd name="connsiteY124" fmla="*/ 1371966 h 1412447"/>
              <a:gd name="connsiteX125" fmla="*/ 513468 w 1023096"/>
              <a:gd name="connsiteY125" fmla="*/ 1350535 h 1412447"/>
              <a:gd name="connsiteX126" fmla="*/ 496799 w 1023096"/>
              <a:gd name="connsiteY126" fmla="*/ 1333866 h 1412447"/>
              <a:gd name="connsiteX127" fmla="*/ 480131 w 1023096"/>
              <a:gd name="connsiteY127" fmla="*/ 1310053 h 1412447"/>
              <a:gd name="connsiteX128" fmla="*/ 470606 w 1023096"/>
              <a:gd name="connsiteY128" fmla="*/ 1295766 h 1412447"/>
              <a:gd name="connsiteX129" fmla="*/ 468224 w 1023096"/>
              <a:gd name="connsiteY129" fmla="*/ 1286241 h 1412447"/>
              <a:gd name="connsiteX130" fmla="*/ 465843 w 1023096"/>
              <a:gd name="connsiteY130" fmla="*/ 1279097 h 1412447"/>
              <a:gd name="connsiteX131" fmla="*/ 458699 w 1023096"/>
              <a:gd name="connsiteY131" fmla="*/ 1262428 h 1412447"/>
              <a:gd name="connsiteX132" fmla="*/ 453937 w 1023096"/>
              <a:gd name="connsiteY132" fmla="*/ 1236235 h 1412447"/>
              <a:gd name="connsiteX133" fmla="*/ 451556 w 1023096"/>
              <a:gd name="connsiteY133" fmla="*/ 1229091 h 1412447"/>
              <a:gd name="connsiteX134" fmla="*/ 449174 w 1023096"/>
              <a:gd name="connsiteY134" fmla="*/ 1219566 h 1412447"/>
              <a:gd name="connsiteX135" fmla="*/ 444412 w 1023096"/>
              <a:gd name="connsiteY135" fmla="*/ 1195753 h 1412447"/>
              <a:gd name="connsiteX136" fmla="*/ 432506 w 1023096"/>
              <a:gd name="connsiteY136" fmla="*/ 1162416 h 1412447"/>
              <a:gd name="connsiteX137" fmla="*/ 427743 w 1023096"/>
              <a:gd name="connsiteY137" fmla="*/ 1152891 h 1412447"/>
              <a:gd name="connsiteX138" fmla="*/ 420599 w 1023096"/>
              <a:gd name="connsiteY138" fmla="*/ 1131460 h 1412447"/>
              <a:gd name="connsiteX139" fmla="*/ 418218 w 1023096"/>
              <a:gd name="connsiteY139" fmla="*/ 1119553 h 1412447"/>
              <a:gd name="connsiteX140" fmla="*/ 408693 w 1023096"/>
              <a:gd name="connsiteY140" fmla="*/ 1102885 h 1412447"/>
              <a:gd name="connsiteX141" fmla="*/ 406312 w 1023096"/>
              <a:gd name="connsiteY141" fmla="*/ 1095741 h 1412447"/>
              <a:gd name="connsiteX142" fmla="*/ 401549 w 1023096"/>
              <a:gd name="connsiteY142" fmla="*/ 1088597 h 1412447"/>
              <a:gd name="connsiteX143" fmla="*/ 396787 w 1023096"/>
              <a:gd name="connsiteY143" fmla="*/ 1079072 h 1412447"/>
              <a:gd name="connsiteX144" fmla="*/ 394406 w 1023096"/>
              <a:gd name="connsiteY144" fmla="*/ 1067166 h 1412447"/>
              <a:gd name="connsiteX145" fmla="*/ 380118 w 1023096"/>
              <a:gd name="connsiteY145" fmla="*/ 1040972 h 1412447"/>
              <a:gd name="connsiteX146" fmla="*/ 375356 w 1023096"/>
              <a:gd name="connsiteY146" fmla="*/ 1026685 h 1412447"/>
              <a:gd name="connsiteX147" fmla="*/ 368212 w 1023096"/>
              <a:gd name="connsiteY147" fmla="*/ 1012397 h 1412447"/>
              <a:gd name="connsiteX148" fmla="*/ 358687 w 1023096"/>
              <a:gd name="connsiteY148" fmla="*/ 990966 h 1412447"/>
              <a:gd name="connsiteX149" fmla="*/ 356306 w 1023096"/>
              <a:gd name="connsiteY149" fmla="*/ 979060 h 1412447"/>
              <a:gd name="connsiteX150" fmla="*/ 344399 w 1023096"/>
              <a:gd name="connsiteY150" fmla="*/ 957628 h 1412447"/>
              <a:gd name="connsiteX151" fmla="*/ 322968 w 1023096"/>
              <a:gd name="connsiteY151" fmla="*/ 931435 h 1412447"/>
              <a:gd name="connsiteX152" fmla="*/ 318206 w 1023096"/>
              <a:gd name="connsiteY152" fmla="*/ 924291 h 1412447"/>
              <a:gd name="connsiteX153" fmla="*/ 308681 w 1023096"/>
              <a:gd name="connsiteY153" fmla="*/ 905241 h 1412447"/>
              <a:gd name="connsiteX154" fmla="*/ 299156 w 1023096"/>
              <a:gd name="connsiteY154" fmla="*/ 895716 h 1412447"/>
              <a:gd name="connsiteX155" fmla="*/ 292012 w 1023096"/>
              <a:gd name="connsiteY155" fmla="*/ 883810 h 1412447"/>
              <a:gd name="connsiteX156" fmla="*/ 280106 w 1023096"/>
              <a:gd name="connsiteY156" fmla="*/ 867141 h 1412447"/>
              <a:gd name="connsiteX157" fmla="*/ 270581 w 1023096"/>
              <a:gd name="connsiteY157" fmla="*/ 848091 h 1412447"/>
              <a:gd name="connsiteX158" fmla="*/ 265818 w 1023096"/>
              <a:gd name="connsiteY158" fmla="*/ 838566 h 1412447"/>
              <a:gd name="connsiteX159" fmla="*/ 256293 w 1023096"/>
              <a:gd name="connsiteY159" fmla="*/ 829041 h 1412447"/>
              <a:gd name="connsiteX160" fmla="*/ 244387 w 1023096"/>
              <a:gd name="connsiteY160" fmla="*/ 805228 h 1412447"/>
              <a:gd name="connsiteX161" fmla="*/ 232481 w 1023096"/>
              <a:gd name="connsiteY161" fmla="*/ 790941 h 1412447"/>
              <a:gd name="connsiteX162" fmla="*/ 222956 w 1023096"/>
              <a:gd name="connsiteY162" fmla="*/ 774272 h 1412447"/>
              <a:gd name="connsiteX163" fmla="*/ 211049 w 1023096"/>
              <a:gd name="connsiteY163" fmla="*/ 757603 h 1412447"/>
              <a:gd name="connsiteX164" fmla="*/ 182474 w 1023096"/>
              <a:gd name="connsiteY164" fmla="*/ 698072 h 1412447"/>
              <a:gd name="connsiteX165" fmla="*/ 163424 w 1023096"/>
              <a:gd name="connsiteY165" fmla="*/ 667116 h 1412447"/>
              <a:gd name="connsiteX166" fmla="*/ 151518 w 1023096"/>
              <a:gd name="connsiteY166" fmla="*/ 636160 h 1412447"/>
              <a:gd name="connsiteX167" fmla="*/ 146756 w 1023096"/>
              <a:gd name="connsiteY167" fmla="*/ 621872 h 1412447"/>
              <a:gd name="connsiteX168" fmla="*/ 137231 w 1023096"/>
              <a:gd name="connsiteY168" fmla="*/ 607585 h 1412447"/>
              <a:gd name="connsiteX169" fmla="*/ 132468 w 1023096"/>
              <a:gd name="connsiteY169" fmla="*/ 590916 h 1412447"/>
              <a:gd name="connsiteX170" fmla="*/ 127706 w 1023096"/>
              <a:gd name="connsiteY170" fmla="*/ 583772 h 1412447"/>
              <a:gd name="connsiteX171" fmla="*/ 120562 w 1023096"/>
              <a:gd name="connsiteY171" fmla="*/ 562341 h 1412447"/>
              <a:gd name="connsiteX172" fmla="*/ 118181 w 1023096"/>
              <a:gd name="connsiteY172" fmla="*/ 550435 h 1412447"/>
              <a:gd name="connsiteX173" fmla="*/ 111037 w 1023096"/>
              <a:gd name="connsiteY173" fmla="*/ 543291 h 1412447"/>
              <a:gd name="connsiteX174" fmla="*/ 101512 w 1023096"/>
              <a:gd name="connsiteY174" fmla="*/ 509953 h 1412447"/>
              <a:gd name="connsiteX175" fmla="*/ 89606 w 1023096"/>
              <a:gd name="connsiteY175" fmla="*/ 486141 h 1412447"/>
              <a:gd name="connsiteX176" fmla="*/ 77699 w 1023096"/>
              <a:gd name="connsiteY176" fmla="*/ 459947 h 1412447"/>
              <a:gd name="connsiteX177" fmla="*/ 75318 w 1023096"/>
              <a:gd name="connsiteY177" fmla="*/ 450422 h 1412447"/>
              <a:gd name="connsiteX178" fmla="*/ 68174 w 1023096"/>
              <a:gd name="connsiteY178" fmla="*/ 436135 h 1412447"/>
              <a:gd name="connsiteX179" fmla="*/ 58649 w 1023096"/>
              <a:gd name="connsiteY179" fmla="*/ 409941 h 1412447"/>
              <a:gd name="connsiteX180" fmla="*/ 53887 w 1023096"/>
              <a:gd name="connsiteY180" fmla="*/ 400416 h 1412447"/>
              <a:gd name="connsiteX181" fmla="*/ 49124 w 1023096"/>
              <a:gd name="connsiteY181" fmla="*/ 381366 h 1412447"/>
              <a:gd name="connsiteX182" fmla="*/ 44362 w 1023096"/>
              <a:gd name="connsiteY182" fmla="*/ 367078 h 1412447"/>
              <a:gd name="connsiteX183" fmla="*/ 39599 w 1023096"/>
              <a:gd name="connsiteY183" fmla="*/ 343266 h 1412447"/>
              <a:gd name="connsiteX184" fmla="*/ 34837 w 1023096"/>
              <a:gd name="connsiteY184" fmla="*/ 333741 h 1412447"/>
              <a:gd name="connsiteX185" fmla="*/ 30074 w 1023096"/>
              <a:gd name="connsiteY185" fmla="*/ 298022 h 1412447"/>
              <a:gd name="connsiteX186" fmla="*/ 27693 w 1023096"/>
              <a:gd name="connsiteY186" fmla="*/ 290878 h 1412447"/>
              <a:gd name="connsiteX187" fmla="*/ 22931 w 1023096"/>
              <a:gd name="connsiteY187" fmla="*/ 231347 h 1412447"/>
              <a:gd name="connsiteX188" fmla="*/ 20549 w 1023096"/>
              <a:gd name="connsiteY188" fmla="*/ 214678 h 1412447"/>
              <a:gd name="connsiteX189" fmla="*/ 18168 w 1023096"/>
              <a:gd name="connsiteY189" fmla="*/ 202772 h 1412447"/>
              <a:gd name="connsiteX190" fmla="*/ 15787 w 1023096"/>
              <a:gd name="connsiteY190" fmla="*/ 178960 h 1412447"/>
              <a:gd name="connsiteX191" fmla="*/ 13406 w 1023096"/>
              <a:gd name="connsiteY191" fmla="*/ 169435 h 1412447"/>
              <a:gd name="connsiteX192" fmla="*/ 8643 w 1023096"/>
              <a:gd name="connsiteY192" fmla="*/ 140860 h 1412447"/>
              <a:gd name="connsiteX193" fmla="*/ 6262 w 1023096"/>
              <a:gd name="connsiteY193" fmla="*/ 133716 h 1412447"/>
              <a:gd name="connsiteX194" fmla="*/ 3881 w 1023096"/>
              <a:gd name="connsiteY194" fmla="*/ 124191 h 1412447"/>
              <a:gd name="connsiteX195" fmla="*/ 3881 w 1023096"/>
              <a:gd name="connsiteY195" fmla="*/ 31322 h 1412447"/>
              <a:gd name="connsiteX196" fmla="*/ 20549 w 1023096"/>
              <a:gd name="connsiteY196" fmla="*/ 9891 h 1412447"/>
              <a:gd name="connsiteX197" fmla="*/ 20549 w 1023096"/>
              <a:gd name="connsiteY197" fmla="*/ 366 h 141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</a:cxnLst>
            <a:rect l="l" t="t" r="r" b="b"/>
            <a:pathLst>
              <a:path w="1023096" h="1412447">
                <a:moveTo>
                  <a:pt x="20549" y="366"/>
                </a:moveTo>
                <a:cubicBezTo>
                  <a:pt x="24121" y="-825"/>
                  <a:pt x="34977" y="1131"/>
                  <a:pt x="41981" y="2747"/>
                </a:cubicBezTo>
                <a:cubicBezTo>
                  <a:pt x="50515" y="4716"/>
                  <a:pt x="53742" y="10488"/>
                  <a:pt x="61031" y="14653"/>
                </a:cubicBezTo>
                <a:cubicBezTo>
                  <a:pt x="63210" y="15898"/>
                  <a:pt x="65929" y="15912"/>
                  <a:pt x="68174" y="17035"/>
                </a:cubicBezTo>
                <a:cubicBezTo>
                  <a:pt x="70734" y="18315"/>
                  <a:pt x="72638" y="20792"/>
                  <a:pt x="75318" y="21797"/>
                </a:cubicBezTo>
                <a:cubicBezTo>
                  <a:pt x="79108" y="23218"/>
                  <a:pt x="83273" y="23300"/>
                  <a:pt x="87224" y="24178"/>
                </a:cubicBezTo>
                <a:cubicBezTo>
                  <a:pt x="90419" y="24888"/>
                  <a:pt x="93574" y="25766"/>
                  <a:pt x="96749" y="26560"/>
                </a:cubicBezTo>
                <a:cubicBezTo>
                  <a:pt x="99130" y="28941"/>
                  <a:pt x="100816" y="32335"/>
                  <a:pt x="103893" y="33703"/>
                </a:cubicBezTo>
                <a:cubicBezTo>
                  <a:pt x="108305" y="35664"/>
                  <a:pt x="113468" y="35037"/>
                  <a:pt x="118181" y="36085"/>
                </a:cubicBezTo>
                <a:cubicBezTo>
                  <a:pt x="120631" y="36630"/>
                  <a:pt x="122839" y="38111"/>
                  <a:pt x="125324" y="38466"/>
                </a:cubicBezTo>
                <a:cubicBezTo>
                  <a:pt x="134003" y="39706"/>
                  <a:pt x="142787" y="40053"/>
                  <a:pt x="151518" y="40847"/>
                </a:cubicBezTo>
                <a:cubicBezTo>
                  <a:pt x="153899" y="41641"/>
                  <a:pt x="156573" y="41836"/>
                  <a:pt x="158662" y="43228"/>
                </a:cubicBezTo>
                <a:cubicBezTo>
                  <a:pt x="161464" y="45096"/>
                  <a:pt x="163249" y="48180"/>
                  <a:pt x="165806" y="50372"/>
                </a:cubicBezTo>
                <a:cubicBezTo>
                  <a:pt x="168819" y="52955"/>
                  <a:pt x="172156" y="55135"/>
                  <a:pt x="175331" y="57516"/>
                </a:cubicBezTo>
                <a:cubicBezTo>
                  <a:pt x="176918" y="59897"/>
                  <a:pt x="179088" y="61980"/>
                  <a:pt x="180093" y="64660"/>
                </a:cubicBezTo>
                <a:cubicBezTo>
                  <a:pt x="181514" y="68450"/>
                  <a:pt x="180508" y="73028"/>
                  <a:pt x="182474" y="76566"/>
                </a:cubicBezTo>
                <a:cubicBezTo>
                  <a:pt x="188418" y="87265"/>
                  <a:pt x="195712" y="87328"/>
                  <a:pt x="206287" y="90853"/>
                </a:cubicBezTo>
                <a:cubicBezTo>
                  <a:pt x="208668" y="91647"/>
                  <a:pt x="211186" y="92112"/>
                  <a:pt x="213431" y="93235"/>
                </a:cubicBezTo>
                <a:cubicBezTo>
                  <a:pt x="216031" y="94535"/>
                  <a:pt x="232355" y="103819"/>
                  <a:pt x="239624" y="105141"/>
                </a:cubicBezTo>
                <a:cubicBezTo>
                  <a:pt x="245920" y="106286"/>
                  <a:pt x="252324" y="106728"/>
                  <a:pt x="258674" y="107522"/>
                </a:cubicBezTo>
                <a:cubicBezTo>
                  <a:pt x="273997" y="112629"/>
                  <a:pt x="257356" y="105899"/>
                  <a:pt x="272962" y="117047"/>
                </a:cubicBezTo>
                <a:cubicBezTo>
                  <a:pt x="286117" y="126444"/>
                  <a:pt x="281935" y="116497"/>
                  <a:pt x="296774" y="131335"/>
                </a:cubicBezTo>
                <a:lnTo>
                  <a:pt x="311062" y="145622"/>
                </a:lnTo>
                <a:cubicBezTo>
                  <a:pt x="313443" y="148003"/>
                  <a:pt x="315404" y="150898"/>
                  <a:pt x="318206" y="152766"/>
                </a:cubicBezTo>
                <a:cubicBezTo>
                  <a:pt x="338670" y="166409"/>
                  <a:pt x="312781" y="150054"/>
                  <a:pt x="332493" y="159910"/>
                </a:cubicBezTo>
                <a:cubicBezTo>
                  <a:pt x="335053" y="161190"/>
                  <a:pt x="337022" y="163510"/>
                  <a:pt x="339637" y="164672"/>
                </a:cubicBezTo>
                <a:cubicBezTo>
                  <a:pt x="354425" y="171245"/>
                  <a:pt x="351461" y="166704"/>
                  <a:pt x="363449" y="174197"/>
                </a:cubicBezTo>
                <a:cubicBezTo>
                  <a:pt x="366815" y="176300"/>
                  <a:pt x="369723" y="179065"/>
                  <a:pt x="372974" y="181341"/>
                </a:cubicBezTo>
                <a:cubicBezTo>
                  <a:pt x="377663" y="184623"/>
                  <a:pt x="382499" y="187691"/>
                  <a:pt x="387262" y="190866"/>
                </a:cubicBezTo>
                <a:lnTo>
                  <a:pt x="394406" y="195628"/>
                </a:lnTo>
                <a:cubicBezTo>
                  <a:pt x="396787" y="197215"/>
                  <a:pt x="398834" y="199486"/>
                  <a:pt x="401549" y="200391"/>
                </a:cubicBezTo>
                <a:lnTo>
                  <a:pt x="408693" y="202772"/>
                </a:lnTo>
                <a:cubicBezTo>
                  <a:pt x="411868" y="205153"/>
                  <a:pt x="414772" y="207947"/>
                  <a:pt x="418218" y="209916"/>
                </a:cubicBezTo>
                <a:cubicBezTo>
                  <a:pt x="420397" y="211161"/>
                  <a:pt x="423273" y="210905"/>
                  <a:pt x="425362" y="212297"/>
                </a:cubicBezTo>
                <a:cubicBezTo>
                  <a:pt x="443201" y="224189"/>
                  <a:pt x="422664" y="216160"/>
                  <a:pt x="439649" y="221822"/>
                </a:cubicBezTo>
                <a:cubicBezTo>
                  <a:pt x="442030" y="223410"/>
                  <a:pt x="444162" y="225458"/>
                  <a:pt x="446793" y="226585"/>
                </a:cubicBezTo>
                <a:cubicBezTo>
                  <a:pt x="449801" y="227874"/>
                  <a:pt x="453595" y="227151"/>
                  <a:pt x="456318" y="228966"/>
                </a:cubicBezTo>
                <a:cubicBezTo>
                  <a:pt x="458699" y="230554"/>
                  <a:pt x="459493" y="233729"/>
                  <a:pt x="461081" y="236110"/>
                </a:cubicBezTo>
                <a:cubicBezTo>
                  <a:pt x="461875" y="239285"/>
                  <a:pt x="461418" y="243079"/>
                  <a:pt x="463462" y="245635"/>
                </a:cubicBezTo>
                <a:cubicBezTo>
                  <a:pt x="465030" y="247595"/>
                  <a:pt x="468361" y="246894"/>
                  <a:pt x="470606" y="248016"/>
                </a:cubicBezTo>
                <a:cubicBezTo>
                  <a:pt x="473166" y="249296"/>
                  <a:pt x="475551" y="250946"/>
                  <a:pt x="477749" y="252778"/>
                </a:cubicBezTo>
                <a:cubicBezTo>
                  <a:pt x="484897" y="258734"/>
                  <a:pt x="485502" y="262608"/>
                  <a:pt x="494418" y="267066"/>
                </a:cubicBezTo>
                <a:cubicBezTo>
                  <a:pt x="498908" y="269311"/>
                  <a:pt x="503943" y="270240"/>
                  <a:pt x="508706" y="271828"/>
                </a:cubicBezTo>
                <a:cubicBezTo>
                  <a:pt x="511087" y="272622"/>
                  <a:pt x="513604" y="273088"/>
                  <a:pt x="515849" y="274210"/>
                </a:cubicBezTo>
                <a:cubicBezTo>
                  <a:pt x="527619" y="280094"/>
                  <a:pt x="522006" y="277850"/>
                  <a:pt x="532518" y="281353"/>
                </a:cubicBezTo>
                <a:cubicBezTo>
                  <a:pt x="537281" y="284528"/>
                  <a:pt x="541492" y="288752"/>
                  <a:pt x="546806" y="290878"/>
                </a:cubicBezTo>
                <a:cubicBezTo>
                  <a:pt x="561043" y="296573"/>
                  <a:pt x="554657" y="294289"/>
                  <a:pt x="565856" y="298022"/>
                </a:cubicBezTo>
                <a:cubicBezTo>
                  <a:pt x="567443" y="300403"/>
                  <a:pt x="568594" y="303142"/>
                  <a:pt x="570618" y="305166"/>
                </a:cubicBezTo>
                <a:cubicBezTo>
                  <a:pt x="575232" y="309780"/>
                  <a:pt x="579098" y="310373"/>
                  <a:pt x="584906" y="312310"/>
                </a:cubicBezTo>
                <a:cubicBezTo>
                  <a:pt x="586493" y="314691"/>
                  <a:pt x="587645" y="317430"/>
                  <a:pt x="589668" y="319453"/>
                </a:cubicBezTo>
                <a:cubicBezTo>
                  <a:pt x="591692" y="321477"/>
                  <a:pt x="594299" y="322845"/>
                  <a:pt x="596812" y="324216"/>
                </a:cubicBezTo>
                <a:cubicBezTo>
                  <a:pt x="615408" y="334359"/>
                  <a:pt x="610533" y="332409"/>
                  <a:pt x="625387" y="336122"/>
                </a:cubicBezTo>
                <a:cubicBezTo>
                  <a:pt x="627768" y="337710"/>
                  <a:pt x="629971" y="339605"/>
                  <a:pt x="632531" y="340885"/>
                </a:cubicBezTo>
                <a:cubicBezTo>
                  <a:pt x="647183" y="348212"/>
                  <a:pt x="631772" y="335554"/>
                  <a:pt x="651581" y="350410"/>
                </a:cubicBezTo>
                <a:cubicBezTo>
                  <a:pt x="665852" y="361113"/>
                  <a:pt x="651539" y="355157"/>
                  <a:pt x="665868" y="359935"/>
                </a:cubicBezTo>
                <a:cubicBezTo>
                  <a:pt x="669043" y="362316"/>
                  <a:pt x="672380" y="364495"/>
                  <a:pt x="675393" y="367078"/>
                </a:cubicBezTo>
                <a:cubicBezTo>
                  <a:pt x="677950" y="369270"/>
                  <a:pt x="679797" y="372264"/>
                  <a:pt x="682537" y="374222"/>
                </a:cubicBezTo>
                <a:cubicBezTo>
                  <a:pt x="685426" y="376285"/>
                  <a:pt x="689018" y="377159"/>
                  <a:pt x="692062" y="378985"/>
                </a:cubicBezTo>
                <a:cubicBezTo>
                  <a:pt x="696970" y="381930"/>
                  <a:pt x="701587" y="385335"/>
                  <a:pt x="706349" y="388510"/>
                </a:cubicBezTo>
                <a:lnTo>
                  <a:pt x="727781" y="402797"/>
                </a:lnTo>
                <a:lnTo>
                  <a:pt x="734924" y="407560"/>
                </a:lnTo>
                <a:cubicBezTo>
                  <a:pt x="737305" y="409148"/>
                  <a:pt x="740044" y="410298"/>
                  <a:pt x="742068" y="412322"/>
                </a:cubicBezTo>
                <a:cubicBezTo>
                  <a:pt x="750987" y="421241"/>
                  <a:pt x="746017" y="418401"/>
                  <a:pt x="756356" y="421847"/>
                </a:cubicBezTo>
                <a:cubicBezTo>
                  <a:pt x="758737" y="423435"/>
                  <a:pt x="761326" y="424747"/>
                  <a:pt x="763499" y="426610"/>
                </a:cubicBezTo>
                <a:cubicBezTo>
                  <a:pt x="766908" y="429532"/>
                  <a:pt x="769216" y="433755"/>
                  <a:pt x="773024" y="436135"/>
                </a:cubicBezTo>
                <a:cubicBezTo>
                  <a:pt x="775799" y="437869"/>
                  <a:pt x="779374" y="437722"/>
                  <a:pt x="782549" y="438516"/>
                </a:cubicBezTo>
                <a:cubicBezTo>
                  <a:pt x="784137" y="440897"/>
                  <a:pt x="786032" y="443100"/>
                  <a:pt x="787312" y="445660"/>
                </a:cubicBezTo>
                <a:cubicBezTo>
                  <a:pt x="788434" y="447905"/>
                  <a:pt x="787918" y="451028"/>
                  <a:pt x="789693" y="452803"/>
                </a:cubicBezTo>
                <a:cubicBezTo>
                  <a:pt x="793741" y="456850"/>
                  <a:pt x="799402" y="458894"/>
                  <a:pt x="803981" y="462328"/>
                </a:cubicBezTo>
                <a:cubicBezTo>
                  <a:pt x="807156" y="464709"/>
                  <a:pt x="810060" y="467503"/>
                  <a:pt x="813506" y="469472"/>
                </a:cubicBezTo>
                <a:cubicBezTo>
                  <a:pt x="815685" y="470717"/>
                  <a:pt x="818342" y="470864"/>
                  <a:pt x="820649" y="471853"/>
                </a:cubicBezTo>
                <a:cubicBezTo>
                  <a:pt x="841241" y="480679"/>
                  <a:pt x="820568" y="473414"/>
                  <a:pt x="837318" y="478997"/>
                </a:cubicBezTo>
                <a:cubicBezTo>
                  <a:pt x="839699" y="480585"/>
                  <a:pt x="841977" y="482340"/>
                  <a:pt x="844462" y="483760"/>
                </a:cubicBezTo>
                <a:cubicBezTo>
                  <a:pt x="847544" y="485521"/>
                  <a:pt x="851098" y="486459"/>
                  <a:pt x="853987" y="488522"/>
                </a:cubicBezTo>
                <a:cubicBezTo>
                  <a:pt x="856727" y="490479"/>
                  <a:pt x="858473" y="493598"/>
                  <a:pt x="861131" y="495666"/>
                </a:cubicBezTo>
                <a:cubicBezTo>
                  <a:pt x="865649" y="499180"/>
                  <a:pt x="870656" y="502016"/>
                  <a:pt x="875418" y="505191"/>
                </a:cubicBezTo>
                <a:cubicBezTo>
                  <a:pt x="877799" y="506778"/>
                  <a:pt x="879847" y="509048"/>
                  <a:pt x="882562" y="509953"/>
                </a:cubicBezTo>
                <a:cubicBezTo>
                  <a:pt x="884943" y="510747"/>
                  <a:pt x="887461" y="511212"/>
                  <a:pt x="889706" y="512335"/>
                </a:cubicBezTo>
                <a:cubicBezTo>
                  <a:pt x="908163" y="521564"/>
                  <a:pt x="886042" y="513495"/>
                  <a:pt x="903993" y="519478"/>
                </a:cubicBezTo>
                <a:cubicBezTo>
                  <a:pt x="905581" y="521859"/>
                  <a:pt x="906427" y="524958"/>
                  <a:pt x="908756" y="526622"/>
                </a:cubicBezTo>
                <a:cubicBezTo>
                  <a:pt x="911250" y="528404"/>
                  <a:pt x="923502" y="532332"/>
                  <a:pt x="927806" y="533766"/>
                </a:cubicBezTo>
                <a:cubicBezTo>
                  <a:pt x="949474" y="550017"/>
                  <a:pt x="939156" y="546127"/>
                  <a:pt x="956381" y="550435"/>
                </a:cubicBezTo>
                <a:cubicBezTo>
                  <a:pt x="958762" y="552816"/>
                  <a:pt x="960866" y="555511"/>
                  <a:pt x="963524" y="557578"/>
                </a:cubicBezTo>
                <a:cubicBezTo>
                  <a:pt x="968042" y="561092"/>
                  <a:pt x="977812" y="567103"/>
                  <a:pt x="977812" y="567103"/>
                </a:cubicBezTo>
                <a:cubicBezTo>
                  <a:pt x="980193" y="570278"/>
                  <a:pt x="982680" y="573377"/>
                  <a:pt x="984956" y="576628"/>
                </a:cubicBezTo>
                <a:cubicBezTo>
                  <a:pt x="988238" y="581317"/>
                  <a:pt x="994481" y="590916"/>
                  <a:pt x="994481" y="590916"/>
                </a:cubicBezTo>
                <a:cubicBezTo>
                  <a:pt x="996068" y="595678"/>
                  <a:pt x="998620" y="600222"/>
                  <a:pt x="999243" y="605203"/>
                </a:cubicBezTo>
                <a:cubicBezTo>
                  <a:pt x="1000037" y="611553"/>
                  <a:pt x="1000072" y="618045"/>
                  <a:pt x="1001624" y="624253"/>
                </a:cubicBezTo>
                <a:cubicBezTo>
                  <a:pt x="1002485" y="627697"/>
                  <a:pt x="1004989" y="630515"/>
                  <a:pt x="1006387" y="633778"/>
                </a:cubicBezTo>
                <a:cubicBezTo>
                  <a:pt x="1007376" y="636085"/>
                  <a:pt x="1008108" y="638500"/>
                  <a:pt x="1008768" y="640922"/>
                </a:cubicBezTo>
                <a:cubicBezTo>
                  <a:pt x="1010490" y="647237"/>
                  <a:pt x="1011943" y="653622"/>
                  <a:pt x="1013531" y="659972"/>
                </a:cubicBezTo>
                <a:lnTo>
                  <a:pt x="1015912" y="669497"/>
                </a:lnTo>
                <a:cubicBezTo>
                  <a:pt x="1020500" y="825497"/>
                  <a:pt x="1028160" y="921547"/>
                  <a:pt x="1018293" y="1069547"/>
                </a:cubicBezTo>
                <a:cubicBezTo>
                  <a:pt x="1017792" y="1077060"/>
                  <a:pt x="1013218" y="1083738"/>
                  <a:pt x="1011149" y="1090978"/>
                </a:cubicBezTo>
                <a:cubicBezTo>
                  <a:pt x="1010037" y="1094870"/>
                  <a:pt x="1009492" y="1098903"/>
                  <a:pt x="1008768" y="1102885"/>
                </a:cubicBezTo>
                <a:cubicBezTo>
                  <a:pt x="1007904" y="1107635"/>
                  <a:pt x="1008037" y="1112635"/>
                  <a:pt x="1006387" y="1117172"/>
                </a:cubicBezTo>
                <a:cubicBezTo>
                  <a:pt x="1004805" y="1121522"/>
                  <a:pt x="1001624" y="1125109"/>
                  <a:pt x="999243" y="1129078"/>
                </a:cubicBezTo>
                <a:cubicBezTo>
                  <a:pt x="994484" y="1167155"/>
                  <a:pt x="1001153" y="1130969"/>
                  <a:pt x="989718" y="1162416"/>
                </a:cubicBezTo>
                <a:cubicBezTo>
                  <a:pt x="987597" y="1168249"/>
                  <a:pt x="986022" y="1186370"/>
                  <a:pt x="984956" y="1190991"/>
                </a:cubicBezTo>
                <a:cubicBezTo>
                  <a:pt x="983827" y="1195882"/>
                  <a:pt x="981781" y="1200516"/>
                  <a:pt x="980193" y="1205278"/>
                </a:cubicBezTo>
                <a:cubicBezTo>
                  <a:pt x="979399" y="1210041"/>
                  <a:pt x="978676" y="1214816"/>
                  <a:pt x="977812" y="1219566"/>
                </a:cubicBezTo>
                <a:cubicBezTo>
                  <a:pt x="977088" y="1223548"/>
                  <a:pt x="975878" y="1227450"/>
                  <a:pt x="975431" y="1231472"/>
                </a:cubicBezTo>
                <a:cubicBezTo>
                  <a:pt x="974288" y="1241758"/>
                  <a:pt x="974192" y="1252142"/>
                  <a:pt x="973049" y="1262428"/>
                </a:cubicBezTo>
                <a:cubicBezTo>
                  <a:pt x="972091" y="1271051"/>
                  <a:pt x="970761" y="1274057"/>
                  <a:pt x="968287" y="1281478"/>
                </a:cubicBezTo>
                <a:cubicBezTo>
                  <a:pt x="967172" y="1290403"/>
                  <a:pt x="966043" y="1303198"/>
                  <a:pt x="963524" y="1312435"/>
                </a:cubicBezTo>
                <a:cubicBezTo>
                  <a:pt x="962203" y="1317278"/>
                  <a:pt x="962312" y="1323172"/>
                  <a:pt x="958762" y="1326722"/>
                </a:cubicBezTo>
                <a:cubicBezTo>
                  <a:pt x="953999" y="1331485"/>
                  <a:pt x="948515" y="1335621"/>
                  <a:pt x="944474" y="1341010"/>
                </a:cubicBezTo>
                <a:cubicBezTo>
                  <a:pt x="942093" y="1344185"/>
                  <a:pt x="940137" y="1347729"/>
                  <a:pt x="937331" y="1350535"/>
                </a:cubicBezTo>
                <a:cubicBezTo>
                  <a:pt x="934525" y="1353341"/>
                  <a:pt x="930981" y="1355297"/>
                  <a:pt x="927806" y="1357678"/>
                </a:cubicBezTo>
                <a:lnTo>
                  <a:pt x="918281" y="1371966"/>
                </a:lnTo>
                <a:cubicBezTo>
                  <a:pt x="916693" y="1374347"/>
                  <a:pt x="916233" y="1378205"/>
                  <a:pt x="913518" y="1379110"/>
                </a:cubicBezTo>
                <a:lnTo>
                  <a:pt x="906374" y="1381491"/>
                </a:lnTo>
                <a:cubicBezTo>
                  <a:pt x="904787" y="1383872"/>
                  <a:pt x="903636" y="1386611"/>
                  <a:pt x="901612" y="1388635"/>
                </a:cubicBezTo>
                <a:cubicBezTo>
                  <a:pt x="896131" y="1394116"/>
                  <a:pt x="892228" y="1393957"/>
                  <a:pt x="884943" y="1395778"/>
                </a:cubicBezTo>
                <a:cubicBezTo>
                  <a:pt x="867403" y="1408933"/>
                  <a:pt x="883464" y="1399407"/>
                  <a:pt x="853987" y="1405303"/>
                </a:cubicBezTo>
                <a:cubicBezTo>
                  <a:pt x="849064" y="1406288"/>
                  <a:pt x="844664" y="1409321"/>
                  <a:pt x="839699" y="1410066"/>
                </a:cubicBezTo>
                <a:cubicBezTo>
                  <a:pt x="828682" y="1411719"/>
                  <a:pt x="817474" y="1411653"/>
                  <a:pt x="806362" y="1412447"/>
                </a:cubicBezTo>
                <a:cubicBezTo>
                  <a:pt x="746831" y="1411653"/>
                  <a:pt x="687262" y="1412325"/>
                  <a:pt x="627768" y="1410066"/>
                </a:cubicBezTo>
                <a:cubicBezTo>
                  <a:pt x="624221" y="1409931"/>
                  <a:pt x="621506" y="1406701"/>
                  <a:pt x="618243" y="1405303"/>
                </a:cubicBezTo>
                <a:cubicBezTo>
                  <a:pt x="615936" y="1404314"/>
                  <a:pt x="613480" y="1403716"/>
                  <a:pt x="611099" y="1402922"/>
                </a:cubicBezTo>
                <a:cubicBezTo>
                  <a:pt x="608718" y="1401335"/>
                  <a:pt x="606571" y="1399322"/>
                  <a:pt x="603956" y="1398160"/>
                </a:cubicBezTo>
                <a:cubicBezTo>
                  <a:pt x="598983" y="1395950"/>
                  <a:pt x="586442" y="1392276"/>
                  <a:pt x="580143" y="1391016"/>
                </a:cubicBezTo>
                <a:cubicBezTo>
                  <a:pt x="575409" y="1390069"/>
                  <a:pt x="570618" y="1389429"/>
                  <a:pt x="565856" y="1388635"/>
                </a:cubicBezTo>
                <a:cubicBezTo>
                  <a:pt x="563475" y="1386254"/>
                  <a:pt x="561553" y="1383299"/>
                  <a:pt x="558712" y="1381491"/>
                </a:cubicBezTo>
                <a:cubicBezTo>
                  <a:pt x="552722" y="1377679"/>
                  <a:pt x="539662" y="1371966"/>
                  <a:pt x="539662" y="1371966"/>
                </a:cubicBezTo>
                <a:cubicBezTo>
                  <a:pt x="511945" y="1344249"/>
                  <a:pt x="554114" y="1385374"/>
                  <a:pt x="513468" y="1350535"/>
                </a:cubicBezTo>
                <a:cubicBezTo>
                  <a:pt x="507502" y="1345421"/>
                  <a:pt x="501158" y="1340404"/>
                  <a:pt x="496799" y="1333866"/>
                </a:cubicBezTo>
                <a:cubicBezTo>
                  <a:pt x="485073" y="1316276"/>
                  <a:pt x="490708" y="1324157"/>
                  <a:pt x="480131" y="1310053"/>
                </a:cubicBezTo>
                <a:cubicBezTo>
                  <a:pt x="473292" y="1282705"/>
                  <a:pt x="483762" y="1315500"/>
                  <a:pt x="470606" y="1295766"/>
                </a:cubicBezTo>
                <a:cubicBezTo>
                  <a:pt x="468791" y="1293043"/>
                  <a:pt x="469123" y="1289388"/>
                  <a:pt x="468224" y="1286241"/>
                </a:cubicBezTo>
                <a:cubicBezTo>
                  <a:pt x="467534" y="1283827"/>
                  <a:pt x="466832" y="1281404"/>
                  <a:pt x="465843" y="1279097"/>
                </a:cubicBezTo>
                <a:cubicBezTo>
                  <a:pt x="462660" y="1271668"/>
                  <a:pt x="460294" y="1269869"/>
                  <a:pt x="458699" y="1262428"/>
                </a:cubicBezTo>
                <a:cubicBezTo>
                  <a:pt x="456840" y="1253751"/>
                  <a:pt x="455796" y="1244912"/>
                  <a:pt x="453937" y="1236235"/>
                </a:cubicBezTo>
                <a:cubicBezTo>
                  <a:pt x="453411" y="1233781"/>
                  <a:pt x="452246" y="1231505"/>
                  <a:pt x="451556" y="1229091"/>
                </a:cubicBezTo>
                <a:cubicBezTo>
                  <a:pt x="450657" y="1225944"/>
                  <a:pt x="449860" y="1222766"/>
                  <a:pt x="449174" y="1219566"/>
                </a:cubicBezTo>
                <a:cubicBezTo>
                  <a:pt x="447478" y="1211651"/>
                  <a:pt x="448032" y="1202993"/>
                  <a:pt x="444412" y="1195753"/>
                </a:cubicBezTo>
                <a:cubicBezTo>
                  <a:pt x="433611" y="1174153"/>
                  <a:pt x="446112" y="1200513"/>
                  <a:pt x="432506" y="1162416"/>
                </a:cubicBezTo>
                <a:cubicBezTo>
                  <a:pt x="431312" y="1159073"/>
                  <a:pt x="429017" y="1156204"/>
                  <a:pt x="427743" y="1152891"/>
                </a:cubicBezTo>
                <a:cubicBezTo>
                  <a:pt x="425040" y="1145863"/>
                  <a:pt x="422668" y="1138700"/>
                  <a:pt x="420599" y="1131460"/>
                </a:cubicBezTo>
                <a:cubicBezTo>
                  <a:pt x="419487" y="1127568"/>
                  <a:pt x="419775" y="1123289"/>
                  <a:pt x="418218" y="1119553"/>
                </a:cubicBezTo>
                <a:cubicBezTo>
                  <a:pt x="415757" y="1113646"/>
                  <a:pt x="411555" y="1108609"/>
                  <a:pt x="408693" y="1102885"/>
                </a:cubicBezTo>
                <a:cubicBezTo>
                  <a:pt x="407570" y="1100640"/>
                  <a:pt x="407435" y="1097986"/>
                  <a:pt x="406312" y="1095741"/>
                </a:cubicBezTo>
                <a:cubicBezTo>
                  <a:pt x="405032" y="1093181"/>
                  <a:pt x="402969" y="1091082"/>
                  <a:pt x="401549" y="1088597"/>
                </a:cubicBezTo>
                <a:cubicBezTo>
                  <a:pt x="399788" y="1085515"/>
                  <a:pt x="398374" y="1082247"/>
                  <a:pt x="396787" y="1079072"/>
                </a:cubicBezTo>
                <a:cubicBezTo>
                  <a:pt x="395993" y="1075103"/>
                  <a:pt x="395789" y="1070970"/>
                  <a:pt x="394406" y="1067166"/>
                </a:cubicBezTo>
                <a:cubicBezTo>
                  <a:pt x="386729" y="1046053"/>
                  <a:pt x="388666" y="1059778"/>
                  <a:pt x="380118" y="1040972"/>
                </a:cubicBezTo>
                <a:cubicBezTo>
                  <a:pt x="378041" y="1036402"/>
                  <a:pt x="377287" y="1031319"/>
                  <a:pt x="375356" y="1026685"/>
                </a:cubicBezTo>
                <a:cubicBezTo>
                  <a:pt x="373308" y="1021770"/>
                  <a:pt x="370593" y="1017160"/>
                  <a:pt x="368212" y="1012397"/>
                </a:cubicBezTo>
                <a:cubicBezTo>
                  <a:pt x="361799" y="980331"/>
                  <a:pt x="371450" y="1019682"/>
                  <a:pt x="358687" y="990966"/>
                </a:cubicBezTo>
                <a:cubicBezTo>
                  <a:pt x="357043" y="987268"/>
                  <a:pt x="357586" y="982900"/>
                  <a:pt x="356306" y="979060"/>
                </a:cubicBezTo>
                <a:cubicBezTo>
                  <a:pt x="354950" y="974991"/>
                  <a:pt x="346228" y="960067"/>
                  <a:pt x="344399" y="957628"/>
                </a:cubicBezTo>
                <a:cubicBezTo>
                  <a:pt x="337630" y="948603"/>
                  <a:pt x="329225" y="940822"/>
                  <a:pt x="322968" y="931435"/>
                </a:cubicBezTo>
                <a:cubicBezTo>
                  <a:pt x="321381" y="929054"/>
                  <a:pt x="319576" y="926803"/>
                  <a:pt x="318206" y="924291"/>
                </a:cubicBezTo>
                <a:cubicBezTo>
                  <a:pt x="314806" y="918058"/>
                  <a:pt x="313701" y="910261"/>
                  <a:pt x="308681" y="905241"/>
                </a:cubicBezTo>
                <a:cubicBezTo>
                  <a:pt x="305506" y="902066"/>
                  <a:pt x="301913" y="899260"/>
                  <a:pt x="299156" y="895716"/>
                </a:cubicBezTo>
                <a:cubicBezTo>
                  <a:pt x="296314" y="892063"/>
                  <a:pt x="294579" y="887661"/>
                  <a:pt x="292012" y="883810"/>
                </a:cubicBezTo>
                <a:cubicBezTo>
                  <a:pt x="288224" y="878129"/>
                  <a:pt x="284075" y="872697"/>
                  <a:pt x="280106" y="867141"/>
                </a:cubicBezTo>
                <a:cubicBezTo>
                  <a:pt x="275927" y="850429"/>
                  <a:pt x="280700" y="864281"/>
                  <a:pt x="270581" y="848091"/>
                </a:cubicBezTo>
                <a:cubicBezTo>
                  <a:pt x="268700" y="845081"/>
                  <a:pt x="267948" y="841406"/>
                  <a:pt x="265818" y="838566"/>
                </a:cubicBezTo>
                <a:cubicBezTo>
                  <a:pt x="263124" y="834974"/>
                  <a:pt x="259050" y="832585"/>
                  <a:pt x="256293" y="829041"/>
                </a:cubicBezTo>
                <a:cubicBezTo>
                  <a:pt x="236597" y="803718"/>
                  <a:pt x="260429" y="830439"/>
                  <a:pt x="244387" y="805228"/>
                </a:cubicBezTo>
                <a:cubicBezTo>
                  <a:pt x="241059" y="799998"/>
                  <a:pt x="236010" y="796038"/>
                  <a:pt x="232481" y="790941"/>
                </a:cubicBezTo>
                <a:cubicBezTo>
                  <a:pt x="228838" y="785679"/>
                  <a:pt x="226417" y="779655"/>
                  <a:pt x="222956" y="774272"/>
                </a:cubicBezTo>
                <a:cubicBezTo>
                  <a:pt x="219263" y="768528"/>
                  <a:pt x="214409" y="763547"/>
                  <a:pt x="211049" y="757603"/>
                </a:cubicBezTo>
                <a:cubicBezTo>
                  <a:pt x="180967" y="704382"/>
                  <a:pt x="201915" y="736953"/>
                  <a:pt x="182474" y="698072"/>
                </a:cubicBezTo>
                <a:cubicBezTo>
                  <a:pt x="176290" y="685705"/>
                  <a:pt x="170971" y="678435"/>
                  <a:pt x="163424" y="667116"/>
                </a:cubicBezTo>
                <a:cubicBezTo>
                  <a:pt x="153360" y="631886"/>
                  <a:pt x="164785" y="668000"/>
                  <a:pt x="151518" y="636160"/>
                </a:cubicBezTo>
                <a:cubicBezTo>
                  <a:pt x="149587" y="631526"/>
                  <a:pt x="149001" y="626362"/>
                  <a:pt x="146756" y="621872"/>
                </a:cubicBezTo>
                <a:cubicBezTo>
                  <a:pt x="144196" y="616753"/>
                  <a:pt x="137231" y="607585"/>
                  <a:pt x="137231" y="607585"/>
                </a:cubicBezTo>
                <a:cubicBezTo>
                  <a:pt x="135643" y="602029"/>
                  <a:pt x="134614" y="596281"/>
                  <a:pt x="132468" y="590916"/>
                </a:cubicBezTo>
                <a:cubicBezTo>
                  <a:pt x="131405" y="588259"/>
                  <a:pt x="128807" y="586414"/>
                  <a:pt x="127706" y="583772"/>
                </a:cubicBezTo>
                <a:cubicBezTo>
                  <a:pt x="124810" y="576821"/>
                  <a:pt x="122631" y="569581"/>
                  <a:pt x="120562" y="562341"/>
                </a:cubicBezTo>
                <a:cubicBezTo>
                  <a:pt x="119450" y="558449"/>
                  <a:pt x="119991" y="554055"/>
                  <a:pt x="118181" y="550435"/>
                </a:cubicBezTo>
                <a:cubicBezTo>
                  <a:pt x="116675" y="547423"/>
                  <a:pt x="113418" y="545672"/>
                  <a:pt x="111037" y="543291"/>
                </a:cubicBezTo>
                <a:cubicBezTo>
                  <a:pt x="107275" y="516955"/>
                  <a:pt x="111434" y="535747"/>
                  <a:pt x="101512" y="509953"/>
                </a:cubicBezTo>
                <a:cubicBezTo>
                  <a:pt x="93594" y="489368"/>
                  <a:pt x="101263" y="501685"/>
                  <a:pt x="89606" y="486141"/>
                </a:cubicBezTo>
                <a:cubicBezTo>
                  <a:pt x="75170" y="442836"/>
                  <a:pt x="94994" y="498861"/>
                  <a:pt x="77699" y="459947"/>
                </a:cubicBezTo>
                <a:cubicBezTo>
                  <a:pt x="76370" y="456956"/>
                  <a:pt x="76533" y="453461"/>
                  <a:pt x="75318" y="450422"/>
                </a:cubicBezTo>
                <a:cubicBezTo>
                  <a:pt x="73340" y="445478"/>
                  <a:pt x="70222" y="441050"/>
                  <a:pt x="68174" y="436135"/>
                </a:cubicBezTo>
                <a:cubicBezTo>
                  <a:pt x="50555" y="393850"/>
                  <a:pt x="75073" y="446894"/>
                  <a:pt x="58649" y="409941"/>
                </a:cubicBezTo>
                <a:cubicBezTo>
                  <a:pt x="57207" y="406697"/>
                  <a:pt x="55010" y="403784"/>
                  <a:pt x="53887" y="400416"/>
                </a:cubicBezTo>
                <a:cubicBezTo>
                  <a:pt x="51817" y="394206"/>
                  <a:pt x="50922" y="387660"/>
                  <a:pt x="49124" y="381366"/>
                </a:cubicBezTo>
                <a:cubicBezTo>
                  <a:pt x="47745" y="376539"/>
                  <a:pt x="45187" y="372030"/>
                  <a:pt x="44362" y="367078"/>
                </a:cubicBezTo>
                <a:cubicBezTo>
                  <a:pt x="43538" y="362131"/>
                  <a:pt x="41732" y="348955"/>
                  <a:pt x="39599" y="343266"/>
                </a:cubicBezTo>
                <a:cubicBezTo>
                  <a:pt x="38353" y="339942"/>
                  <a:pt x="36424" y="336916"/>
                  <a:pt x="34837" y="333741"/>
                </a:cubicBezTo>
                <a:cubicBezTo>
                  <a:pt x="33249" y="321835"/>
                  <a:pt x="32049" y="309870"/>
                  <a:pt x="30074" y="298022"/>
                </a:cubicBezTo>
                <a:cubicBezTo>
                  <a:pt x="29661" y="295546"/>
                  <a:pt x="27893" y="293380"/>
                  <a:pt x="27693" y="290878"/>
                </a:cubicBezTo>
                <a:cubicBezTo>
                  <a:pt x="22703" y="228498"/>
                  <a:pt x="31197" y="256150"/>
                  <a:pt x="22931" y="231347"/>
                </a:cubicBezTo>
                <a:cubicBezTo>
                  <a:pt x="22137" y="225791"/>
                  <a:pt x="21472" y="220214"/>
                  <a:pt x="20549" y="214678"/>
                </a:cubicBezTo>
                <a:cubicBezTo>
                  <a:pt x="19884" y="210686"/>
                  <a:pt x="18703" y="206784"/>
                  <a:pt x="18168" y="202772"/>
                </a:cubicBezTo>
                <a:cubicBezTo>
                  <a:pt x="17114" y="194865"/>
                  <a:pt x="16915" y="186857"/>
                  <a:pt x="15787" y="178960"/>
                </a:cubicBezTo>
                <a:cubicBezTo>
                  <a:pt x="15324" y="175720"/>
                  <a:pt x="13991" y="172655"/>
                  <a:pt x="13406" y="169435"/>
                </a:cubicBezTo>
                <a:cubicBezTo>
                  <a:pt x="10719" y="154659"/>
                  <a:pt x="11932" y="154016"/>
                  <a:pt x="8643" y="140860"/>
                </a:cubicBezTo>
                <a:cubicBezTo>
                  <a:pt x="8034" y="138425"/>
                  <a:pt x="6952" y="136130"/>
                  <a:pt x="6262" y="133716"/>
                </a:cubicBezTo>
                <a:cubicBezTo>
                  <a:pt x="5363" y="130569"/>
                  <a:pt x="4675" y="127366"/>
                  <a:pt x="3881" y="124191"/>
                </a:cubicBezTo>
                <a:cubicBezTo>
                  <a:pt x="-20" y="89092"/>
                  <a:pt x="-2429" y="76754"/>
                  <a:pt x="3881" y="31322"/>
                </a:cubicBezTo>
                <a:cubicBezTo>
                  <a:pt x="5084" y="22659"/>
                  <a:pt x="15354" y="16125"/>
                  <a:pt x="20549" y="9891"/>
                </a:cubicBezTo>
                <a:cubicBezTo>
                  <a:pt x="25752" y="3647"/>
                  <a:pt x="16977" y="1557"/>
                  <a:pt x="20549" y="366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4666593" y="2785241"/>
            <a:ext cx="3504950" cy="279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/>
          <p:cNvSpPr/>
          <p:nvPr/>
        </p:nvSpPr>
        <p:spPr>
          <a:xfrm>
            <a:off x="4666593" y="567766"/>
            <a:ext cx="346841" cy="3151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0733" y="2794802"/>
            <a:ext cx="3133519" cy="2264138"/>
          </a:xfrm>
          <a:prstGeom prst="rect">
            <a:avLst/>
          </a:prstGeom>
        </p:spPr>
      </p:pic>
      <p:sp>
        <p:nvSpPr>
          <p:cNvPr id="18" name="Rettangolo 17"/>
          <p:cNvSpPr/>
          <p:nvPr/>
        </p:nvSpPr>
        <p:spPr>
          <a:xfrm>
            <a:off x="1534510" y="4339861"/>
            <a:ext cx="622943" cy="179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9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83323" y="1461496"/>
            <a:ext cx="81968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/>
              <a:t>An </a:t>
            </a:r>
            <a:r>
              <a:rPr lang="it-IT" sz="2600" b="1" dirty="0" err="1" smtClean="0"/>
              <a:t>excursion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into</a:t>
            </a:r>
            <a:r>
              <a:rPr lang="it-IT" sz="2600" b="1" dirty="0" smtClean="0"/>
              <a:t> the</a:t>
            </a:r>
          </a:p>
          <a:p>
            <a:r>
              <a:rPr lang="it-IT" sz="2600" b="1" i="1" dirty="0" err="1" smtClean="0"/>
              <a:t>microscopic</a:t>
            </a:r>
            <a:r>
              <a:rPr lang="it-IT" sz="2600" b="1" dirty="0" smtClean="0"/>
              <a:t>  world</a:t>
            </a:r>
          </a:p>
          <a:p>
            <a:endParaRPr lang="it-IT" sz="2600" b="1" dirty="0" smtClean="0"/>
          </a:p>
          <a:p>
            <a:endParaRPr lang="it-IT" sz="2600" dirty="0" smtClean="0"/>
          </a:p>
          <a:p>
            <a:endParaRPr lang="it-IT" sz="2600" dirty="0"/>
          </a:p>
          <a:p>
            <a:endParaRPr lang="it-IT" sz="2600" dirty="0" smtClean="0"/>
          </a:p>
          <a:p>
            <a:endParaRPr lang="it-IT" sz="2600" dirty="0" smtClean="0"/>
          </a:p>
          <a:p>
            <a:endParaRPr lang="it-IT" sz="34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490" y="912320"/>
            <a:ext cx="2857500" cy="2857500"/>
          </a:xfrm>
          <a:prstGeom prst="rect">
            <a:avLst/>
          </a:prstGeom>
        </p:spPr>
      </p:pic>
      <p:cxnSp>
        <p:nvCxnSpPr>
          <p:cNvPr id="12" name="Connettore diritto 11"/>
          <p:cNvCxnSpPr/>
          <p:nvPr/>
        </p:nvCxnSpPr>
        <p:spPr>
          <a:xfrm>
            <a:off x="3432236" y="2129380"/>
            <a:ext cx="979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>
            <a:off x="6047874" y="2129380"/>
            <a:ext cx="21076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igura a mano libera 14"/>
          <p:cNvSpPr/>
          <p:nvPr/>
        </p:nvSpPr>
        <p:spPr>
          <a:xfrm>
            <a:off x="4572000" y="1860884"/>
            <a:ext cx="1235242" cy="401053"/>
          </a:xfrm>
          <a:custGeom>
            <a:avLst/>
            <a:gdLst>
              <a:gd name="connsiteX0" fmla="*/ 0 w 1235242"/>
              <a:gd name="connsiteY0" fmla="*/ 240632 h 401053"/>
              <a:gd name="connsiteX1" fmla="*/ 80211 w 1235242"/>
              <a:gd name="connsiteY1" fmla="*/ 208548 h 401053"/>
              <a:gd name="connsiteX2" fmla="*/ 128337 w 1235242"/>
              <a:gd name="connsiteY2" fmla="*/ 192505 h 401053"/>
              <a:gd name="connsiteX3" fmla="*/ 176463 w 1235242"/>
              <a:gd name="connsiteY3" fmla="*/ 208548 h 401053"/>
              <a:gd name="connsiteX4" fmla="*/ 224590 w 1235242"/>
              <a:gd name="connsiteY4" fmla="*/ 304800 h 401053"/>
              <a:gd name="connsiteX5" fmla="*/ 272716 w 1235242"/>
              <a:gd name="connsiteY5" fmla="*/ 401053 h 401053"/>
              <a:gd name="connsiteX6" fmla="*/ 352926 w 1235242"/>
              <a:gd name="connsiteY6" fmla="*/ 368969 h 401053"/>
              <a:gd name="connsiteX7" fmla="*/ 513347 w 1235242"/>
              <a:gd name="connsiteY7" fmla="*/ 240632 h 401053"/>
              <a:gd name="connsiteX8" fmla="*/ 545432 w 1235242"/>
              <a:gd name="connsiteY8" fmla="*/ 192505 h 401053"/>
              <a:gd name="connsiteX9" fmla="*/ 609600 w 1235242"/>
              <a:gd name="connsiteY9" fmla="*/ 80211 h 401053"/>
              <a:gd name="connsiteX10" fmla="*/ 657726 w 1235242"/>
              <a:gd name="connsiteY10" fmla="*/ 16042 h 401053"/>
              <a:gd name="connsiteX11" fmla="*/ 705853 w 1235242"/>
              <a:gd name="connsiteY11" fmla="*/ 0 h 401053"/>
              <a:gd name="connsiteX12" fmla="*/ 753979 w 1235242"/>
              <a:gd name="connsiteY12" fmla="*/ 32084 h 401053"/>
              <a:gd name="connsiteX13" fmla="*/ 802105 w 1235242"/>
              <a:gd name="connsiteY13" fmla="*/ 144379 h 401053"/>
              <a:gd name="connsiteX14" fmla="*/ 850232 w 1235242"/>
              <a:gd name="connsiteY14" fmla="*/ 224590 h 401053"/>
              <a:gd name="connsiteX15" fmla="*/ 866274 w 1235242"/>
              <a:gd name="connsiteY15" fmla="*/ 304800 h 401053"/>
              <a:gd name="connsiteX16" fmla="*/ 978569 w 1235242"/>
              <a:gd name="connsiteY16" fmla="*/ 288758 h 401053"/>
              <a:gd name="connsiteX17" fmla="*/ 1058779 w 1235242"/>
              <a:gd name="connsiteY17" fmla="*/ 192505 h 401053"/>
              <a:gd name="connsiteX18" fmla="*/ 1106905 w 1235242"/>
              <a:gd name="connsiteY18" fmla="*/ 224590 h 401053"/>
              <a:gd name="connsiteX19" fmla="*/ 1138990 w 1235242"/>
              <a:gd name="connsiteY19" fmla="*/ 272716 h 401053"/>
              <a:gd name="connsiteX20" fmla="*/ 1235242 w 1235242"/>
              <a:gd name="connsiteY20" fmla="*/ 240632 h 401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35242" h="401053">
                <a:moveTo>
                  <a:pt x="0" y="240632"/>
                </a:moveTo>
                <a:cubicBezTo>
                  <a:pt x="26737" y="229937"/>
                  <a:pt x="53248" y="218659"/>
                  <a:pt x="80211" y="208548"/>
                </a:cubicBezTo>
                <a:cubicBezTo>
                  <a:pt x="96044" y="202610"/>
                  <a:pt x="111427" y="192505"/>
                  <a:pt x="128337" y="192505"/>
                </a:cubicBezTo>
                <a:cubicBezTo>
                  <a:pt x="145247" y="192505"/>
                  <a:pt x="160421" y="203200"/>
                  <a:pt x="176463" y="208548"/>
                </a:cubicBezTo>
                <a:cubicBezTo>
                  <a:pt x="268408" y="346465"/>
                  <a:pt x="158175" y="171971"/>
                  <a:pt x="224590" y="304800"/>
                </a:cubicBezTo>
                <a:cubicBezTo>
                  <a:pt x="286783" y="429185"/>
                  <a:pt x="232397" y="280095"/>
                  <a:pt x="272716" y="401053"/>
                </a:cubicBezTo>
                <a:cubicBezTo>
                  <a:pt x="299453" y="390358"/>
                  <a:pt x="329637" y="385906"/>
                  <a:pt x="352926" y="368969"/>
                </a:cubicBezTo>
                <a:cubicBezTo>
                  <a:pt x="601882" y="187909"/>
                  <a:pt x="337026" y="328792"/>
                  <a:pt x="513347" y="240632"/>
                </a:cubicBezTo>
                <a:cubicBezTo>
                  <a:pt x="524042" y="224590"/>
                  <a:pt x="535866" y="209245"/>
                  <a:pt x="545432" y="192505"/>
                </a:cubicBezTo>
                <a:cubicBezTo>
                  <a:pt x="599147" y="98504"/>
                  <a:pt x="553763" y="158384"/>
                  <a:pt x="609600" y="80211"/>
                </a:cubicBezTo>
                <a:cubicBezTo>
                  <a:pt x="625140" y="58454"/>
                  <a:pt x="637186" y="33159"/>
                  <a:pt x="657726" y="16042"/>
                </a:cubicBezTo>
                <a:cubicBezTo>
                  <a:pt x="670717" y="5216"/>
                  <a:pt x="689811" y="5347"/>
                  <a:pt x="705853" y="0"/>
                </a:cubicBezTo>
                <a:cubicBezTo>
                  <a:pt x="721895" y="10695"/>
                  <a:pt x="741636" y="17273"/>
                  <a:pt x="753979" y="32084"/>
                </a:cubicBezTo>
                <a:cubicBezTo>
                  <a:pt x="795706" y="82157"/>
                  <a:pt x="777029" y="94227"/>
                  <a:pt x="802105" y="144379"/>
                </a:cubicBezTo>
                <a:cubicBezTo>
                  <a:pt x="816049" y="172268"/>
                  <a:pt x="834190" y="197853"/>
                  <a:pt x="850232" y="224590"/>
                </a:cubicBezTo>
                <a:cubicBezTo>
                  <a:pt x="855579" y="251327"/>
                  <a:pt x="852746" y="281126"/>
                  <a:pt x="866274" y="304800"/>
                </a:cubicBezTo>
                <a:cubicBezTo>
                  <a:pt x="905046" y="372651"/>
                  <a:pt x="942798" y="319418"/>
                  <a:pt x="978569" y="288758"/>
                </a:cubicBezTo>
                <a:cubicBezTo>
                  <a:pt x="1026604" y="247585"/>
                  <a:pt x="1025774" y="242013"/>
                  <a:pt x="1058779" y="192505"/>
                </a:cubicBezTo>
                <a:cubicBezTo>
                  <a:pt x="1074821" y="203200"/>
                  <a:pt x="1093272" y="210957"/>
                  <a:pt x="1106905" y="224590"/>
                </a:cubicBezTo>
                <a:cubicBezTo>
                  <a:pt x="1120538" y="238223"/>
                  <a:pt x="1119859" y="270325"/>
                  <a:pt x="1138990" y="272716"/>
                </a:cubicBezTo>
                <a:cubicBezTo>
                  <a:pt x="1172548" y="276911"/>
                  <a:pt x="1235242" y="240632"/>
                  <a:pt x="1235242" y="24063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8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83323" y="1461496"/>
            <a:ext cx="81968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/>
              <a:t>An </a:t>
            </a:r>
            <a:r>
              <a:rPr lang="it-IT" sz="2600" b="1" dirty="0" err="1" smtClean="0"/>
              <a:t>excursion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into</a:t>
            </a:r>
            <a:r>
              <a:rPr lang="it-IT" sz="2600" b="1" dirty="0" smtClean="0"/>
              <a:t> the</a:t>
            </a:r>
          </a:p>
          <a:p>
            <a:r>
              <a:rPr lang="it-IT" sz="2600" b="1" i="1" dirty="0" err="1" smtClean="0"/>
              <a:t>microscopic</a:t>
            </a:r>
            <a:r>
              <a:rPr lang="it-IT" sz="2600" b="1" dirty="0" smtClean="0"/>
              <a:t>  world</a:t>
            </a:r>
          </a:p>
          <a:p>
            <a:endParaRPr lang="it-IT" sz="2600" b="1" dirty="0" smtClean="0"/>
          </a:p>
          <a:p>
            <a:endParaRPr lang="it-IT" sz="2600" dirty="0" smtClean="0"/>
          </a:p>
          <a:p>
            <a:endParaRPr lang="it-IT" sz="2600" dirty="0"/>
          </a:p>
          <a:p>
            <a:endParaRPr lang="it-IT" sz="2600" dirty="0" smtClean="0"/>
          </a:p>
          <a:p>
            <a:endParaRPr lang="it-IT" sz="2600" dirty="0" smtClean="0"/>
          </a:p>
          <a:p>
            <a:endParaRPr lang="it-IT" sz="34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490" y="912320"/>
            <a:ext cx="2857500" cy="2857500"/>
          </a:xfrm>
          <a:prstGeom prst="rect">
            <a:avLst/>
          </a:prstGeom>
        </p:spPr>
      </p:pic>
      <p:cxnSp>
        <p:nvCxnSpPr>
          <p:cNvPr id="12" name="Connettore diritto 11"/>
          <p:cNvCxnSpPr/>
          <p:nvPr/>
        </p:nvCxnSpPr>
        <p:spPr>
          <a:xfrm>
            <a:off x="3432236" y="2129380"/>
            <a:ext cx="9793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>
            <a:off x="6047874" y="2129380"/>
            <a:ext cx="21076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igura a mano libera 14"/>
          <p:cNvSpPr/>
          <p:nvPr/>
        </p:nvSpPr>
        <p:spPr>
          <a:xfrm>
            <a:off x="4572000" y="1860884"/>
            <a:ext cx="1235242" cy="401053"/>
          </a:xfrm>
          <a:custGeom>
            <a:avLst/>
            <a:gdLst>
              <a:gd name="connsiteX0" fmla="*/ 0 w 1235242"/>
              <a:gd name="connsiteY0" fmla="*/ 240632 h 401053"/>
              <a:gd name="connsiteX1" fmla="*/ 80211 w 1235242"/>
              <a:gd name="connsiteY1" fmla="*/ 208548 h 401053"/>
              <a:gd name="connsiteX2" fmla="*/ 128337 w 1235242"/>
              <a:gd name="connsiteY2" fmla="*/ 192505 h 401053"/>
              <a:gd name="connsiteX3" fmla="*/ 176463 w 1235242"/>
              <a:gd name="connsiteY3" fmla="*/ 208548 h 401053"/>
              <a:gd name="connsiteX4" fmla="*/ 224590 w 1235242"/>
              <a:gd name="connsiteY4" fmla="*/ 304800 h 401053"/>
              <a:gd name="connsiteX5" fmla="*/ 272716 w 1235242"/>
              <a:gd name="connsiteY5" fmla="*/ 401053 h 401053"/>
              <a:gd name="connsiteX6" fmla="*/ 352926 w 1235242"/>
              <a:gd name="connsiteY6" fmla="*/ 368969 h 401053"/>
              <a:gd name="connsiteX7" fmla="*/ 513347 w 1235242"/>
              <a:gd name="connsiteY7" fmla="*/ 240632 h 401053"/>
              <a:gd name="connsiteX8" fmla="*/ 545432 w 1235242"/>
              <a:gd name="connsiteY8" fmla="*/ 192505 h 401053"/>
              <a:gd name="connsiteX9" fmla="*/ 609600 w 1235242"/>
              <a:gd name="connsiteY9" fmla="*/ 80211 h 401053"/>
              <a:gd name="connsiteX10" fmla="*/ 657726 w 1235242"/>
              <a:gd name="connsiteY10" fmla="*/ 16042 h 401053"/>
              <a:gd name="connsiteX11" fmla="*/ 705853 w 1235242"/>
              <a:gd name="connsiteY11" fmla="*/ 0 h 401053"/>
              <a:gd name="connsiteX12" fmla="*/ 753979 w 1235242"/>
              <a:gd name="connsiteY12" fmla="*/ 32084 h 401053"/>
              <a:gd name="connsiteX13" fmla="*/ 802105 w 1235242"/>
              <a:gd name="connsiteY13" fmla="*/ 144379 h 401053"/>
              <a:gd name="connsiteX14" fmla="*/ 850232 w 1235242"/>
              <a:gd name="connsiteY14" fmla="*/ 224590 h 401053"/>
              <a:gd name="connsiteX15" fmla="*/ 866274 w 1235242"/>
              <a:gd name="connsiteY15" fmla="*/ 304800 h 401053"/>
              <a:gd name="connsiteX16" fmla="*/ 978569 w 1235242"/>
              <a:gd name="connsiteY16" fmla="*/ 288758 h 401053"/>
              <a:gd name="connsiteX17" fmla="*/ 1058779 w 1235242"/>
              <a:gd name="connsiteY17" fmla="*/ 192505 h 401053"/>
              <a:gd name="connsiteX18" fmla="*/ 1106905 w 1235242"/>
              <a:gd name="connsiteY18" fmla="*/ 224590 h 401053"/>
              <a:gd name="connsiteX19" fmla="*/ 1138990 w 1235242"/>
              <a:gd name="connsiteY19" fmla="*/ 272716 h 401053"/>
              <a:gd name="connsiteX20" fmla="*/ 1235242 w 1235242"/>
              <a:gd name="connsiteY20" fmla="*/ 240632 h 401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35242" h="401053">
                <a:moveTo>
                  <a:pt x="0" y="240632"/>
                </a:moveTo>
                <a:cubicBezTo>
                  <a:pt x="26737" y="229937"/>
                  <a:pt x="53248" y="218659"/>
                  <a:pt x="80211" y="208548"/>
                </a:cubicBezTo>
                <a:cubicBezTo>
                  <a:pt x="96044" y="202610"/>
                  <a:pt x="111427" y="192505"/>
                  <a:pt x="128337" y="192505"/>
                </a:cubicBezTo>
                <a:cubicBezTo>
                  <a:pt x="145247" y="192505"/>
                  <a:pt x="160421" y="203200"/>
                  <a:pt x="176463" y="208548"/>
                </a:cubicBezTo>
                <a:cubicBezTo>
                  <a:pt x="268408" y="346465"/>
                  <a:pt x="158175" y="171971"/>
                  <a:pt x="224590" y="304800"/>
                </a:cubicBezTo>
                <a:cubicBezTo>
                  <a:pt x="286783" y="429185"/>
                  <a:pt x="232397" y="280095"/>
                  <a:pt x="272716" y="401053"/>
                </a:cubicBezTo>
                <a:cubicBezTo>
                  <a:pt x="299453" y="390358"/>
                  <a:pt x="329637" y="385906"/>
                  <a:pt x="352926" y="368969"/>
                </a:cubicBezTo>
                <a:cubicBezTo>
                  <a:pt x="601882" y="187909"/>
                  <a:pt x="337026" y="328792"/>
                  <a:pt x="513347" y="240632"/>
                </a:cubicBezTo>
                <a:cubicBezTo>
                  <a:pt x="524042" y="224590"/>
                  <a:pt x="535866" y="209245"/>
                  <a:pt x="545432" y="192505"/>
                </a:cubicBezTo>
                <a:cubicBezTo>
                  <a:pt x="599147" y="98504"/>
                  <a:pt x="553763" y="158384"/>
                  <a:pt x="609600" y="80211"/>
                </a:cubicBezTo>
                <a:cubicBezTo>
                  <a:pt x="625140" y="58454"/>
                  <a:pt x="637186" y="33159"/>
                  <a:pt x="657726" y="16042"/>
                </a:cubicBezTo>
                <a:cubicBezTo>
                  <a:pt x="670717" y="5216"/>
                  <a:pt x="689811" y="5347"/>
                  <a:pt x="705853" y="0"/>
                </a:cubicBezTo>
                <a:cubicBezTo>
                  <a:pt x="721895" y="10695"/>
                  <a:pt x="741636" y="17273"/>
                  <a:pt x="753979" y="32084"/>
                </a:cubicBezTo>
                <a:cubicBezTo>
                  <a:pt x="795706" y="82157"/>
                  <a:pt x="777029" y="94227"/>
                  <a:pt x="802105" y="144379"/>
                </a:cubicBezTo>
                <a:cubicBezTo>
                  <a:pt x="816049" y="172268"/>
                  <a:pt x="834190" y="197853"/>
                  <a:pt x="850232" y="224590"/>
                </a:cubicBezTo>
                <a:cubicBezTo>
                  <a:pt x="855579" y="251327"/>
                  <a:pt x="852746" y="281126"/>
                  <a:pt x="866274" y="304800"/>
                </a:cubicBezTo>
                <a:cubicBezTo>
                  <a:pt x="905046" y="372651"/>
                  <a:pt x="942798" y="319418"/>
                  <a:pt x="978569" y="288758"/>
                </a:cubicBezTo>
                <a:cubicBezTo>
                  <a:pt x="1026604" y="247585"/>
                  <a:pt x="1025774" y="242013"/>
                  <a:pt x="1058779" y="192505"/>
                </a:cubicBezTo>
                <a:cubicBezTo>
                  <a:pt x="1074821" y="203200"/>
                  <a:pt x="1093272" y="210957"/>
                  <a:pt x="1106905" y="224590"/>
                </a:cubicBezTo>
                <a:cubicBezTo>
                  <a:pt x="1120538" y="238223"/>
                  <a:pt x="1119859" y="270325"/>
                  <a:pt x="1138990" y="272716"/>
                </a:cubicBezTo>
                <a:cubicBezTo>
                  <a:pt x="1172548" y="276911"/>
                  <a:pt x="1235242" y="240632"/>
                  <a:pt x="1235242" y="240632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175" y="3849583"/>
            <a:ext cx="4296437" cy="2924411"/>
          </a:xfrm>
          <a:prstGeom prst="rect">
            <a:avLst/>
          </a:prstGeom>
        </p:spPr>
      </p:pic>
      <p:cxnSp>
        <p:nvCxnSpPr>
          <p:cNvPr id="13" name="Connettore 2 12"/>
          <p:cNvCxnSpPr/>
          <p:nvPr/>
        </p:nvCxnSpPr>
        <p:spPr>
          <a:xfrm flipV="1">
            <a:off x="1696061" y="2894185"/>
            <a:ext cx="1323364" cy="119204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H="1">
            <a:off x="7553325" y="4629150"/>
            <a:ext cx="9526" cy="2148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1985961" y="3082651"/>
            <a:ext cx="67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   L</a:t>
            </a:r>
            <a:endParaRPr lang="it-IT" sz="24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7558606" y="4511400"/>
            <a:ext cx="67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Brush Script MT" panose="03060802040406070304" pitchFamily="66" charset="0"/>
              </a:rPr>
              <a:t>l</a:t>
            </a:r>
            <a:endParaRPr lang="it-IT" sz="2400" dirty="0">
              <a:latin typeface="Brush Script MT" panose="03060802040406070304" pitchFamily="66" charset="0"/>
            </a:endParaRPr>
          </a:p>
        </p:txBody>
      </p:sp>
      <p:cxnSp>
        <p:nvCxnSpPr>
          <p:cNvPr id="22" name="Connettore diritto 21"/>
          <p:cNvCxnSpPr/>
          <p:nvPr/>
        </p:nvCxnSpPr>
        <p:spPr>
          <a:xfrm>
            <a:off x="2990850" y="2847975"/>
            <a:ext cx="1247775" cy="128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/>
          <p:cNvCxnSpPr/>
          <p:nvPr/>
        </p:nvCxnSpPr>
        <p:spPr>
          <a:xfrm>
            <a:off x="1671637" y="4044002"/>
            <a:ext cx="1247775" cy="1285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diritto 26"/>
          <p:cNvCxnSpPr/>
          <p:nvPr/>
        </p:nvCxnSpPr>
        <p:spPr>
          <a:xfrm>
            <a:off x="6619875" y="4629150"/>
            <a:ext cx="9429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diritto 27"/>
          <p:cNvCxnSpPr/>
          <p:nvPr/>
        </p:nvCxnSpPr>
        <p:spPr>
          <a:xfrm>
            <a:off x="6563274" y="4827048"/>
            <a:ext cx="999577" cy="169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magin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4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788886" y="1123236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62457" y="3090041"/>
            <a:ext cx="7020911" cy="38208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o 10"/>
          <p:cNvSpPr/>
          <p:nvPr/>
        </p:nvSpPr>
        <p:spPr>
          <a:xfrm rot="3364168">
            <a:off x="4245687" y="1087556"/>
            <a:ext cx="1310340" cy="2622308"/>
          </a:xfrm>
          <a:prstGeom prst="arc">
            <a:avLst>
              <a:gd name="adj1" fmla="val 16200000"/>
              <a:gd name="adj2" fmla="val 184338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tangolo 11"/>
          <p:cNvSpPr/>
          <p:nvPr/>
        </p:nvSpPr>
        <p:spPr>
          <a:xfrm>
            <a:off x="5055476" y="1206307"/>
            <a:ext cx="2291255" cy="939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ttore 2 13"/>
          <p:cNvCxnSpPr/>
          <p:nvPr/>
        </p:nvCxnSpPr>
        <p:spPr>
          <a:xfrm>
            <a:off x="4419285" y="2440750"/>
            <a:ext cx="13614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4450815" y="2714020"/>
            <a:ext cx="115924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4450815" y="2939993"/>
            <a:ext cx="76232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4450815" y="2145422"/>
            <a:ext cx="15138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1345324" y="1753857"/>
            <a:ext cx="2086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</a:t>
            </a:r>
            <a:r>
              <a:rPr lang="it-IT" dirty="0" smtClean="0"/>
              <a:t>ree </a:t>
            </a:r>
            <a:r>
              <a:rPr lang="it-IT" dirty="0" err="1" smtClean="0"/>
              <a:t>fluid</a:t>
            </a:r>
            <a:endParaRPr lang="en-US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951186" y="3111020"/>
            <a:ext cx="4193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surface</a:t>
            </a:r>
            <a:r>
              <a:rPr lang="it-IT" dirty="0" smtClean="0"/>
              <a:t> </a:t>
            </a:r>
            <a:r>
              <a:rPr lang="it-IT" dirty="0" err="1" smtClean="0"/>
              <a:t>layer</a:t>
            </a:r>
            <a:r>
              <a:rPr lang="it-IT" dirty="0" smtClean="0"/>
              <a:t> (</a:t>
            </a:r>
            <a:r>
              <a:rPr lang="it-IT" dirty="0" err="1" smtClean="0"/>
              <a:t>eventually</a:t>
            </a:r>
            <a:r>
              <a:rPr lang="it-IT" dirty="0" smtClean="0"/>
              <a:t> of zero </a:t>
            </a:r>
            <a:r>
              <a:rPr lang="it-IT" dirty="0" err="1" smtClean="0"/>
              <a:t>thickness</a:t>
            </a:r>
            <a:r>
              <a:rPr lang="it-IT" dirty="0" smtClean="0"/>
              <a:t>)</a:t>
            </a:r>
            <a:endParaRPr lang="en-US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1237897" y="3809799"/>
            <a:ext cx="2301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w</a:t>
            </a:r>
            <a:r>
              <a:rPr lang="it-IT" dirty="0" err="1" smtClean="0"/>
              <a:t>all</a:t>
            </a:r>
            <a:r>
              <a:rPr lang="it-IT" dirty="0" smtClean="0"/>
              <a:t> (or </a:t>
            </a:r>
            <a:r>
              <a:rPr lang="it-IT" dirty="0" err="1" smtClean="0"/>
              <a:t>porous</a:t>
            </a:r>
            <a:r>
              <a:rPr lang="it-IT" dirty="0" smtClean="0"/>
              <a:t> or poro-</a:t>
            </a:r>
            <a:r>
              <a:rPr lang="it-IT" dirty="0" err="1" smtClean="0"/>
              <a:t>elastic</a:t>
            </a:r>
            <a:r>
              <a:rPr lang="it-IT" dirty="0" smtClean="0"/>
              <a:t> </a:t>
            </a:r>
            <a:r>
              <a:rPr lang="it-IT" dirty="0" err="1" smtClean="0"/>
              <a:t>matrix</a:t>
            </a:r>
            <a:r>
              <a:rPr lang="it-IT" dirty="0" smtClean="0"/>
              <a:t>)</a:t>
            </a:r>
            <a:endParaRPr lang="en-US" dirty="0"/>
          </a:p>
        </p:txBody>
      </p:sp>
      <p:sp>
        <p:nvSpPr>
          <p:cNvPr id="26" name="Rettangolo 25"/>
          <p:cNvSpPr/>
          <p:nvPr/>
        </p:nvSpPr>
        <p:spPr>
          <a:xfrm>
            <a:off x="468623" y="1656522"/>
            <a:ext cx="7020911" cy="2754716"/>
          </a:xfrm>
          <a:prstGeom prst="rect">
            <a:avLst/>
          </a:prstGeom>
          <a:solidFill>
            <a:srgbClr val="5B9BD5">
              <a:alpha val="1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ttangolo 26"/>
          <p:cNvSpPr/>
          <p:nvPr/>
        </p:nvSpPr>
        <p:spPr>
          <a:xfrm>
            <a:off x="462457" y="3490862"/>
            <a:ext cx="7020911" cy="936389"/>
          </a:xfrm>
          <a:prstGeom prst="rect">
            <a:avLst/>
          </a:prstGeom>
          <a:solidFill>
            <a:srgbClr val="2E75B6">
              <a:alpha val="3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sellaDiTesto 27"/>
          <p:cNvSpPr txBox="1"/>
          <p:nvPr/>
        </p:nvSpPr>
        <p:spPr>
          <a:xfrm>
            <a:off x="5547284" y="3115058"/>
            <a:ext cx="18918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err="1"/>
              <a:t>m</a:t>
            </a:r>
            <a:r>
              <a:rPr lang="it-IT" sz="2600" b="1" dirty="0" err="1" smtClean="0"/>
              <a:t>icroscopic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equations</a:t>
            </a:r>
            <a:endParaRPr lang="en-US" sz="2600" b="1" dirty="0"/>
          </a:p>
        </p:txBody>
      </p:sp>
      <p:sp>
        <p:nvSpPr>
          <p:cNvPr id="30" name="Ovale 29"/>
          <p:cNvSpPr/>
          <p:nvPr/>
        </p:nvSpPr>
        <p:spPr>
          <a:xfrm>
            <a:off x="483323" y="1177654"/>
            <a:ext cx="6955823" cy="4088028"/>
          </a:xfrm>
          <a:prstGeom prst="ellipse">
            <a:avLst/>
          </a:prstGeom>
          <a:solidFill>
            <a:schemeClr val="accent3">
              <a:lumMod val="40000"/>
              <a:lumOff val="60000"/>
              <a:alpha val="3098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asellaDiTesto 30"/>
          <p:cNvSpPr txBox="1"/>
          <p:nvPr/>
        </p:nvSpPr>
        <p:spPr>
          <a:xfrm>
            <a:off x="2370082" y="5135075"/>
            <a:ext cx="554946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smtClean="0"/>
              <a:t>   macroscopic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picture</a:t>
            </a:r>
            <a:endParaRPr lang="en-US" sz="2600" b="1" dirty="0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4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4690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3173" y="957073"/>
            <a:ext cx="4557366" cy="2055396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838" y="2793118"/>
            <a:ext cx="3279640" cy="2811005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000" y="3668996"/>
            <a:ext cx="4897448" cy="3282781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3445565" y="5197446"/>
            <a:ext cx="8069973" cy="2763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3048000" y="5669280"/>
            <a:ext cx="650240" cy="336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798449" y="4566742"/>
            <a:ext cx="1249551" cy="976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870433" y="4704459"/>
            <a:ext cx="1323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p</a:t>
            </a:r>
            <a:r>
              <a:rPr lang="it-IT" sz="1600" dirty="0" err="1" smtClean="0"/>
              <a:t>orous</a:t>
            </a:r>
            <a:r>
              <a:rPr lang="it-IT" sz="1600" dirty="0" smtClean="0"/>
              <a:t> or </a:t>
            </a:r>
            <a:r>
              <a:rPr lang="it-IT" sz="1600" dirty="0" err="1"/>
              <a:t>poroelastic</a:t>
            </a:r>
            <a:r>
              <a:rPr lang="it-IT" sz="1600" dirty="0"/>
              <a:t> </a:t>
            </a:r>
            <a:r>
              <a:rPr lang="it-IT" sz="1600" dirty="0" err="1" smtClean="0"/>
              <a:t>material</a:t>
            </a:r>
            <a:endParaRPr lang="it-IT" sz="1600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486" y="2938583"/>
            <a:ext cx="1983204" cy="3756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ttangolo 11"/>
          <p:cNvSpPr/>
          <p:nvPr/>
        </p:nvSpPr>
        <p:spPr>
          <a:xfrm>
            <a:off x="3048000" y="5000573"/>
            <a:ext cx="397565" cy="1156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7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36331" y="1290409"/>
            <a:ext cx="81968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i="1" dirty="0" smtClean="0"/>
              <a:t>‘‘Life’’</a:t>
            </a:r>
            <a:r>
              <a:rPr lang="it-IT" sz="2600" dirty="0" smtClean="0"/>
              <a:t> </a:t>
            </a:r>
            <a:r>
              <a:rPr lang="it-IT" sz="2600" dirty="0" err="1" smtClean="0"/>
              <a:t>is</a:t>
            </a:r>
            <a:r>
              <a:rPr lang="it-IT" sz="2600" dirty="0" smtClean="0"/>
              <a:t> </a:t>
            </a:r>
            <a:r>
              <a:rPr lang="it-IT" sz="2600" dirty="0" err="1" smtClean="0"/>
              <a:t>not</a:t>
            </a:r>
            <a:r>
              <a:rPr lang="it-IT" sz="2600" dirty="0" smtClean="0"/>
              <a:t> </a:t>
            </a:r>
            <a:r>
              <a:rPr lang="it-IT" sz="2600" dirty="0" err="1" smtClean="0"/>
              <a:t>smooth</a:t>
            </a:r>
            <a:r>
              <a:rPr lang="it-IT" sz="2600" dirty="0" smtClean="0"/>
              <a:t>, </a:t>
            </a:r>
            <a:r>
              <a:rPr lang="it-IT" sz="2600" dirty="0" err="1" smtClean="0"/>
              <a:t>but</a:t>
            </a:r>
            <a:r>
              <a:rPr lang="it-IT" sz="2600" dirty="0" smtClean="0"/>
              <a:t> </a:t>
            </a:r>
            <a:r>
              <a:rPr lang="it-IT" sz="2600" dirty="0" err="1" smtClean="0"/>
              <a:t>anisotropic</a:t>
            </a:r>
            <a:r>
              <a:rPr lang="it-IT" sz="2600" dirty="0" smtClean="0"/>
              <a:t>, </a:t>
            </a:r>
            <a:r>
              <a:rPr lang="it-IT" sz="2600" dirty="0" err="1" smtClean="0"/>
              <a:t>multiscale</a:t>
            </a:r>
            <a:r>
              <a:rPr lang="it-IT" sz="2600" dirty="0" smtClean="0"/>
              <a:t>, </a:t>
            </a:r>
            <a:r>
              <a:rPr lang="it-IT" sz="2600" dirty="0" err="1" smtClean="0"/>
              <a:t>heterogeneous</a:t>
            </a:r>
            <a:r>
              <a:rPr lang="it-IT" sz="2600" dirty="0" smtClean="0"/>
              <a:t>, </a:t>
            </a:r>
            <a:r>
              <a:rPr lang="it-IT" sz="2600" dirty="0" err="1" smtClean="0"/>
              <a:t>rough</a:t>
            </a:r>
            <a:r>
              <a:rPr lang="it-IT" sz="2600" dirty="0" smtClean="0"/>
              <a:t>, </a:t>
            </a:r>
            <a:r>
              <a:rPr lang="it-IT" sz="2600" dirty="0" err="1" smtClean="0"/>
              <a:t>porous</a:t>
            </a:r>
            <a:r>
              <a:rPr lang="it-IT" sz="2600" dirty="0" smtClean="0"/>
              <a:t>, </a:t>
            </a:r>
            <a:r>
              <a:rPr lang="it-IT" sz="2600" dirty="0" err="1" smtClean="0"/>
              <a:t>flexible</a:t>
            </a:r>
            <a:r>
              <a:rPr lang="it-IT" sz="2600" dirty="0" smtClean="0"/>
              <a:t>, etc. 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647" y="2182960"/>
            <a:ext cx="5599582" cy="442701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880" y="119270"/>
            <a:ext cx="931786" cy="1107792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2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6" y="1206307"/>
            <a:ext cx="8733282" cy="5651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57" y="2672886"/>
            <a:ext cx="2793902" cy="2240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232" y="1903260"/>
            <a:ext cx="5297032" cy="3598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1422719" y="718315"/>
            <a:ext cx="64086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chemeClr val="accent1"/>
                </a:solidFill>
              </a:rPr>
              <a:t>THE MICROSCOPIC PROTOTYPE PROBLEM</a:t>
            </a:r>
            <a:endParaRPr lang="it-IT" sz="2600" b="1" dirty="0">
              <a:solidFill>
                <a:schemeClr val="accent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408944" y="1013677"/>
            <a:ext cx="221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accent1"/>
                </a:solidFill>
              </a:rPr>
              <a:t>SHS &amp; LIS</a:t>
            </a:r>
            <a:endParaRPr lang="it-IT" sz="3600" b="1" dirty="0">
              <a:solidFill>
                <a:schemeClr val="accent1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09232" y="3570510"/>
            <a:ext cx="685397" cy="290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4920343" y="3842259"/>
            <a:ext cx="822878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836976" y="4777888"/>
            <a:ext cx="891731" cy="32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4019560" y="3406862"/>
            <a:ext cx="17309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y                 </a:t>
            </a:r>
          </a:p>
          <a:p>
            <a:r>
              <a:rPr lang="it-IT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it-IT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x</a:t>
            </a:r>
          </a:p>
          <a:p>
            <a:endParaRPr lang="it-IT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endParaRPr lang="it-IT" sz="1000" i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r>
              <a:rPr lang="it-IT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it-IT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</a:t>
            </a:r>
          </a:p>
          <a:p>
            <a:r>
              <a:rPr lang="it-IT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it-IT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                       z</a:t>
            </a:r>
            <a:endParaRPr lang="it-IT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243721" y="543965"/>
            <a:ext cx="6257745" cy="1172030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0374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7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33" y="1062851"/>
            <a:ext cx="7596069" cy="531479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212808" y="1105558"/>
            <a:ext cx="3670852" cy="5517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3352800" y="986015"/>
            <a:ext cx="4433188" cy="3538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diritto 12"/>
          <p:cNvCxnSpPr/>
          <p:nvPr/>
        </p:nvCxnSpPr>
        <p:spPr>
          <a:xfrm flipV="1">
            <a:off x="5093390" y="781878"/>
            <a:ext cx="0" cy="374249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diritto 13"/>
          <p:cNvCxnSpPr/>
          <p:nvPr/>
        </p:nvCxnSpPr>
        <p:spPr>
          <a:xfrm flipV="1">
            <a:off x="7665140" y="839028"/>
            <a:ext cx="0" cy="374249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/>
              <p:cNvSpPr txBox="1"/>
              <p:nvPr/>
            </p:nvSpPr>
            <p:spPr>
              <a:xfrm>
                <a:off x="447011" y="1588026"/>
                <a:ext cx="4139978" cy="4182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Microscopic, </a:t>
                </a:r>
                <a:r>
                  <a:rPr lang="it-IT" sz="2400" dirty="0" err="1" smtClean="0"/>
                  <a:t>periodic</a:t>
                </a:r>
                <a:r>
                  <a:rPr lang="it-IT" sz="2400" dirty="0" smtClean="0"/>
                  <a:t> </a:t>
                </a:r>
                <a:r>
                  <a:rPr lang="it-IT" sz="2400" b="1" i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it-IT" sz="2400" b="1" i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unit</a:t>
                </a:r>
                <a:r>
                  <a:rPr lang="it-IT" sz="2400" b="1" i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it-IT" sz="2400" b="1" i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cell</a:t>
                </a:r>
                <a:endParaRPr lang="it-IT" sz="2400" dirty="0"/>
              </a:p>
              <a:p>
                <a:endParaRPr lang="it-IT" sz="2400" dirty="0" smtClean="0"/>
              </a:p>
              <a:p>
                <a:r>
                  <a:rPr lang="it-IT" sz="2400" dirty="0" err="1" smtClean="0"/>
                  <a:t>Matched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asymptotics</a:t>
                </a:r>
                <a:r>
                  <a:rPr lang="it-IT" sz="2400" dirty="0" smtClean="0"/>
                  <a:t>:</a:t>
                </a:r>
              </a:p>
              <a:p>
                <a:endParaRPr lang="it-IT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it-IT" sz="240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→∞</m:t>
                              </m:r>
                            </m:lim>
                          </m:limLow>
                        </m:fName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&gt; =</m:t>
                          </m:r>
                          <m:func>
                            <m:funcPr>
                              <m:ctrlP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400" b="0" i="0" smtClean="0"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 →0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=</m:t>
                              </m:r>
                            </m:e>
                          </m:func>
                        </m:e>
                      </m:func>
                      <m:sSub>
                        <m:sSub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it-IT" sz="2400" dirty="0" smtClean="0"/>
              </a:p>
              <a:p>
                <a:endParaRPr lang="it-IT" sz="2400" dirty="0" smtClean="0"/>
              </a:p>
              <a:p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 </m:t>
                    </m:r>
                    <m:func>
                      <m:func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it-IT" sz="240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 →∞</m:t>
                            </m:r>
                          </m:lim>
                        </m:limLow>
                      </m:fName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&gt; =</m:t>
                        </m:r>
                        <m:func>
                          <m:func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it-IT" sz="2400"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 →0</m:t>
                                </m:r>
                              </m:lim>
                            </m:limLow>
                          </m:fName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𝑊</m:t>
                            </m:r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e>
                              <m:sub>
                                <m:r>
                                  <a:rPr lang="it-IT" sz="2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func>
                      </m:e>
                    </m:func>
                  </m:oMath>
                </a14:m>
                <a:r>
                  <a:rPr lang="it-IT" sz="2400" dirty="0" smtClean="0"/>
                  <a:t> </a:t>
                </a:r>
              </a:p>
              <a:p>
                <a:endParaRPr lang="it-IT" sz="1000" i="1" dirty="0" smtClean="0">
                  <a:latin typeface="Cambria Math" panose="02040503050406030204" pitchFamily="18" charset="0"/>
                </a:endParaRPr>
              </a:p>
              <a:p>
                <a:endParaRPr lang="it-IT" sz="100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sz="24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it-IT" sz="240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it-IT" sz="2400" i="1">
                                  <a:latin typeface="Cambria Math" panose="02040503050406030204" pitchFamily="18" charset="0"/>
                                </a:rPr>
                                <m:t> →∞</m:t>
                              </m:r>
                            </m:lim>
                          </m:limLow>
                        </m:fName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&lt;</m:t>
                          </m:r>
                          <m:sSub>
                            <m:sSubPr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&gt; </m:t>
                          </m:r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it-IT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2400">
                                      <a:latin typeface="Cambria Math" panose="02040503050406030204" pitchFamily="18" charset="0"/>
                                    </a:rPr>
                                    <m:t>lim</m:t>
                                  </m:r>
                                </m:e>
                                <m:lim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it-IT" sz="2400" i="1">
                                      <a:latin typeface="Cambria Math" panose="02040503050406030204" pitchFamily="18" charset="0"/>
                                    </a:rPr>
                                    <m:t> →0</m:t>
                                  </m:r>
                                </m:lim>
                              </m:limLow>
                            </m:fName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it-IT" sz="2400" dirty="0"/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15" name="CasellaDiTesto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011" y="1588026"/>
                <a:ext cx="4139978" cy="4182107"/>
              </a:xfrm>
              <a:prstGeom prst="rect">
                <a:avLst/>
              </a:prstGeom>
              <a:blipFill>
                <a:blip r:embed="rId5"/>
                <a:stretch>
                  <a:fillRect l="-2209" t="-116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ttore 2 16"/>
          <p:cNvCxnSpPr/>
          <p:nvPr/>
        </p:nvCxnSpPr>
        <p:spPr>
          <a:xfrm flipV="1">
            <a:off x="5093390" y="3162300"/>
            <a:ext cx="0" cy="140969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>
            <a:off x="4921940" y="4562474"/>
            <a:ext cx="1097860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4733925" y="30099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686425" y="4486695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</a:t>
            </a:r>
            <a:r>
              <a:rPr lang="it-IT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endParaRPr lang="it-IT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23" name="Connettore 2 22"/>
          <p:cNvCxnSpPr/>
          <p:nvPr/>
        </p:nvCxnSpPr>
        <p:spPr>
          <a:xfrm flipV="1">
            <a:off x="5093390" y="457200"/>
            <a:ext cx="0" cy="1688222"/>
          </a:xfrm>
          <a:prstGeom prst="straightConnector1">
            <a:avLst/>
          </a:prstGeom>
          <a:ln w="38100">
            <a:headEnd type="none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5250346" y="377875"/>
            <a:ext cx="1140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Y = </a:t>
            </a:r>
            <a:r>
              <a:rPr lang="it-IT" i="1" dirty="0" smtClean="0">
                <a:latin typeface="Symbol" panose="05050102010706020507" pitchFamily="18" charset="2"/>
                <a:ea typeface="Cambria Math" panose="02040503050406030204" pitchFamily="18" charset="0"/>
              </a:rPr>
              <a:t>e</a:t>
            </a:r>
            <a:r>
              <a:rPr lang="it-IT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y</a:t>
            </a:r>
            <a:endParaRPr lang="it-IT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5608099" y="2863062"/>
            <a:ext cx="1438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   Water, </a:t>
            </a:r>
            <a:r>
              <a:rPr lang="it-IT" sz="2000" dirty="0" smtClean="0">
                <a:latin typeface="Symbol" panose="05050102010706020507" pitchFamily="18" charset="2"/>
              </a:rPr>
              <a:t>W</a:t>
            </a:r>
            <a:r>
              <a:rPr lang="it-IT" sz="2000" baseline="-25000" dirty="0" smtClean="0"/>
              <a:t>2</a:t>
            </a:r>
            <a:endParaRPr lang="it-IT" sz="2000" baseline="-25000" dirty="0"/>
          </a:p>
        </p:txBody>
      </p:sp>
      <p:sp>
        <p:nvSpPr>
          <p:cNvPr id="27" name="Rettangolo 26"/>
          <p:cNvSpPr/>
          <p:nvPr/>
        </p:nvSpPr>
        <p:spPr>
          <a:xfrm>
            <a:off x="6327236" y="6103953"/>
            <a:ext cx="276764" cy="3613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/>
          <p:cNvSpPr txBox="1"/>
          <p:nvPr/>
        </p:nvSpPr>
        <p:spPr>
          <a:xfrm>
            <a:off x="6375502" y="6003682"/>
            <a:ext cx="67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Brush Script MT" panose="03060802040406070304" pitchFamily="66" charset="0"/>
              </a:rPr>
              <a:t>l</a:t>
            </a:r>
            <a:endParaRPr lang="it-IT" sz="2400" dirty="0">
              <a:latin typeface="Brush Script MT" panose="03060802040406070304" pitchFamily="66" charset="0"/>
            </a:endParaRPr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587" y="193464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6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372717" y="998566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 smtClean="0"/>
              <a:t>Criticism</a:t>
            </a:r>
            <a:r>
              <a:rPr lang="it-IT" dirty="0" smtClean="0"/>
              <a:t>: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343744" y="2062949"/>
                <a:ext cx="7817093" cy="442396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it-IT" dirty="0" smtClean="0"/>
                  <a:t>                               </a:t>
                </a:r>
                <a14:m>
                  <m:oMath xmlns:m="http://schemas.openxmlformats.org/officeDocument/2006/math">
                    <m:r>
                      <a:rPr lang="it-IT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</m:t>
                    </m:r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it-IT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it-IT" sz="2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𝒖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it-IT" sz="2400" b="0" i="1" dirty="0" smtClean="0">
                  <a:latin typeface="Cambria Math" panose="02040503050406030204" pitchFamily="18" charset="0"/>
                </a:endParaRPr>
              </a:p>
              <a:p>
                <a:endParaRPr lang="it-IT" sz="2400" b="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f>
                        <m:f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it-IT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𝒖</m:t>
                          </m:r>
                        </m:num>
                        <m:den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𝐷𝑡</m:t>
                          </m:r>
                        </m:den>
                      </m:f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 </m:t>
                      </m:r>
                      <m:r>
                        <a:rPr lang="it-IT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𝜵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p>
                          <m:r>
                            <a:rPr lang="it-IT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2 </m:t>
                          </m:r>
                        </m:sup>
                      </m:sSup>
                      <m:r>
                        <a:rPr lang="it-IT" sz="24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it-IT" sz="2400" b="1" dirty="0" smtClean="0"/>
              </a:p>
              <a:p>
                <a:endParaRPr lang="it-IT" b="1" dirty="0"/>
              </a:p>
              <a:p>
                <a:r>
                  <a:rPr lang="it-IT" sz="2400" dirty="0"/>
                  <a:t>p</a:t>
                </a:r>
                <a:r>
                  <a:rPr lang="it-IT" sz="2400" dirty="0" smtClean="0"/>
                  <a:t>lus no-slip </a:t>
                </a:r>
                <a:r>
                  <a:rPr lang="it-IT" sz="2400" dirty="0" err="1" smtClean="0"/>
                  <a:t>conditions</a:t>
                </a:r>
                <a:r>
                  <a:rPr lang="it-IT" sz="2400" dirty="0" smtClean="0"/>
                  <a:t> for </a:t>
                </a:r>
                <a:r>
                  <a:rPr lang="it-IT" sz="2400" dirty="0" err="1" smtClean="0"/>
                  <a:t>fluid</a:t>
                </a:r>
                <a:r>
                  <a:rPr lang="it-IT" sz="2400" dirty="0" smtClean="0"/>
                  <a:t> 1 </a:t>
                </a:r>
                <a:r>
                  <a:rPr lang="it-IT" sz="2400" dirty="0" err="1" smtClean="0"/>
                  <a:t>at</a:t>
                </a:r>
                <a:r>
                  <a:rPr lang="it-IT" sz="2400" dirty="0" smtClean="0"/>
                  <a:t> the </a:t>
                </a:r>
                <a:r>
                  <a:rPr lang="it-IT" sz="2400" dirty="0" err="1" smtClean="0"/>
                  <a:t>walls</a:t>
                </a:r>
                <a:r>
                  <a:rPr lang="it-IT" sz="2400" dirty="0" smtClean="0"/>
                  <a:t>, </a:t>
                </a:r>
                <a:r>
                  <a:rPr lang="it-IT" sz="2400" dirty="0" err="1" smtClean="0"/>
                  <a:t>interface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conditions</a:t>
                </a:r>
                <a:r>
                  <a:rPr lang="it-IT" sz="2400" dirty="0"/>
                  <a:t> </a:t>
                </a:r>
                <a:r>
                  <a:rPr lang="it-IT" sz="2400" dirty="0" err="1" smtClean="0"/>
                  <a:t>between</a:t>
                </a:r>
                <a:r>
                  <a:rPr lang="it-IT" sz="2400" dirty="0" smtClean="0"/>
                  <a:t> 1 and 2, and </a:t>
                </a:r>
                <a:r>
                  <a:rPr lang="it-IT" sz="2400" dirty="0" err="1" smtClean="0"/>
                  <a:t>periodic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conditions</a:t>
                </a:r>
                <a:r>
                  <a:rPr lang="it-IT" sz="2400" dirty="0" smtClean="0"/>
                  <a:t> in </a:t>
                </a:r>
                <a:r>
                  <a:rPr lang="it-IT" sz="24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z</a:t>
                </a:r>
                <a:r>
                  <a:rPr lang="it-IT" sz="2400" dirty="0" smtClean="0"/>
                  <a:t>.</a:t>
                </a:r>
              </a:p>
              <a:p>
                <a:endParaRPr lang="it-IT" sz="1200" dirty="0"/>
              </a:p>
              <a:p>
                <a:r>
                  <a:rPr lang="it-IT" sz="2400" dirty="0" err="1" smtClean="0"/>
                  <a:t>Scales</a:t>
                </a:r>
                <a:r>
                  <a:rPr lang="it-IT" sz="2400" dirty="0" smtClean="0"/>
                  <a:t>:		</a:t>
                </a:r>
                <a14:m>
                  <m:oMath xmlns:m="http://schemas.openxmlformats.org/officeDocument/2006/math"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it-IT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it-IT" sz="32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sz="32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32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it-IT" sz="32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it-IT" sz="32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32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  <m:sub>
                                <m:r>
                                  <a:rPr lang="it-IT" sz="3200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𝑟𝑒𝑓</m:t>
                                </m:r>
                              </m:sub>
                            </m:sSub>
                            <m:r>
                              <a:rPr lang="it-IT" sz="32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it-IT" sz="3200" dirty="0">
                                <a:latin typeface="Brush Script MT" panose="03060802040406070304" pitchFamily="66" charset="0"/>
                              </a:rPr>
                              <m:t>l</m:t>
                            </m:r>
                            <m:r>
                              <m:rPr>
                                <m:nor/>
                              </m:rPr>
                              <a:rPr lang="it-IT" sz="3200" dirty="0">
                                <a:latin typeface="Brush Script MT" panose="03060802040406070304" pitchFamily="66" charset="0"/>
                              </a:rPr>
                              <m:t> </m:t>
                            </m:r>
                          </m:den>
                        </m:f>
                      </m:e>
                    </m:d>
                  </m:oMath>
                </a14:m>
                <a:r>
                  <a:rPr lang="it-IT" sz="3200" dirty="0" smtClean="0"/>
                  <a:t>  </a:t>
                </a:r>
                <a:r>
                  <a:rPr lang="it-IT" sz="2400" dirty="0" smtClean="0"/>
                  <a:t>con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7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7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2700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it-IT" sz="3200" dirty="0" smtClean="0"/>
                  <a:t> </a:t>
                </a:r>
                <a:r>
                  <a:rPr lang="it-IT" sz="2400" dirty="0" err="1" smtClean="0"/>
                  <a:t>velocity</a:t>
                </a:r>
                <a:r>
                  <a:rPr lang="it-IT" sz="2400" dirty="0" smtClean="0"/>
                  <a:t> scale</a:t>
                </a:r>
                <a:endParaRPr lang="it-IT" sz="2400" dirty="0"/>
              </a:p>
              <a:p>
                <a:r>
                  <a:rPr lang="it-IT" sz="2400" dirty="0" smtClean="0"/>
                  <a:t>                    </a:t>
                </a:r>
                <a:r>
                  <a:rPr lang="it-IT" sz="2400" dirty="0" err="1" smtClean="0"/>
                  <a:t>within</a:t>
                </a:r>
                <a:r>
                  <a:rPr lang="it-IT" sz="2400" dirty="0" smtClean="0"/>
                  <a:t> the </a:t>
                </a:r>
                <a:r>
                  <a:rPr lang="it-IT" sz="2400" dirty="0" err="1" smtClean="0"/>
                  <a:t>near-wall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region</a:t>
                </a:r>
                <a:r>
                  <a:rPr lang="it-IT" sz="2400" dirty="0"/>
                  <a:t> </a:t>
                </a:r>
                <a:r>
                  <a:rPr lang="it-IT" sz="2400" dirty="0" smtClean="0"/>
                  <a:t>and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num>
                      <m:den>
                        <m:r>
                          <a:rPr lang="it-IT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den>
                    </m:f>
                  </m:oMath>
                </a14:m>
                <a:r>
                  <a:rPr lang="it-IT" sz="3200" dirty="0" smtClean="0"/>
                  <a:t>  </a:t>
                </a:r>
                <a:r>
                  <a:rPr lang="it-IT" sz="2400" dirty="0" smtClean="0"/>
                  <a:t>time </a:t>
                </a:r>
                <a:r>
                  <a:rPr lang="it-IT" sz="2400" dirty="0"/>
                  <a:t>scale</a:t>
                </a:r>
                <a:endParaRPr lang="it-IT" sz="2400" dirty="0" smtClean="0"/>
              </a:p>
              <a:p>
                <a:r>
                  <a:rPr lang="it-IT" dirty="0" smtClean="0"/>
                  <a:t> </a:t>
                </a:r>
                <a:endParaRPr lang="it-IT" dirty="0"/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44" y="2062949"/>
                <a:ext cx="7817093" cy="4423968"/>
              </a:xfrm>
              <a:prstGeom prst="rect">
                <a:avLst/>
              </a:prstGeom>
              <a:blipFill>
                <a:blip r:embed="rId4"/>
                <a:stretch>
                  <a:fillRect l="-23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sellaDiTesto 7"/>
          <p:cNvSpPr txBox="1"/>
          <p:nvPr/>
        </p:nvSpPr>
        <p:spPr>
          <a:xfrm>
            <a:off x="343744" y="1326637"/>
            <a:ext cx="7667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In the </a:t>
            </a:r>
            <a:r>
              <a:rPr lang="it-IT" sz="2400" b="1" i="1" dirty="0" err="1" smtClean="0">
                <a:solidFill>
                  <a:schemeClr val="accent1">
                    <a:lumMod val="75000"/>
                  </a:schemeClr>
                </a:solidFill>
              </a:rPr>
              <a:t>unit</a:t>
            </a:r>
            <a:r>
              <a:rPr lang="it-IT" sz="24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400" b="1" i="1" dirty="0" err="1" smtClean="0">
                <a:solidFill>
                  <a:schemeClr val="accent1">
                    <a:lumMod val="75000"/>
                  </a:schemeClr>
                </a:solidFill>
              </a:rPr>
              <a:t>cell</a:t>
            </a:r>
            <a:r>
              <a:rPr lang="it-IT" sz="24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sz="2400" dirty="0" smtClean="0"/>
              <a:t>(for </a:t>
            </a:r>
            <a:r>
              <a:rPr lang="it-IT" sz="2400" dirty="0" err="1" smtClean="0"/>
              <a:t>both</a:t>
            </a:r>
            <a:r>
              <a:rPr lang="it-IT" sz="2400" dirty="0" smtClean="0"/>
              <a:t> </a:t>
            </a:r>
            <a:r>
              <a:rPr lang="it-IT" sz="2400" dirty="0" err="1" smtClean="0"/>
              <a:t>domains</a:t>
            </a:r>
            <a:r>
              <a:rPr lang="it-IT" sz="2400" dirty="0" smtClean="0"/>
              <a:t> </a:t>
            </a:r>
            <a:r>
              <a:rPr lang="it-IT" sz="2400" dirty="0" smtClean="0">
                <a:latin typeface="Symbol" panose="05050102010706020507" pitchFamily="18" charset="2"/>
              </a:rPr>
              <a:t>W</a:t>
            </a:r>
            <a:r>
              <a:rPr lang="it-IT" sz="2400" baseline="-25000" dirty="0" smtClean="0"/>
              <a:t>1</a:t>
            </a:r>
            <a:r>
              <a:rPr lang="it-IT" sz="2400" dirty="0" smtClean="0"/>
              <a:t> and </a:t>
            </a:r>
            <a:r>
              <a:rPr lang="it-IT" sz="2400" dirty="0" smtClean="0">
                <a:latin typeface="Symbol" panose="05050102010706020507" pitchFamily="18" charset="2"/>
              </a:rPr>
              <a:t>W</a:t>
            </a:r>
            <a:r>
              <a:rPr lang="it-IT" sz="2400" baseline="-25000" dirty="0" smtClean="0"/>
              <a:t>2</a:t>
            </a:r>
            <a:r>
              <a:rPr lang="it-IT" sz="2400" dirty="0" smtClean="0"/>
              <a:t>):</a:t>
            </a:r>
            <a:endParaRPr lang="it-IT" sz="2400" dirty="0"/>
          </a:p>
        </p:txBody>
      </p:sp>
      <p:sp>
        <p:nvSpPr>
          <p:cNvPr id="11" name="Parentesi graffa aperta 10"/>
          <p:cNvSpPr/>
          <p:nvPr/>
        </p:nvSpPr>
        <p:spPr>
          <a:xfrm>
            <a:off x="2322286" y="2145422"/>
            <a:ext cx="319314" cy="132670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2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The 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ttangolo 2"/>
              <p:cNvSpPr/>
              <p:nvPr/>
            </p:nvSpPr>
            <p:spPr>
              <a:xfrm>
                <a:off x="623838" y="1233183"/>
                <a:ext cx="8120172" cy="53635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400" dirty="0" smtClean="0"/>
                  <a:t>The </a:t>
                </a:r>
                <a:r>
                  <a:rPr lang="it-IT" sz="2400" dirty="0" err="1" smtClean="0"/>
                  <a:t>dimensionless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Navier-Stokes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equations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become</a:t>
                </a:r>
                <a:r>
                  <a:rPr lang="it-IT" sz="2400" dirty="0" smtClean="0"/>
                  <a:t>:</a:t>
                </a:r>
              </a:p>
              <a:p>
                <a:endParaRPr lang="it-IT" sz="2400" dirty="0"/>
              </a:p>
              <a:p>
                <a:endParaRPr lang="it-IT" sz="2400" dirty="0" smtClean="0"/>
              </a:p>
              <a:p>
                <a:endParaRPr lang="it-IT" sz="2400" dirty="0"/>
              </a:p>
              <a:p>
                <a:endParaRPr lang="it-IT" sz="2400" dirty="0" smtClean="0"/>
              </a:p>
              <a:p>
                <a:endParaRPr lang="it-IT" sz="2400" dirty="0"/>
              </a:p>
              <a:p>
                <a:endParaRPr lang="it-IT" sz="2400" dirty="0" smtClean="0"/>
              </a:p>
              <a:p>
                <a:r>
                  <a:rPr lang="it-IT" sz="2400" dirty="0"/>
                  <a:t>w</a:t>
                </a:r>
                <a:r>
                  <a:rPr lang="it-IT" sz="2400" dirty="0" smtClean="0"/>
                  <a:t>ith  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𝑅𝑒</m:t>
                    </m:r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it-IT" sz="2400" dirty="0" smtClean="0"/>
                  <a:t> </a:t>
                </a:r>
                <a14:m>
                  <m:oMath xmlns:m="http://schemas.openxmlformats.org/officeDocument/2006/math">
                    <m:r>
                      <a:rPr lang="it-IT" sz="32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3200" b="0" i="1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it-IT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it-IT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it-IT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𝑟𝑒𝑓</m:t>
                            </m:r>
                            <m:r>
                              <m:rPr>
                                <m:nor/>
                              </m:rPr>
                              <a:rPr lang="it-IT" sz="3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it-IT" sz="3200" dirty="0">
                            <a:latin typeface="Brush Script MT" panose="03060802040406070304" pitchFamily="66" charset="0"/>
                          </a:rPr>
                          <m:t>l</m:t>
                        </m:r>
                      </m:num>
                      <m:den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den>
                    </m:f>
                    <m:r>
                      <a:rPr lang="it-IT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3200" dirty="0" smtClean="0"/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it-IT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∆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it-IT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it-IT" sz="3200" dirty="0">
                                <a:latin typeface="Brush Script MT" panose="03060802040406070304" pitchFamily="66" charset="0"/>
                              </a:rPr>
                              <m:t>l</m:t>
                            </m:r>
                            <m:r>
                              <a:rPr lang="it-IT" sz="3200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p>
                            <m:r>
                              <a:rPr lang="it-IT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it-IT" sz="320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32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it-IT" sz="32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it-IT" sz="2400" dirty="0" smtClean="0"/>
                  <a:t>.  For </a:t>
                </a:r>
                <a:r>
                  <a:rPr lang="it-IT" sz="2400" dirty="0"/>
                  <a:t>a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microscale</a:t>
                </a:r>
                <a:r>
                  <a:rPr lang="it-IT" sz="2400" dirty="0" smtClean="0"/>
                  <a:t> Reynolds</a:t>
                </a:r>
              </a:p>
              <a:p>
                <a:r>
                  <a:rPr lang="it-IT" sz="400" dirty="0" smtClean="0"/>
                  <a:t> </a:t>
                </a:r>
              </a:p>
              <a:p>
                <a:r>
                  <a:rPr lang="it-IT" sz="2400" dirty="0" err="1" smtClean="0"/>
                  <a:t>number</a:t>
                </a:r>
                <a:r>
                  <a:rPr lang="it-IT" sz="2400" dirty="0" smtClean="0"/>
                  <a:t> </a:t>
                </a:r>
                <a:r>
                  <a:rPr lang="it-IT" sz="24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Re</a:t>
                </a:r>
                <a:r>
                  <a:rPr lang="it-IT" sz="2400" dirty="0" smtClean="0"/>
                  <a:t>  </a:t>
                </a:r>
                <a:r>
                  <a:rPr lang="it-IT" sz="2400" dirty="0" err="1" smtClean="0"/>
                  <a:t>sufficiently</a:t>
                </a:r>
                <a:r>
                  <a:rPr lang="it-IT" sz="2400" dirty="0" smtClean="0"/>
                  <a:t> small, the </a:t>
                </a:r>
                <a:r>
                  <a:rPr lang="it-IT" sz="2400" dirty="0" err="1" smtClean="0"/>
                  <a:t>leading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order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equations</a:t>
                </a:r>
                <a:r>
                  <a:rPr lang="it-IT" sz="2400" dirty="0" smtClean="0"/>
                  <a:t> of an</a:t>
                </a:r>
              </a:p>
              <a:p>
                <a:endParaRPr lang="it-IT" sz="1600" dirty="0" smtClean="0"/>
              </a:p>
              <a:p>
                <a:r>
                  <a:rPr lang="it-IT" sz="2400" dirty="0" err="1"/>
                  <a:t>e</a:t>
                </a:r>
                <a:r>
                  <a:rPr lang="it-IT" sz="2400" dirty="0" err="1" smtClean="0"/>
                  <a:t>xpansion</a:t>
                </a:r>
                <a:r>
                  <a:rPr lang="it-IT" sz="2400" dirty="0" smtClean="0"/>
                  <a:t> in </a:t>
                </a:r>
                <a:r>
                  <a:rPr lang="it-IT" sz="2400" dirty="0" err="1" smtClean="0"/>
                  <a:t>terms</a:t>
                </a:r>
                <a:r>
                  <a:rPr lang="it-IT" sz="2400" dirty="0" smtClean="0"/>
                  <a:t> of </a:t>
                </a:r>
                <a:r>
                  <a:rPr lang="it-IT" sz="2400" i="1" dirty="0" smtClean="0">
                    <a:latin typeface="Symbol" panose="05050102010706020507" pitchFamily="18" charset="2"/>
                  </a:rPr>
                  <a:t>e</a:t>
                </a:r>
                <a:r>
                  <a:rPr lang="it-IT" sz="2400" dirty="0" smtClean="0"/>
                  <a:t>  (</a:t>
                </a:r>
                <a:r>
                  <a:rPr lang="it-IT" sz="2400" i="1" dirty="0" smtClean="0">
                    <a:latin typeface="Symbol" panose="05050102010706020507" pitchFamily="18" charset="2"/>
                  </a:rPr>
                  <a:t>e</a:t>
                </a:r>
                <a:r>
                  <a:rPr lang="it-IT" sz="2400" i="1" dirty="0" smtClean="0"/>
                  <a:t> =</a:t>
                </a:r>
                <a:r>
                  <a:rPr lang="it-IT" sz="2800" dirty="0" smtClean="0">
                    <a:latin typeface="Brush Script MT" panose="03060802040406070304" pitchFamily="66" charset="0"/>
                  </a:rPr>
                  <a:t> l</a:t>
                </a:r>
                <a:r>
                  <a:rPr lang="it-IT" sz="2400" dirty="0" smtClean="0"/>
                  <a:t>/</a:t>
                </a:r>
                <a:r>
                  <a:rPr lang="it-IT" sz="2600" dirty="0" smtClean="0"/>
                  <a:t>L</a:t>
                </a:r>
                <a:r>
                  <a:rPr lang="it-IT" sz="2400" dirty="0" smtClean="0"/>
                  <a:t>)  reduce to </a:t>
                </a:r>
                <a:r>
                  <a:rPr lang="it-IT" sz="2400" dirty="0" err="1" smtClean="0"/>
                  <a:t>Stokes</a:t>
                </a:r>
                <a:r>
                  <a:rPr lang="it-IT" sz="2400" dirty="0" smtClean="0"/>
                  <a:t>’ </a:t>
                </a:r>
                <a:r>
                  <a:rPr lang="it-IT" sz="2400" dirty="0" err="1" smtClean="0"/>
                  <a:t>equations</a:t>
                </a:r>
                <a:r>
                  <a:rPr lang="it-IT" sz="2400" dirty="0"/>
                  <a:t>.</a:t>
                </a:r>
                <a:endParaRPr lang="it-IT" sz="2400" dirty="0" smtClean="0"/>
              </a:p>
              <a:p>
                <a:endParaRPr lang="it-IT" sz="2400" dirty="0"/>
              </a:p>
              <a:p>
                <a:endParaRPr lang="it-IT" sz="2400" dirty="0"/>
              </a:p>
            </p:txBody>
          </p:sp>
        </mc:Choice>
        <mc:Fallback xmlns="">
          <p:sp>
            <p:nvSpPr>
              <p:cNvPr id="3" name="Rettango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838" y="1233183"/>
                <a:ext cx="8120172" cy="5363584"/>
              </a:xfrm>
              <a:prstGeom prst="rect">
                <a:avLst/>
              </a:prstGeom>
              <a:blipFill>
                <a:blip r:embed="rId4"/>
                <a:stretch>
                  <a:fillRect l="-1126" t="-909" r="-22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0334" y="1884259"/>
            <a:ext cx="4277314" cy="1554988"/>
          </a:xfrm>
          <a:prstGeom prst="rect">
            <a:avLst/>
          </a:prstGeom>
        </p:spPr>
      </p:pic>
      <p:sp>
        <p:nvSpPr>
          <p:cNvPr id="8" name="Parentesi graffa aperta 7"/>
          <p:cNvSpPr/>
          <p:nvPr/>
        </p:nvSpPr>
        <p:spPr>
          <a:xfrm>
            <a:off x="2046514" y="1884259"/>
            <a:ext cx="159657" cy="15549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720" y="591060"/>
            <a:ext cx="3633928" cy="2223299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080000" y="820204"/>
            <a:ext cx="1012648" cy="743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Parentesi graffa aperta 11"/>
          <p:cNvSpPr/>
          <p:nvPr/>
        </p:nvSpPr>
        <p:spPr>
          <a:xfrm>
            <a:off x="1727200" y="808314"/>
            <a:ext cx="548640" cy="2006045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15" y="119269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1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720" y="591060"/>
            <a:ext cx="3633928" cy="2223299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080000" y="820204"/>
            <a:ext cx="1012648" cy="7435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536331" y="3166880"/>
            <a:ext cx="799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At </a:t>
            </a:r>
            <a:r>
              <a:rPr lang="it-IT" sz="2400" dirty="0" err="1" smtClean="0"/>
              <a:t>this</a:t>
            </a:r>
            <a:r>
              <a:rPr lang="it-IT" sz="2400" dirty="0" smtClean="0"/>
              <a:t> </a:t>
            </a:r>
            <a:r>
              <a:rPr lang="it-IT" sz="2400" dirty="0" err="1" smtClean="0"/>
              <a:t>point</a:t>
            </a:r>
            <a:r>
              <a:rPr lang="it-IT" sz="2400" dirty="0" smtClean="0"/>
              <a:t> the Lagrange-Green </a:t>
            </a:r>
            <a:r>
              <a:rPr lang="it-IT" sz="2400" dirty="0" err="1" smtClean="0"/>
              <a:t>identity</a:t>
            </a:r>
            <a:r>
              <a:rPr lang="it-IT" sz="2400" dirty="0" smtClean="0"/>
              <a:t> can be </a:t>
            </a:r>
            <a:r>
              <a:rPr lang="it-IT" sz="2400" dirty="0" err="1" smtClean="0"/>
              <a:t>used</a:t>
            </a:r>
            <a:r>
              <a:rPr lang="it-IT" sz="2400" dirty="0" smtClean="0"/>
              <a:t>:</a:t>
            </a:r>
          </a:p>
          <a:p>
            <a:endParaRPr lang="it-IT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/>
              <p:cNvSpPr txBox="1"/>
              <p:nvPr/>
            </p:nvSpPr>
            <p:spPr>
              <a:xfrm flipH="1">
                <a:off x="1232557" y="3903662"/>
                <a:ext cx="8707534" cy="29833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0=</m:t>
                    </m:r>
                    <m:nary>
                      <m:naryPr>
                        <m:limLoc m:val="undOvr"/>
                        <m:ctrlPr>
                          <a:rPr lang="it-IT" sz="28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it-IT" sz="28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800" b="0" i="0" smtClean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/>
                        </m:sSub>
                      </m:sub>
                      <m:sup/>
                      <m:e>
                        <m:sSup>
                          <m:sSupPr>
                            <m:ctrlPr>
                              <a:rPr lang="it-IT" sz="2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it-IT" sz="2800" i="1" smtClean="0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p>
                        <m:f>
                          <m:fPr>
                            <m:ctrlP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it-IT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(0)</m:t>
                                </m:r>
                              </m:sup>
                            </m:sSubSup>
                          </m:num>
                          <m:den>
                            <m:r>
                              <a:rPr lang="it-IT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it-IT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lang="it-IT" sz="2800" dirty="0" smtClean="0"/>
                  <a:t>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8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d>
                      <m:dPr>
                        <m:ctrlPr>
                          <a:rPr lang="it-IT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it-IT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it-IT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it-IT" sz="2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sup>
                            </m:sSup>
                          </m:num>
                          <m:den>
                            <m:r>
                              <a:rPr lang="it-IT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it-IT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Sup>
                              <m:sSubSupPr>
                                <m:ctrlP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</a:rPr>
                                  <m:t>(0)</m:t>
                                </m:r>
                              </m:sup>
                            </m:sSubSup>
                          </m:num>
                          <m:den>
                            <m:r>
                              <a:rPr lang="it-IT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it-IT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it-IT" sz="2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it-IT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it-IT" sz="2800" dirty="0" smtClean="0"/>
                  <a:t> </a:t>
                </a:r>
                <a:r>
                  <a:rPr lang="it-IT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</a:t>
                </a:r>
                <a:r>
                  <a:rPr lang="it-IT" sz="12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l-GR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Ω</a:t>
                </a:r>
                <a:r>
                  <a:rPr lang="it-IT" sz="2800" dirty="0" smtClean="0"/>
                  <a:t> </a:t>
                </a:r>
                <a14:m>
                  <m:oMath xmlns:m="http://schemas.openxmlformats.org/officeDocument/2006/math">
                    <m:r>
                      <a:rPr lang="it-IT" sz="28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endParaRPr lang="it-IT" sz="2800" b="0" dirty="0" smtClean="0"/>
              </a:p>
              <a:p>
                <a:r>
                  <a:rPr lang="it-IT" sz="2800" dirty="0" smtClean="0"/>
                  <a:t>       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2800" i="0"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/>
                        </m:sSub>
                      </m:sub>
                      <m:sup/>
                      <m:e>
                        <m:sSup>
                          <m:sSup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28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(0)</m:t>
                            </m:r>
                          </m:sup>
                        </m:sSup>
                        <m:f>
                          <m:f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Sup>
                              <m:sSubSupPr>
                                <m:ctrlP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it-IT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bSup>
                          </m:num>
                          <m:den>
                            <m:r>
                              <a:rPr lang="it-IT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</m:e>
                    </m:nary>
                  </m:oMath>
                </a14:m>
                <a:r>
                  <a:rPr lang="it-IT" sz="2800" dirty="0"/>
                  <a:t> +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(0)</m:t>
                        </m:r>
                      </m:sup>
                    </m:sSubSup>
                    <m:d>
                      <m:d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p>
                              <m:sSupPr>
                                <m:ctrlP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it-IT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p>
                          </m:num>
                          <m:den>
                            <m:r>
                              <a:rPr lang="it-IT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it-IT" sz="2800" i="1">
                            <a:latin typeface="Cambria Math" panose="02040503050406030204" pitchFamily="18" charset="0"/>
                          </a:rPr>
                          <m:t>+ </m:t>
                        </m:r>
                        <m:f>
                          <m:f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it-IT" sz="28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</m:e>
                              <m:sup>
                                <m:r>
                                  <a:rPr lang="it-IT" sz="2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Sup>
                              <m:sSubSupPr>
                                <m:ctrlPr>
                                  <a:rPr lang="it-IT" sz="28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it-IT" sz="28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it-IT" sz="28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it-IT" sz="2800" i="1" smtClean="0">
                                    <a:latin typeface="Cambria Math" panose="02040503050406030204" pitchFamily="18" charset="0"/>
                                  </a:rPr>
                                  <m:t>†</m:t>
                                </m:r>
                              </m:sup>
                            </m:sSubSup>
                          </m:num>
                          <m:den>
                            <m:r>
                              <a:rPr lang="it-IT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a:rPr lang="it-IT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it-IT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it-IT" sz="2800" dirty="0"/>
                  <a:t> </a:t>
                </a:r>
                <a:r>
                  <a:rPr lang="it-IT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</a:t>
                </a:r>
                <a:r>
                  <a:rPr lang="it-IT" sz="12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l-GR" sz="2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Ω</a:t>
                </a:r>
                <a:r>
                  <a:rPr lang="it-IT" sz="2800" dirty="0" smtClean="0"/>
                  <a:t>  +</a:t>
                </a:r>
              </a:p>
              <a:p>
                <a:r>
                  <a:rPr lang="it-IT" sz="1200" dirty="0" smtClean="0"/>
                  <a:t> </a:t>
                </a:r>
                <a:r>
                  <a:rPr lang="it-IT" sz="12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      </a:t>
                </a:r>
              </a:p>
              <a:p>
                <a:r>
                  <a:rPr lang="it-IT" sz="3200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it-IT" sz="32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     </a:t>
                </a:r>
                <a:r>
                  <a:rPr lang="it-IT" sz="3200" dirty="0" smtClean="0"/>
                  <a:t>+</a:t>
                </a:r>
                <a:r>
                  <a:rPr lang="it-IT" sz="3200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  </a:t>
                </a:r>
                <a:r>
                  <a:rPr lang="it-IT" sz="32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“</a:t>
                </a:r>
                <a:r>
                  <a:rPr lang="it-IT" sz="24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boundary</a:t>
                </a:r>
                <a:r>
                  <a:rPr lang="it-IT" sz="24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it-IT" sz="2400" b="1" dirty="0" err="1" smtClean="0">
                    <a:solidFill>
                      <a:schemeClr val="accent1">
                        <a:lumMod val="75000"/>
                      </a:schemeClr>
                    </a:solidFill>
                  </a:rPr>
                  <a:t>terms</a:t>
                </a:r>
                <a:r>
                  <a:rPr lang="it-IT" sz="2400" b="1" dirty="0" smtClean="0">
                    <a:solidFill>
                      <a:schemeClr val="accent1">
                        <a:lumMod val="75000"/>
                      </a:schemeClr>
                    </a:solidFill>
                  </a:rPr>
                  <a:t>”</a:t>
                </a:r>
              </a:p>
              <a:p>
                <a:endParaRPr lang="it-IT" sz="3200" dirty="0"/>
              </a:p>
            </p:txBody>
          </p:sp>
        </mc:Choice>
        <mc:Fallback xmlns="">
          <p:sp>
            <p:nvSpPr>
              <p:cNvPr id="11" name="CasellaDiTes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232557" y="3903662"/>
                <a:ext cx="8707534" cy="29833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arentesi graffa aperta 11"/>
          <p:cNvSpPr/>
          <p:nvPr/>
        </p:nvSpPr>
        <p:spPr>
          <a:xfrm>
            <a:off x="1727200" y="808314"/>
            <a:ext cx="548640" cy="2006045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315" y="159434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97928" y="777072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/>
              <p:cNvSpPr txBox="1"/>
              <p:nvPr/>
            </p:nvSpPr>
            <p:spPr>
              <a:xfrm>
                <a:off x="344557" y="1563757"/>
                <a:ext cx="8393043" cy="4458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Using the </a:t>
                </a:r>
                <a:r>
                  <a:rPr lang="it-IT" sz="2400" dirty="0" err="1" smtClean="0"/>
                  <a:t>following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boundary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conditions</a:t>
                </a:r>
                <a:r>
                  <a:rPr lang="it-IT" sz="2400" dirty="0" smtClean="0"/>
                  <a:t> for the </a:t>
                </a:r>
                <a:r>
                  <a:rPr lang="it-IT" sz="2400" dirty="0" err="1" smtClean="0"/>
                  <a:t>adjoint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problem</a:t>
                </a:r>
                <a:r>
                  <a:rPr lang="it-IT" sz="2400" dirty="0" smtClean="0"/>
                  <a:t>:</a:t>
                </a:r>
              </a:p>
              <a:p>
                <a:endParaRPr lang="it-IT" sz="2400" dirty="0" smtClean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dirty="0"/>
                  <a:t>	</a:t>
                </a:r>
                <a:r>
                  <a:rPr lang="it-IT" sz="2400" dirty="0" smtClean="0"/>
                  <a:t>	No slip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it-IT" sz="240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</m:oMath>
                </a14:m>
                <a:r>
                  <a:rPr lang="it-IT" sz="2400" dirty="0" smtClean="0"/>
                  <a:t> 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it-IT" sz="240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</m:oMath>
                </a14:m>
                <a:r>
                  <a:rPr lang="it-IT" sz="2400" dirty="0" smtClean="0"/>
                  <a:t>  on the </a:t>
                </a:r>
                <a:r>
                  <a:rPr lang="it-IT" sz="2400" dirty="0" err="1" smtClean="0"/>
                  <a:t>walls</a:t>
                </a:r>
                <a:endParaRPr lang="it-IT" sz="2400" dirty="0" smtClean="0"/>
              </a:p>
              <a:p>
                <a:endParaRPr lang="it-IT" sz="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		Interface </a:t>
                </a:r>
                <a:r>
                  <a:rPr lang="it-IT" sz="2400" dirty="0" err="1" smtClean="0"/>
                  <a:t>conditions</a:t>
                </a:r>
                <a:r>
                  <a:rPr lang="it-IT" sz="2400" dirty="0" smtClean="0"/>
                  <a:t> on </a:t>
                </a:r>
                <a:r>
                  <a:rPr lang="it-IT" sz="2400" dirty="0" err="1" smtClean="0"/>
                  <a:t>velocity</a:t>
                </a:r>
                <a:r>
                  <a:rPr lang="it-IT" sz="2400" dirty="0" smtClean="0"/>
                  <a:t> and </a:t>
                </a:r>
                <a:r>
                  <a:rPr lang="it-IT" sz="2400" dirty="0" err="1" smtClean="0"/>
                  <a:t>traction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vectors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at</a:t>
                </a:r>
                <a:r>
                  <a:rPr lang="it-IT" sz="2400" dirty="0" smtClean="0"/>
                  <a:t> 1-2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		</a:t>
                </a:r>
                <a:r>
                  <a:rPr lang="it-IT" sz="2400" dirty="0" err="1" smtClean="0"/>
                  <a:t>Periodicity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along</a:t>
                </a:r>
                <a:r>
                  <a:rPr lang="it-IT" sz="2400" dirty="0" smtClean="0"/>
                  <a:t> </a:t>
                </a:r>
                <a:r>
                  <a:rPr lang="it-IT" sz="24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z</a:t>
                </a:r>
                <a:r>
                  <a:rPr lang="it-IT" sz="2400" dirty="0" smtClean="0"/>
                  <a:t> </a:t>
                </a:r>
              </a:p>
              <a:p>
                <a:endParaRPr lang="it-IT" sz="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dirty="0" smtClean="0"/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it-IT" sz="2800" i="1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</m:num>
                      <m:den>
                        <m:r>
                          <a:rPr lang="it-IT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it-IT" sz="28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Sup>
                          <m:sSubSupPr>
                            <m:ctrlPr>
                              <a:rPr lang="it-IT" sz="2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2800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it-IT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it-IT" sz="2800" i="1">
                                <a:latin typeface="Cambria Math" panose="02040503050406030204" pitchFamily="18" charset="0"/>
                              </a:rPr>
                              <m:t>†</m:t>
                            </m:r>
                          </m:sup>
                        </m:sSubSup>
                      </m:num>
                      <m:den>
                        <m: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it-IT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it-IT" sz="2800" dirty="0"/>
                  <a:t> = </a:t>
                </a:r>
                <a:r>
                  <a:rPr lang="it-IT" sz="2800" dirty="0" smtClean="0"/>
                  <a:t>1</a:t>
                </a:r>
                <a:r>
                  <a:rPr lang="it-IT" sz="2400" dirty="0" smtClean="0"/>
                  <a:t>,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</m:oMath>
                </a14:m>
                <a:r>
                  <a:rPr lang="it-IT" sz="2400" dirty="0"/>
                  <a:t> = </a:t>
                </a:r>
                <a:r>
                  <a:rPr lang="it-IT" sz="2400" dirty="0" smtClean="0"/>
                  <a:t>0   for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→ ∞</m:t>
                    </m:r>
                  </m:oMath>
                </a14:m>
                <a:endParaRPr lang="it-IT" sz="2400" dirty="0"/>
              </a:p>
              <a:p>
                <a:endParaRPr lang="it-IT" sz="1400" dirty="0" smtClean="0"/>
              </a:p>
              <a:p>
                <a:r>
                  <a:rPr lang="it-IT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 “</a:t>
                </a:r>
                <a:r>
                  <a:rPr lang="it-IT" sz="2400" b="1" dirty="0" err="1">
                    <a:solidFill>
                      <a:schemeClr val="accent1">
                        <a:lumMod val="75000"/>
                      </a:schemeClr>
                    </a:solidFill>
                  </a:rPr>
                  <a:t>boundary</a:t>
                </a:r>
                <a:r>
                  <a:rPr lang="it-IT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  <a:r>
                  <a:rPr lang="it-IT" sz="2400" b="1" dirty="0" err="1">
                    <a:solidFill>
                      <a:schemeClr val="accent1">
                        <a:lumMod val="75000"/>
                      </a:schemeClr>
                    </a:solidFill>
                  </a:rPr>
                  <a:t>terms</a:t>
                </a:r>
                <a:r>
                  <a:rPr lang="it-IT" sz="2400" b="1" dirty="0">
                    <a:solidFill>
                      <a:schemeClr val="accent1">
                        <a:lumMod val="75000"/>
                      </a:schemeClr>
                    </a:solidFill>
                  </a:rPr>
                  <a:t>” </a:t>
                </a:r>
                <a:r>
                  <a:rPr lang="it-IT" sz="2400" dirty="0" err="1" smtClean="0"/>
                  <a:t>yields</a:t>
                </a:r>
                <a:r>
                  <a:rPr lang="it-IT" sz="2400" dirty="0" smtClean="0"/>
                  <a:t>:    </a:t>
                </a:r>
                <a14:m>
                  <m:oMath xmlns:m="http://schemas.openxmlformats.org/officeDocument/2006/math">
                    <m:limLow>
                      <m:limLow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limLowPr>
                      <m:e>
                        <m:r>
                          <m:rPr>
                            <m:sty m:val="p"/>
                          </m:rPr>
                          <a:rPr lang="it-IT" sz="2400">
                            <a:latin typeface="Cambria Math" panose="02040503050406030204" pitchFamily="18" charset="0"/>
                          </a:rPr>
                          <m:t>lim</m:t>
                        </m:r>
                      </m:e>
                      <m:lim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 →∞</m:t>
                        </m:r>
                      </m:lim>
                    </m:limLow>
                    <m:func>
                      <m:func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nary>
                          <m:naryPr>
                            <m:chr m:val="∬"/>
                            <m:limLoc m:val="undOvr"/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4"/>
                              </m:rPr>
                              <a:rPr lang="it-IT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/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( </m:t>
                            </m:r>
                            <m:sSub>
                              <m:sSub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nary>
                      </m:fName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e>
                    </m:func>
                    <m:r>
                      <a:rPr lang="it-IT" sz="2400" b="0" i="0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†</m:t>
                        </m:r>
                      </m:sup>
                    </m:sSubSup>
                  </m:oMath>
                </a14:m>
                <a:r>
                  <a:rPr lang="it-IT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it-IT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it-IT" sz="2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it-IT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it-IT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it-IT" sz="2400" dirty="0" smtClean="0"/>
                  <a:t> ) </a:t>
                </a:r>
                <a:r>
                  <a:rPr lang="it-IT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</a:t>
                </a:r>
                <a:r>
                  <a:rPr lang="it-IT" sz="24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x </a:t>
                </a:r>
                <a:r>
                  <a:rPr lang="it-IT" sz="2400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</a:t>
                </a:r>
                <a:r>
                  <a:rPr lang="it-IT" sz="2400" i="1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z</a:t>
                </a:r>
                <a:r>
                  <a:rPr lang="it-IT" sz="24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it-IT" sz="2400" dirty="0" smtClean="0"/>
                  <a:t>= 0</a:t>
                </a:r>
                <a:endParaRPr lang="it-IT" sz="600" dirty="0" smtClean="0"/>
              </a:p>
              <a:p>
                <a:r>
                  <a:rPr lang="it-IT" sz="600" dirty="0"/>
                  <a:t> </a:t>
                </a:r>
                <a:r>
                  <a:rPr lang="it-IT" sz="600" dirty="0" smtClean="0"/>
                  <a:t>                                                   </a:t>
                </a:r>
                <a:endParaRPr lang="it-IT" sz="600" dirty="0"/>
              </a:p>
              <a:p>
                <a:r>
                  <a:rPr lang="it-IT" sz="2400" dirty="0" smtClean="0"/>
                  <a:t>							    and </a:t>
                </a:r>
                <a:r>
                  <a:rPr lang="it-IT" sz="2400" dirty="0" err="1" smtClean="0"/>
                  <a:t>similar</a:t>
                </a:r>
                <a:r>
                  <a:rPr lang="it-IT" sz="2400" dirty="0" smtClean="0"/>
                  <a:t> for </a:t>
                </a:r>
                <a:r>
                  <a:rPr lang="it-IT" sz="24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</a:t>
                </a:r>
                <a:r>
                  <a:rPr lang="it-IT" sz="2400" i="1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:endParaRPr lang="it-IT" sz="2400" i="1" baseline="-250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557" y="1563757"/>
                <a:ext cx="8393043" cy="4458593"/>
              </a:xfrm>
              <a:prstGeom prst="rect">
                <a:avLst/>
              </a:prstGeom>
              <a:blipFill>
                <a:blip r:embed="rId4"/>
                <a:stretch>
                  <a:fillRect l="-1163" t="-1094" b="-232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tangolo 7"/>
          <p:cNvSpPr/>
          <p:nvPr/>
        </p:nvSpPr>
        <p:spPr>
          <a:xfrm>
            <a:off x="3843131" y="4804229"/>
            <a:ext cx="4488070" cy="131378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5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/>
              <p:cNvSpPr txBox="1"/>
              <p:nvPr/>
            </p:nvSpPr>
            <p:spPr>
              <a:xfrm>
                <a:off x="536332" y="1563757"/>
                <a:ext cx="8607668" cy="2515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In</a:t>
                </a:r>
                <a:r>
                  <a:rPr lang="it-IT" sz="2400" b="1" dirty="0" smtClean="0"/>
                  <a:t> </a:t>
                </a:r>
                <a:r>
                  <a:rPr lang="it-IT" sz="2400" b="1" dirty="0" err="1" smtClean="0"/>
                  <a:t>macroscopic</a:t>
                </a:r>
                <a:r>
                  <a:rPr lang="it-IT" sz="2400" b="1" dirty="0" smtClean="0"/>
                  <a:t> </a:t>
                </a:r>
                <a:r>
                  <a:rPr lang="it-IT" sz="2400" dirty="0" err="1" smtClean="0"/>
                  <a:t>terms</a:t>
                </a:r>
                <a:r>
                  <a:rPr lang="it-IT" sz="2400" dirty="0" smtClean="0"/>
                  <a:t> the </a:t>
                </a:r>
                <a:r>
                  <a:rPr lang="it-IT" sz="2400" dirty="0" err="1" smtClean="0"/>
                  <a:t>condition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at</a:t>
                </a:r>
                <a:r>
                  <a:rPr lang="it-IT" sz="2400" dirty="0" smtClean="0"/>
                  <a:t> y </a:t>
                </a:r>
                <a:r>
                  <a:rPr lang="it-IT" sz="2400" dirty="0" smtClean="0">
                    <a:sym typeface="Symbol" panose="05050102010706020507" pitchFamily="18" charset="2"/>
                  </a:rPr>
                  <a:t>   </a:t>
                </a:r>
                <a:r>
                  <a:rPr lang="it-IT" sz="2400" dirty="0" err="1" smtClean="0">
                    <a:sym typeface="Symbol" panose="05050102010706020507" pitchFamily="18" charset="2"/>
                  </a:rPr>
                  <a:t>becomes</a:t>
                </a:r>
                <a:r>
                  <a:rPr lang="it-IT" sz="2400" dirty="0" smtClean="0">
                    <a:sym typeface="Symbol" panose="05050102010706020507" pitchFamily="18" charset="2"/>
                  </a:rPr>
                  <a:t>:</a:t>
                </a:r>
              </a:p>
              <a:p>
                <a:endParaRPr lang="it-IT" sz="2400" dirty="0">
                  <a:sym typeface="Symbol" panose="05050102010706020507" pitchFamily="18" charset="2"/>
                </a:endParaRPr>
              </a:p>
              <a:p>
                <a14:m>
                  <m:oMath xmlns:m="http://schemas.openxmlformats.org/officeDocument/2006/math">
                    <m:func>
                      <m:funcPr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it-IT" sz="2400">
                                <a:latin typeface="Cambria Math" panose="02040503050406030204" pitchFamily="18" charset="0"/>
                              </a:rPr>
                              <m:t>lim</m:t>
                            </m:r>
                          </m:e>
                          <m:lim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 →∞</m:t>
                            </m:r>
                          </m:lim>
                        </m:limLow>
                      </m:fName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&gt; =</m:t>
                        </m:r>
                        <m:func>
                          <m:func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it-IT" sz="2400"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 →0</m:t>
                                </m:r>
                              </m:lim>
                            </m:limLow>
                          </m:fName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𝑈</m:t>
                            </m:r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 =</m:t>
                            </m:r>
                          </m:e>
                        </m:func>
                      </m:e>
                    </m:func>
                    <m:sSub>
                      <m:sSubPr>
                        <m:ctrlPr>
                          <a:rPr lang="it-IT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it-IT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it-IT" sz="2400" dirty="0" smtClean="0"/>
                  <a:t>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it-IT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it-IT" sz="2400">
                                    <a:latin typeface="Cambria Math" panose="02040503050406030204" pitchFamily="18" charset="0"/>
                                  </a:rPr>
                                  <m:t>lim</m:t>
                                </m:r>
                              </m:e>
                              <m:lim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→∞</m:t>
                                </m:r>
                              </m:lim>
                            </m:limLow>
                          </m:fName>
                          <m:e>
                            <m:nary>
                              <m:naryPr>
                                <m:chr m:val="∬"/>
                                <m:limLoc m:val="undOvr"/>
                                <m:ctrl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4"/>
                                  </m:rP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it-IT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/>
                              <m:e>
                                <m:sSubSup>
                                  <m:sSubSupPr>
                                    <m:ctrlP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  <m:sup>
                                    <m:r>
                                      <a:rPr lang="it-IT" sz="2400" i="1">
                                        <a:latin typeface="Cambria Math" panose="02040503050406030204" pitchFamily="18" charset="0"/>
                                      </a:rPr>
                                      <m:t>†</m:t>
                                    </m:r>
                                  </m:sup>
                                </m:sSubSup>
                              </m:e>
                            </m:nary>
                          </m:e>
                        </m:func>
                        <m:r>
                          <m:rPr>
                            <m:nor/>
                          </m:rPr>
                          <a:rPr lang="it-IT" sz="2400" dirty="0"/>
                          <m:t> </m:t>
                        </m:r>
                        <m:r>
                          <m:rPr>
                            <m:nor/>
                          </m:rPr>
                          <a:rPr lang="it-IT" sz="2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it-IT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it-IT" sz="24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it-IT" sz="2400" dirty="0" err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it-IT" sz="2400" i="1" dirty="0" err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z</m:t>
                        </m:r>
                        <m:r>
                          <a:rPr lang="it-IT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it-IT" sz="2400" dirty="0" smtClean="0"/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3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3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it-IT" sz="3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𝑈</m:t>
                        </m:r>
                      </m:num>
                      <m:den>
                        <m:r>
                          <a:rPr lang="it-IT" sz="3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it-IT" sz="3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den>
                    </m:f>
                    <m:r>
                      <a:rPr lang="it-IT" sz="3000" b="0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it-IT" sz="3200" baseline="-25000" dirty="0"/>
                  <a:t> </a:t>
                </a:r>
                <a14:m>
                  <m:oMath xmlns:m="http://schemas.openxmlformats.org/officeDocument/2006/math">
                    <m:r>
                      <a:rPr lang="it-IT" sz="2800" b="0" i="1" baseline="-2500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sz="2800" b="0" i="1" baseline="-25000" smtClean="0">
                        <a:latin typeface="Cambria Math" panose="02040503050406030204" pitchFamily="18" charset="0"/>
                      </a:rPr>
                      <m:t>  0</m:t>
                    </m:r>
                  </m:oMath>
                </a14:m>
                <a:endParaRPr lang="it-IT" sz="2800" baseline="-25000" dirty="0" smtClean="0"/>
              </a:p>
              <a:p>
                <a:endParaRPr lang="it-IT" sz="2800" baseline="-25000" dirty="0"/>
              </a:p>
              <a:p>
                <a:endParaRPr lang="it-IT" sz="2800" baseline="-25000" dirty="0" smtClean="0"/>
              </a:p>
              <a:p>
                <a:r>
                  <a:rPr lang="it-IT" sz="2400" dirty="0"/>
                  <a:t>a</a:t>
                </a:r>
                <a:r>
                  <a:rPr lang="it-IT" sz="2400" dirty="0" smtClean="0"/>
                  <a:t>nd </a:t>
                </a:r>
                <a:r>
                  <a:rPr lang="it-IT" sz="2400" dirty="0" err="1" smtClean="0"/>
                  <a:t>similarly</a:t>
                </a:r>
                <a:r>
                  <a:rPr lang="it-IT" sz="2400" dirty="0" smtClean="0"/>
                  <a:t> for </a:t>
                </a:r>
                <a:r>
                  <a:rPr lang="it-IT" sz="24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</a:t>
                </a:r>
                <a:r>
                  <a:rPr lang="it-IT" sz="2400" i="1" baseline="-250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S </a:t>
                </a:r>
                <a:r>
                  <a:rPr lang="it-IT" sz="2800" dirty="0" smtClean="0"/>
                  <a:t>.</a:t>
                </a:r>
                <a:endParaRPr lang="it-IT" sz="2800" dirty="0"/>
              </a:p>
            </p:txBody>
          </p:sp>
        </mc:Choice>
        <mc:Fallback xmlns=""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32" y="1563757"/>
                <a:ext cx="8607668" cy="2515240"/>
              </a:xfrm>
              <a:prstGeom prst="rect">
                <a:avLst/>
              </a:prstGeom>
              <a:blipFill>
                <a:blip r:embed="rId4"/>
                <a:stretch>
                  <a:fillRect l="-1133" t="-2427" b="-60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tangolo 7"/>
          <p:cNvSpPr/>
          <p:nvPr/>
        </p:nvSpPr>
        <p:spPr>
          <a:xfrm>
            <a:off x="4511040" y="2296160"/>
            <a:ext cx="2641600" cy="792480"/>
          </a:xfrm>
          <a:prstGeom prst="rect">
            <a:avLst/>
          </a:prstGeom>
          <a:solidFill>
            <a:srgbClr val="EEF23E">
              <a:alpha val="2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4267199" y="3129280"/>
            <a:ext cx="32600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</a:t>
            </a:r>
            <a:r>
              <a:rPr lang="it-IT" sz="2200" b="1" dirty="0" smtClean="0">
                <a:solidFill>
                  <a:srgbClr val="2E75B6"/>
                </a:solidFill>
              </a:rPr>
              <a:t>NAVIER SLIP LENGTH or    </a:t>
            </a:r>
          </a:p>
          <a:p>
            <a:r>
              <a:rPr lang="it-IT" sz="2200" b="1" dirty="0">
                <a:solidFill>
                  <a:srgbClr val="2E75B6"/>
                </a:solidFill>
              </a:rPr>
              <a:t> </a:t>
            </a:r>
            <a:r>
              <a:rPr lang="it-IT" sz="2200" b="1" dirty="0" smtClean="0">
                <a:solidFill>
                  <a:srgbClr val="2E75B6"/>
                </a:solidFill>
              </a:rPr>
              <a:t>PROTRUSION HEIGHT </a:t>
            </a:r>
            <a:r>
              <a:rPr lang="it-IT" sz="2200" b="1" dirty="0" smtClean="0">
                <a:solidFill>
                  <a:srgbClr val="2E75B6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endParaRPr lang="it-IT" sz="2200" b="1" dirty="0">
              <a:solidFill>
                <a:srgbClr val="2E75B6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3920" y="4200870"/>
            <a:ext cx="4998720" cy="222376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416" y="3445943"/>
            <a:ext cx="336929" cy="486133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5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/>
        </p:nvSpPr>
        <p:spPr>
          <a:xfrm>
            <a:off x="69355" y="5265954"/>
            <a:ext cx="3281686" cy="8785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24014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/>
              <a:t>U</a:t>
            </a:r>
            <a:r>
              <a:rPr lang="it-IT" baseline="-25000"/>
              <a:t>s</a:t>
            </a:r>
            <a:endParaRPr lang="en-US" baseline="-25000" dirty="0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476826" y="3048243"/>
            <a:ext cx="266975" cy="232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/>
          <p:cNvSpPr/>
          <p:nvPr/>
        </p:nvSpPr>
        <p:spPr>
          <a:xfrm>
            <a:off x="5862638" y="3614058"/>
            <a:ext cx="328612" cy="308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15"/>
          <p:cNvSpPr/>
          <p:nvPr/>
        </p:nvSpPr>
        <p:spPr>
          <a:xfrm>
            <a:off x="2342035" y="5576498"/>
            <a:ext cx="335756" cy="259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ttangolo 18"/>
          <p:cNvSpPr/>
          <p:nvPr/>
        </p:nvSpPr>
        <p:spPr>
          <a:xfrm>
            <a:off x="1135781" y="5302172"/>
            <a:ext cx="383085" cy="8423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ttangolo 19"/>
          <p:cNvSpPr/>
          <p:nvPr/>
        </p:nvSpPr>
        <p:spPr>
          <a:xfrm>
            <a:off x="3469924" y="5486838"/>
            <a:ext cx="1392851" cy="519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ttangolo 25"/>
          <p:cNvSpPr/>
          <p:nvPr/>
        </p:nvSpPr>
        <p:spPr>
          <a:xfrm>
            <a:off x="1518866" y="2293493"/>
            <a:ext cx="536904" cy="307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ttangolo 27"/>
          <p:cNvSpPr/>
          <p:nvPr/>
        </p:nvSpPr>
        <p:spPr>
          <a:xfrm>
            <a:off x="46383" y="12920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/>
              <a:t>U</a:t>
            </a:r>
            <a:r>
              <a:rPr lang="it-IT" baseline="-25000"/>
              <a:t>s</a:t>
            </a:r>
            <a:endParaRPr lang="en-US" baseline="-25000" dirty="0"/>
          </a:p>
        </p:txBody>
      </p:sp>
      <p:sp>
        <p:nvSpPr>
          <p:cNvPr id="29" name="Rettangolo 28"/>
          <p:cNvSpPr/>
          <p:nvPr/>
        </p:nvSpPr>
        <p:spPr>
          <a:xfrm>
            <a:off x="198783" y="14444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/>
              <a:t>U</a:t>
            </a:r>
            <a:r>
              <a:rPr lang="it-IT" baseline="-25000"/>
              <a:t>s</a:t>
            </a:r>
            <a:endParaRPr lang="en-US" baseline="-25000" dirty="0"/>
          </a:p>
        </p:txBody>
      </p:sp>
      <p:sp>
        <p:nvSpPr>
          <p:cNvPr id="31" name="Rettangolo 30"/>
          <p:cNvSpPr/>
          <p:nvPr/>
        </p:nvSpPr>
        <p:spPr>
          <a:xfrm>
            <a:off x="1312216" y="2637194"/>
            <a:ext cx="3806322" cy="411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ttangolo 31"/>
          <p:cNvSpPr/>
          <p:nvPr/>
        </p:nvSpPr>
        <p:spPr>
          <a:xfrm>
            <a:off x="5580993" y="4504362"/>
            <a:ext cx="2249214" cy="361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73986" y="1292087"/>
            <a:ext cx="83245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Numerical</a:t>
            </a:r>
            <a:r>
              <a:rPr lang="it-IT" sz="2400" dirty="0" smtClean="0"/>
              <a:t> </a:t>
            </a:r>
            <a:r>
              <a:rPr lang="it-IT" sz="2400" dirty="0" err="1" smtClean="0"/>
              <a:t>solution</a:t>
            </a:r>
            <a:r>
              <a:rPr lang="it-IT" sz="2400" dirty="0" smtClean="0"/>
              <a:t> of the </a:t>
            </a:r>
            <a:r>
              <a:rPr lang="it-IT" sz="2400" dirty="0" err="1" smtClean="0"/>
              <a:t>adjoint</a:t>
            </a:r>
            <a:r>
              <a:rPr lang="it-IT" sz="2400" dirty="0" smtClean="0"/>
              <a:t> </a:t>
            </a:r>
            <a:r>
              <a:rPr lang="it-IT" sz="2400" dirty="0" err="1" smtClean="0"/>
              <a:t>equations</a:t>
            </a:r>
            <a:r>
              <a:rPr lang="it-IT" sz="2400" dirty="0" smtClean="0"/>
              <a:t>: </a:t>
            </a:r>
            <a:r>
              <a:rPr lang="it-IT" sz="2400" i="1" dirty="0" smtClean="0"/>
              <a:t>mass-</a:t>
            </a:r>
            <a:r>
              <a:rPr lang="it-IT" sz="2400" i="1" dirty="0" err="1" smtClean="0"/>
              <a:t>conserving</a:t>
            </a:r>
            <a:r>
              <a:rPr lang="it-IT" sz="2400" dirty="0" smtClean="0"/>
              <a:t> </a:t>
            </a:r>
            <a:r>
              <a:rPr lang="it-IT" sz="2400" dirty="0" err="1" smtClean="0"/>
              <a:t>boundary</a:t>
            </a:r>
            <a:r>
              <a:rPr lang="it-IT" sz="2400" dirty="0" smtClean="0"/>
              <a:t> </a:t>
            </a:r>
            <a:r>
              <a:rPr lang="it-IT" sz="2400" dirty="0" err="1" smtClean="0"/>
              <a:t>element</a:t>
            </a:r>
            <a:r>
              <a:rPr lang="it-IT" sz="2400" dirty="0" smtClean="0"/>
              <a:t> </a:t>
            </a:r>
            <a:r>
              <a:rPr lang="it-IT" sz="2400" dirty="0" err="1" smtClean="0"/>
              <a:t>method</a:t>
            </a:r>
            <a:r>
              <a:rPr lang="it-IT" sz="2400" dirty="0" smtClean="0"/>
              <a:t> </a:t>
            </a:r>
            <a:r>
              <a:rPr lang="it-IT" sz="2400" dirty="0" err="1" smtClean="0"/>
              <a:t>described</a:t>
            </a:r>
            <a:r>
              <a:rPr lang="it-IT" sz="2400" dirty="0" smtClean="0"/>
              <a:t> in:</a:t>
            </a:r>
          </a:p>
          <a:p>
            <a:endParaRPr lang="it-IT" sz="2400" dirty="0"/>
          </a:p>
          <a:p>
            <a:r>
              <a:rPr lang="en-US" sz="2000" dirty="0" smtClean="0"/>
              <a:t>	E. </a:t>
            </a:r>
            <a:r>
              <a:rPr lang="en-US" sz="2000" dirty="0" err="1" smtClean="0"/>
              <a:t>Alinovi</a:t>
            </a:r>
            <a:r>
              <a:rPr lang="en-US" sz="2000" dirty="0" smtClean="0"/>
              <a:t> &amp; A. Bottaro, </a:t>
            </a:r>
            <a:r>
              <a:rPr lang="en-US" sz="2000" i="1" dirty="0"/>
              <a:t>J. </a:t>
            </a:r>
            <a:r>
              <a:rPr lang="en-US" sz="2000" i="1" dirty="0" smtClean="0"/>
              <a:t>Comp. </a:t>
            </a:r>
          </a:p>
          <a:p>
            <a:r>
              <a:rPr lang="en-US" sz="2000" i="1" dirty="0" smtClean="0"/>
              <a:t>	Phys</a:t>
            </a:r>
            <a:r>
              <a:rPr lang="en-US" sz="2000" i="1" dirty="0"/>
              <a:t>.</a:t>
            </a:r>
            <a:r>
              <a:rPr lang="en-US" sz="2000" dirty="0"/>
              <a:t>, </a:t>
            </a:r>
            <a:r>
              <a:rPr lang="en-US" sz="2000" b="1" dirty="0" smtClean="0"/>
              <a:t>356</a:t>
            </a:r>
            <a:r>
              <a:rPr lang="en-US" sz="2000" dirty="0"/>
              <a:t> </a:t>
            </a:r>
            <a:r>
              <a:rPr lang="en-US" sz="2000" dirty="0" smtClean="0"/>
              <a:t>(2018) 261-281</a:t>
            </a:r>
            <a:r>
              <a:rPr lang="en-US" sz="2000" dirty="0"/>
              <a:t>.</a:t>
            </a:r>
            <a:endParaRPr lang="it-IT" sz="20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039" y="2233487"/>
            <a:ext cx="3677700" cy="39648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6705600" y="5836054"/>
            <a:ext cx="260264" cy="308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/>
          <p:cNvSpPr txBox="1"/>
          <p:nvPr/>
        </p:nvSpPr>
        <p:spPr>
          <a:xfrm>
            <a:off x="6705600" y="5775211"/>
            <a:ext cx="676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Brush Script MT" panose="03060802040406070304" pitchFamily="66" charset="0"/>
              </a:rPr>
              <a:t>l</a:t>
            </a:r>
            <a:endParaRPr lang="it-IT" sz="2400" dirty="0">
              <a:latin typeface="Brush Script MT" panose="03060802040406070304" pitchFamily="66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824538" y="4191000"/>
            <a:ext cx="85725" cy="18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6291263" y="4657725"/>
            <a:ext cx="85725" cy="123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6338362" y="4530017"/>
            <a:ext cx="24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z</a:t>
            </a:r>
            <a:endParaRPr lang="it-IT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5653088" y="4028864"/>
            <a:ext cx="257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y</a:t>
            </a:r>
            <a:endParaRPr lang="it-IT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64" y="3502448"/>
            <a:ext cx="4151310" cy="3080071"/>
          </a:xfrm>
          <a:prstGeom prst="rect">
            <a:avLst/>
          </a:prstGeom>
        </p:spPr>
      </p:pic>
      <p:pic>
        <p:nvPicPr>
          <p:cNvPr id="33" name="Immagin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9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/>
        </p:nvSpPr>
        <p:spPr>
          <a:xfrm>
            <a:off x="69355" y="5265954"/>
            <a:ext cx="3281686" cy="8785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24014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>
                <a:latin typeface="Brush Script MT" panose="03060802040406070304" pitchFamily="66" charset="0"/>
              </a:rPr>
              <a:t>l</a:t>
            </a:r>
            <a:endParaRPr lang="it-IT" dirty="0">
              <a:latin typeface="Brush Script MT" panose="03060802040406070304" pitchFamily="66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476826" y="3048243"/>
            <a:ext cx="266975" cy="232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/>
          <p:cNvSpPr/>
          <p:nvPr/>
        </p:nvSpPr>
        <p:spPr>
          <a:xfrm>
            <a:off x="5862638" y="3614058"/>
            <a:ext cx="328612" cy="308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tangolo 15"/>
          <p:cNvSpPr/>
          <p:nvPr/>
        </p:nvSpPr>
        <p:spPr>
          <a:xfrm>
            <a:off x="2342035" y="5576498"/>
            <a:ext cx="335756" cy="259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ttangolo 18"/>
          <p:cNvSpPr/>
          <p:nvPr/>
        </p:nvSpPr>
        <p:spPr>
          <a:xfrm>
            <a:off x="1135781" y="5302172"/>
            <a:ext cx="383085" cy="8423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ttangolo 19"/>
          <p:cNvSpPr/>
          <p:nvPr/>
        </p:nvSpPr>
        <p:spPr>
          <a:xfrm>
            <a:off x="3469924" y="5486838"/>
            <a:ext cx="1392851" cy="519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ttangolo 25"/>
          <p:cNvSpPr/>
          <p:nvPr/>
        </p:nvSpPr>
        <p:spPr>
          <a:xfrm>
            <a:off x="1518866" y="2293493"/>
            <a:ext cx="536904" cy="307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ttangolo 27"/>
          <p:cNvSpPr/>
          <p:nvPr/>
        </p:nvSpPr>
        <p:spPr>
          <a:xfrm>
            <a:off x="46383" y="12920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>
                <a:latin typeface="Brush Script MT" panose="03060802040406070304" pitchFamily="66" charset="0"/>
              </a:rPr>
              <a:t>l</a:t>
            </a:r>
            <a:endParaRPr lang="it-IT" dirty="0">
              <a:latin typeface="Brush Script MT" panose="03060802040406070304" pitchFamily="66" charset="0"/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5580993" y="4504362"/>
            <a:ext cx="2249214" cy="3618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96" y="636411"/>
            <a:ext cx="4984701" cy="2692995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96" y="3743805"/>
            <a:ext cx="4976367" cy="269937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148195" y="4824413"/>
            <a:ext cx="66243" cy="176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/>
          <p:cNvSpPr txBox="1"/>
          <p:nvPr/>
        </p:nvSpPr>
        <p:spPr>
          <a:xfrm>
            <a:off x="1033923" y="4735358"/>
            <a:ext cx="676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Brush Script MT" panose="03060802040406070304" pitchFamily="66" charset="0"/>
              </a:rPr>
              <a:t>l</a:t>
            </a:r>
            <a:endParaRPr lang="it-IT" sz="2000" dirty="0">
              <a:latin typeface="Brush Script MT" panose="03060802040406070304" pitchFamily="66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1015618" y="1774977"/>
            <a:ext cx="676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latin typeface="Brush Script MT" panose="03060802040406070304" pitchFamily="66" charset="0"/>
              </a:rPr>
              <a:t>l</a:t>
            </a:r>
            <a:endParaRPr lang="it-IT" sz="2000" dirty="0">
              <a:latin typeface="Brush Script MT" panose="03060802040406070304" pitchFamily="66" charset="0"/>
            </a:endParaRPr>
          </a:p>
        </p:txBody>
      </p:sp>
      <p:cxnSp>
        <p:nvCxnSpPr>
          <p:cNvPr id="15" name="Connettore diritto 14"/>
          <p:cNvCxnSpPr/>
          <p:nvPr/>
        </p:nvCxnSpPr>
        <p:spPr>
          <a:xfrm>
            <a:off x="1102096" y="1862138"/>
            <a:ext cx="11234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6222698" y="1292087"/>
            <a:ext cx="277281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A.M. Davis &amp; E. </a:t>
            </a:r>
            <a:r>
              <a:rPr lang="it-IT" sz="2000" dirty="0" err="1" smtClean="0"/>
              <a:t>Lauga</a:t>
            </a:r>
            <a:r>
              <a:rPr lang="it-IT" sz="2000" dirty="0" smtClean="0"/>
              <a:t>,</a:t>
            </a:r>
          </a:p>
          <a:p>
            <a:r>
              <a:rPr lang="it-IT" sz="2000" i="1" dirty="0" err="1" smtClean="0"/>
              <a:t>Phys</a:t>
            </a:r>
            <a:r>
              <a:rPr lang="it-IT" sz="2000" i="1" dirty="0" smtClean="0"/>
              <a:t>. </a:t>
            </a:r>
            <a:r>
              <a:rPr lang="it-IT" sz="2000" i="1" dirty="0" err="1" smtClean="0"/>
              <a:t>Fluids</a:t>
            </a:r>
            <a:r>
              <a:rPr lang="it-IT" sz="2000" i="1" dirty="0" smtClean="0"/>
              <a:t> </a:t>
            </a:r>
            <a:r>
              <a:rPr lang="it-IT" sz="2000" b="1" dirty="0" smtClean="0"/>
              <a:t>21</a:t>
            </a:r>
            <a:r>
              <a:rPr lang="it-IT" sz="2000" dirty="0" smtClean="0"/>
              <a:t> (2009) 0011701</a:t>
            </a:r>
          </a:p>
          <a:p>
            <a:endParaRPr lang="it-IT" sz="1000" dirty="0"/>
          </a:p>
          <a:p>
            <a:endParaRPr lang="it-IT" sz="2000" dirty="0" smtClean="0"/>
          </a:p>
          <a:p>
            <a:r>
              <a:rPr lang="it-IT" sz="2000" b="1" dirty="0" smtClean="0">
                <a:solidFill>
                  <a:schemeClr val="accent1"/>
                </a:solidFill>
              </a:rPr>
              <a:t>SUPERHYDROPHOBIC </a:t>
            </a:r>
          </a:p>
          <a:p>
            <a:r>
              <a:rPr lang="it-IT" sz="2000" b="1" dirty="0" smtClean="0">
                <a:solidFill>
                  <a:schemeClr val="accent1"/>
                </a:solidFill>
              </a:rPr>
              <a:t>REFERENCE CASES         (</a:t>
            </a:r>
            <a:r>
              <a:rPr lang="it-IT" sz="2000" b="1" dirty="0" smtClean="0">
                <a:solidFill>
                  <a:schemeClr val="accent1"/>
                </a:solidFill>
                <a:latin typeface="Symbol" panose="05050102010706020507" pitchFamily="18" charset="2"/>
              </a:rPr>
              <a:t>l</a:t>
            </a:r>
            <a:r>
              <a:rPr lang="it-IT" sz="2000" b="1" dirty="0" smtClean="0">
                <a:solidFill>
                  <a:schemeClr val="accent1"/>
                </a:solidFill>
              </a:rPr>
              <a:t> = 0.018)</a:t>
            </a:r>
            <a:endParaRPr lang="it-IT" sz="2000" b="1" dirty="0">
              <a:solidFill>
                <a:schemeClr val="accent1"/>
              </a:solidFill>
            </a:endParaRPr>
          </a:p>
          <a:p>
            <a:endParaRPr lang="it-IT" sz="2000" dirty="0" smtClean="0"/>
          </a:p>
          <a:p>
            <a:endParaRPr lang="it-IT" sz="1000" dirty="0"/>
          </a:p>
          <a:p>
            <a:r>
              <a:rPr lang="it-IT" sz="2000" dirty="0" smtClean="0"/>
              <a:t>C. Teo &amp; B. </a:t>
            </a:r>
            <a:r>
              <a:rPr lang="it-IT" sz="2000" dirty="0" err="1" smtClean="0"/>
              <a:t>Khoo</a:t>
            </a:r>
            <a:r>
              <a:rPr lang="it-IT" sz="2000" dirty="0" smtClean="0"/>
              <a:t>, </a:t>
            </a:r>
            <a:r>
              <a:rPr lang="it-IT" sz="2000" i="1" dirty="0" err="1" smtClean="0"/>
              <a:t>Microfl</a:t>
            </a:r>
            <a:r>
              <a:rPr lang="it-IT" sz="2000" i="1" dirty="0" smtClean="0"/>
              <a:t>. &amp; </a:t>
            </a:r>
            <a:r>
              <a:rPr lang="it-IT" sz="2000" i="1" dirty="0" err="1" smtClean="0"/>
              <a:t>Nanofl</a:t>
            </a:r>
            <a:r>
              <a:rPr lang="it-IT" sz="2000" dirty="0" smtClean="0"/>
              <a:t>. </a:t>
            </a:r>
            <a:r>
              <a:rPr lang="it-IT" sz="2000" b="1" dirty="0" smtClean="0"/>
              <a:t>9</a:t>
            </a:r>
            <a:r>
              <a:rPr lang="it-IT" sz="2000" dirty="0" smtClean="0"/>
              <a:t> (2010) 499-511</a:t>
            </a:r>
          </a:p>
          <a:p>
            <a:endParaRPr lang="it-IT" sz="1200" dirty="0" smtClean="0"/>
          </a:p>
          <a:p>
            <a:r>
              <a:rPr lang="it-IT" sz="2000" dirty="0" smtClean="0"/>
              <a:t>D. </a:t>
            </a:r>
            <a:r>
              <a:rPr lang="it-IT" sz="2000" dirty="0" err="1" smtClean="0"/>
              <a:t>Crowdy</a:t>
            </a:r>
            <a:r>
              <a:rPr lang="it-IT" sz="2000" dirty="0" smtClean="0"/>
              <a:t>, </a:t>
            </a:r>
            <a:r>
              <a:rPr lang="it-IT" sz="2000" i="1" dirty="0" err="1" smtClean="0"/>
              <a:t>Phys</a:t>
            </a:r>
            <a:r>
              <a:rPr lang="it-IT" sz="2000" i="1" dirty="0" smtClean="0"/>
              <a:t>. </a:t>
            </a:r>
            <a:r>
              <a:rPr lang="it-IT" sz="2000" i="1" dirty="0" err="1" smtClean="0"/>
              <a:t>Fluids</a:t>
            </a:r>
            <a:endParaRPr lang="it-IT" sz="2000" i="1" dirty="0" smtClean="0"/>
          </a:p>
          <a:p>
            <a:r>
              <a:rPr lang="it-IT" sz="2000" b="1" dirty="0" smtClean="0"/>
              <a:t>22</a:t>
            </a:r>
            <a:r>
              <a:rPr lang="it-IT" sz="2000" dirty="0" smtClean="0"/>
              <a:t> (2010) 121703</a:t>
            </a:r>
          </a:p>
          <a:p>
            <a:endParaRPr lang="it-IT" sz="1400" dirty="0"/>
          </a:p>
          <a:p>
            <a:r>
              <a:rPr lang="it-IT" dirty="0" smtClean="0"/>
              <a:t>(</a:t>
            </a:r>
            <a:r>
              <a:rPr lang="it-IT" dirty="0" err="1" smtClean="0"/>
              <a:t>previous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 </a:t>
            </a:r>
            <a:r>
              <a:rPr lang="it-IT" dirty="0" err="1" smtClean="0"/>
              <a:t>based</a:t>
            </a:r>
            <a:r>
              <a:rPr lang="it-IT" dirty="0" smtClean="0"/>
              <a:t> on free-</a:t>
            </a:r>
            <a:r>
              <a:rPr lang="it-IT" dirty="0" err="1" smtClean="0"/>
              <a:t>shear</a:t>
            </a:r>
            <a:r>
              <a:rPr lang="it-IT" dirty="0" smtClean="0"/>
              <a:t> </a:t>
            </a:r>
            <a:r>
              <a:rPr lang="it-IT" dirty="0" err="1" smtClean="0"/>
              <a:t>conditions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the gas-</a:t>
            </a:r>
            <a:r>
              <a:rPr lang="it-IT" dirty="0" err="1" smtClean="0"/>
              <a:t>liquid</a:t>
            </a:r>
            <a:r>
              <a:rPr lang="it-IT" dirty="0" smtClean="0"/>
              <a:t> </a:t>
            </a:r>
            <a:r>
              <a:rPr lang="it-IT" dirty="0" err="1" smtClean="0"/>
              <a:t>interface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29" name="Immagin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73" y="12403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3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 w="28575">
            <a:solidFill>
              <a:srgbClr val="295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36331" y="1290409"/>
            <a:ext cx="81968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i="1" dirty="0"/>
              <a:t>‘‘Life’’</a:t>
            </a:r>
            <a:r>
              <a:rPr lang="it-IT" sz="2600" dirty="0" smtClean="0"/>
              <a:t> </a:t>
            </a:r>
            <a:r>
              <a:rPr lang="it-IT" sz="2600" dirty="0" err="1" smtClean="0"/>
              <a:t>is</a:t>
            </a:r>
            <a:r>
              <a:rPr lang="it-IT" sz="2600" dirty="0" smtClean="0"/>
              <a:t> </a:t>
            </a:r>
            <a:r>
              <a:rPr lang="it-IT" sz="2600" dirty="0" err="1" smtClean="0"/>
              <a:t>not</a:t>
            </a:r>
            <a:r>
              <a:rPr lang="it-IT" sz="2600" dirty="0" smtClean="0"/>
              <a:t> </a:t>
            </a:r>
            <a:r>
              <a:rPr lang="it-IT" sz="2600" dirty="0" err="1" smtClean="0"/>
              <a:t>smooth</a:t>
            </a:r>
            <a:r>
              <a:rPr lang="it-IT" sz="2600" dirty="0" smtClean="0"/>
              <a:t>, </a:t>
            </a:r>
            <a:r>
              <a:rPr lang="it-IT" sz="2600" dirty="0" err="1" smtClean="0"/>
              <a:t>but</a:t>
            </a:r>
            <a:r>
              <a:rPr lang="it-IT" sz="2600" dirty="0" smtClean="0"/>
              <a:t> </a:t>
            </a:r>
            <a:r>
              <a:rPr lang="it-IT" sz="2600" dirty="0" err="1" smtClean="0"/>
              <a:t>anisotropic</a:t>
            </a:r>
            <a:r>
              <a:rPr lang="it-IT" sz="2600" dirty="0" smtClean="0"/>
              <a:t>, </a:t>
            </a:r>
            <a:r>
              <a:rPr lang="it-IT" sz="2600" dirty="0" err="1" smtClean="0"/>
              <a:t>multiscale</a:t>
            </a:r>
            <a:r>
              <a:rPr lang="it-IT" sz="2600" dirty="0" smtClean="0"/>
              <a:t>, </a:t>
            </a:r>
            <a:r>
              <a:rPr lang="it-IT" sz="2600" dirty="0" err="1" smtClean="0"/>
              <a:t>heterogeneous</a:t>
            </a:r>
            <a:r>
              <a:rPr lang="it-IT" sz="2600" dirty="0" smtClean="0"/>
              <a:t>, </a:t>
            </a:r>
            <a:r>
              <a:rPr lang="it-IT" sz="2600" dirty="0" err="1" smtClean="0"/>
              <a:t>rough</a:t>
            </a:r>
            <a:r>
              <a:rPr lang="it-IT" sz="2600" dirty="0" smtClean="0"/>
              <a:t>, </a:t>
            </a:r>
            <a:r>
              <a:rPr lang="it-IT" sz="2600" dirty="0" err="1" smtClean="0"/>
              <a:t>porous</a:t>
            </a:r>
            <a:r>
              <a:rPr lang="it-IT" sz="2600" dirty="0" smtClean="0"/>
              <a:t>, </a:t>
            </a:r>
            <a:r>
              <a:rPr lang="it-IT" sz="2600" dirty="0" err="1" smtClean="0"/>
              <a:t>flexible</a:t>
            </a:r>
            <a:r>
              <a:rPr lang="it-IT" sz="2600" dirty="0" smtClean="0"/>
              <a:t>, etc. </a:t>
            </a:r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647" y="2182960"/>
            <a:ext cx="5599582" cy="442701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757" y="2182961"/>
            <a:ext cx="3051511" cy="231991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4518991" y="4502871"/>
            <a:ext cx="3075948" cy="23551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634757" y="2182961"/>
            <a:ext cx="3051511" cy="23199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diritto 13"/>
          <p:cNvCxnSpPr/>
          <p:nvPr/>
        </p:nvCxnSpPr>
        <p:spPr>
          <a:xfrm flipH="1" flipV="1">
            <a:off x="3193774" y="3773714"/>
            <a:ext cx="1440983" cy="72915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/>
          <p:cNvCxnSpPr/>
          <p:nvPr/>
        </p:nvCxnSpPr>
        <p:spPr>
          <a:xfrm flipH="1">
            <a:off x="3193774" y="2182959"/>
            <a:ext cx="1440983" cy="156916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/>
          <p:cNvSpPr/>
          <p:nvPr/>
        </p:nvSpPr>
        <p:spPr>
          <a:xfrm>
            <a:off x="344557" y="1125173"/>
            <a:ext cx="8973614" cy="150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9027886" y="1139687"/>
            <a:ext cx="391885" cy="59577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-197346" y="3164114"/>
            <a:ext cx="482967" cy="41510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-197346" y="6609975"/>
            <a:ext cx="9617117" cy="82133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8853714" y="870857"/>
            <a:ext cx="759160" cy="6560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/>
          <p:cNvSpPr/>
          <p:nvPr/>
        </p:nvSpPr>
        <p:spPr>
          <a:xfrm>
            <a:off x="-390449" y="6720114"/>
            <a:ext cx="10328498" cy="711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-609600" y="2554514"/>
            <a:ext cx="1145931" cy="5036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566" y="133530"/>
            <a:ext cx="919792" cy="1093531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26" name="Immagin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1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788886" y="1137750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5055476" y="1206307"/>
            <a:ext cx="2291255" cy="939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9" y="1625077"/>
            <a:ext cx="7762728" cy="284543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349829" y="781878"/>
            <a:ext cx="5996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To </a:t>
            </a:r>
            <a:r>
              <a:rPr lang="it-IT" sz="2400" dirty="0" err="1" smtClean="0"/>
              <a:t>study</a:t>
            </a:r>
            <a:r>
              <a:rPr lang="it-IT" sz="2400" dirty="0" smtClean="0"/>
              <a:t> LIS </a:t>
            </a:r>
            <a:r>
              <a:rPr lang="it-IT" sz="2400" dirty="0" err="1" smtClean="0"/>
              <a:t>we</a:t>
            </a:r>
            <a:r>
              <a:rPr lang="it-IT" sz="2400" dirty="0" smtClean="0"/>
              <a:t> must </a:t>
            </a:r>
            <a:r>
              <a:rPr lang="it-IT" sz="2400" dirty="0" err="1" smtClean="0"/>
              <a:t>vary</a:t>
            </a:r>
            <a:r>
              <a:rPr lang="it-IT" sz="2400" dirty="0" smtClean="0"/>
              <a:t> the </a:t>
            </a:r>
            <a:r>
              <a:rPr lang="it-IT" sz="2400" dirty="0" err="1" smtClean="0"/>
              <a:t>viscosity</a:t>
            </a:r>
            <a:r>
              <a:rPr lang="it-IT" sz="2400" dirty="0" smtClean="0"/>
              <a:t> ratio</a:t>
            </a:r>
            <a:r>
              <a:rPr lang="it-IT" sz="2400" dirty="0" smtClean="0">
                <a:latin typeface="Symbol" panose="05050102010706020507" pitchFamily="18" charset="2"/>
              </a:rPr>
              <a:t> l</a:t>
            </a:r>
            <a:endParaRPr lang="it-IT" sz="2400" dirty="0">
              <a:latin typeface="Symbol" panose="05050102010706020507" pitchFamily="18" charset="2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-141551" y="2917371"/>
            <a:ext cx="234290" cy="391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781" y="2645031"/>
            <a:ext cx="328308" cy="486624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4532435" y="2754505"/>
            <a:ext cx="344365" cy="293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3186" y="2719921"/>
            <a:ext cx="196790" cy="46412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165" y="578390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63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ttangolo 5"/>
              <p:cNvSpPr/>
              <p:nvPr/>
            </p:nvSpPr>
            <p:spPr>
              <a:xfrm>
                <a:off x="-788886" y="1137750"/>
                <a:ext cx="9250017" cy="57183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/>
                        <m:den/>
                      </m:f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6" name="Rettango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88886" y="1137750"/>
                <a:ext cx="9250017" cy="571831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5055476" y="1206307"/>
            <a:ext cx="2291255" cy="939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436998" y="789444"/>
            <a:ext cx="6445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             </a:t>
            </a:r>
            <a:r>
              <a:rPr lang="it-IT" sz="2400" b="1" dirty="0" err="1" smtClean="0"/>
              <a:t>Protrusion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height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difference</a:t>
            </a:r>
            <a:r>
              <a:rPr lang="it-IT" sz="2400" b="1" dirty="0" smtClean="0"/>
              <a:t>     </a:t>
            </a:r>
            <a:r>
              <a:rPr lang="it-IT" sz="2400" dirty="0" smtClean="0"/>
              <a:t>(for c = 0.5)</a:t>
            </a:r>
            <a:endParaRPr lang="it-IT" sz="2400" dirty="0">
              <a:latin typeface="Symbol" panose="05050102010706020507" pitchFamily="18" charset="2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-141551" y="2917371"/>
            <a:ext cx="234290" cy="391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4532435" y="2754505"/>
            <a:ext cx="344365" cy="293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74" y="1599415"/>
            <a:ext cx="6746633" cy="3755272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715592" y="3122692"/>
            <a:ext cx="246433" cy="349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sellaDiTesto 19"/>
              <p:cNvSpPr txBox="1"/>
              <p:nvPr/>
            </p:nvSpPr>
            <p:spPr>
              <a:xfrm>
                <a:off x="648184" y="3381375"/>
                <a:ext cx="221990" cy="4683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it-IT" sz="1600" dirty="0">
                              <a:latin typeface="Brush Script MT" panose="03060802040406070304" pitchFamily="66" charset="0"/>
                            </a:rPr>
                            <m:t>l</m:t>
                          </m:r>
                          <m:r>
                            <m:rPr>
                              <m:nor/>
                            </m:rPr>
                            <a:rPr lang="it-IT" sz="1600" dirty="0">
                              <a:latin typeface="Brush Script MT" panose="03060802040406070304" pitchFamily="66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it-IT" sz="1600" dirty="0"/>
              </a:p>
            </p:txBody>
          </p:sp>
        </mc:Choice>
        <mc:Fallback xmlns="">
          <p:sp>
            <p:nvSpPr>
              <p:cNvPr id="20" name="CasellaDiTesto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84" y="3381375"/>
                <a:ext cx="221990" cy="468398"/>
              </a:xfrm>
              <a:prstGeom prst="rect">
                <a:avLst/>
              </a:prstGeom>
              <a:blipFill>
                <a:blip r:embed="rId6"/>
                <a:stretch>
                  <a:fillRect r="-81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ttangolo 20"/>
          <p:cNvSpPr/>
          <p:nvPr/>
        </p:nvSpPr>
        <p:spPr>
          <a:xfrm>
            <a:off x="648184" y="3676650"/>
            <a:ext cx="221990" cy="257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/>
              <p:cNvSpPr txBox="1"/>
              <p:nvPr/>
            </p:nvSpPr>
            <p:spPr>
              <a:xfrm>
                <a:off x="414873" y="3574432"/>
                <a:ext cx="63011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200" dirty="0">
                          <a:latin typeface="Brush Script MT" panose="03060802040406070304" pitchFamily="66" charset="0"/>
                        </a:rPr>
                        <m:t>l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2" name="CasellaDiTesto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73" y="3574432"/>
                <a:ext cx="630115" cy="43088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asellaDiTesto 22"/>
          <p:cNvSpPr txBox="1"/>
          <p:nvPr/>
        </p:nvSpPr>
        <p:spPr>
          <a:xfrm>
            <a:off x="0" y="5290204"/>
            <a:ext cx="8599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   </a:t>
            </a:r>
            <a:r>
              <a:rPr lang="it-IT" dirty="0" err="1" smtClean="0"/>
              <a:t>Even</a:t>
            </a:r>
            <a:r>
              <a:rPr lang="it-IT" dirty="0" smtClean="0"/>
              <a:t> </a:t>
            </a:r>
            <a:r>
              <a:rPr lang="it-IT" dirty="0" err="1" smtClean="0"/>
              <a:t>if</a:t>
            </a:r>
            <a:r>
              <a:rPr lang="it-IT" dirty="0" smtClean="0"/>
              <a:t> in </a:t>
            </a:r>
            <a:r>
              <a:rPr lang="it-IT" dirty="0" err="1" smtClean="0"/>
              <a:t>macroscopic</a:t>
            </a:r>
            <a:r>
              <a:rPr lang="it-IT" dirty="0" smtClean="0"/>
              <a:t> </a:t>
            </a:r>
            <a:r>
              <a:rPr lang="it-IT" dirty="0" err="1" smtClean="0"/>
              <a:t>simulations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must use </a:t>
            </a:r>
            <a:r>
              <a:rPr lang="it-IT" dirty="0" err="1" smtClean="0"/>
              <a:t>both</a:t>
            </a:r>
            <a:r>
              <a:rPr lang="it-IT" dirty="0" smtClean="0"/>
              <a:t> </a:t>
            </a:r>
            <a:r>
              <a:rPr lang="it-IT" dirty="0" err="1" smtClean="0"/>
              <a:t>protrusion</a:t>
            </a:r>
            <a:r>
              <a:rPr lang="it-IT" dirty="0" smtClean="0"/>
              <a:t> </a:t>
            </a:r>
            <a:r>
              <a:rPr lang="it-IT" dirty="0" err="1" smtClean="0"/>
              <a:t>heights</a:t>
            </a:r>
            <a:r>
              <a:rPr lang="it-IT" dirty="0" smtClean="0"/>
              <a:t>, </a:t>
            </a:r>
            <a:r>
              <a:rPr lang="it-IT" dirty="0" err="1" smtClean="0"/>
              <a:t>there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a </a:t>
            </a:r>
            <a:r>
              <a:rPr lang="it-IT" dirty="0" smtClean="0"/>
              <a:t>single </a:t>
            </a:r>
            <a:r>
              <a:rPr lang="it-IT" dirty="0" err="1" smtClean="0"/>
              <a:t>relevant</a:t>
            </a:r>
            <a:r>
              <a:rPr lang="it-IT" dirty="0" smtClean="0"/>
              <a:t> </a:t>
            </a:r>
            <a:r>
              <a:rPr lang="it-IT" dirty="0" err="1" smtClean="0"/>
              <a:t>length</a:t>
            </a:r>
            <a:r>
              <a:rPr lang="it-IT" dirty="0" smtClean="0"/>
              <a:t> scale </a:t>
            </a:r>
            <a:r>
              <a:rPr lang="it-IT" i="1" dirty="0" smtClean="0">
                <a:latin typeface="Symbol" panose="05050102010706020507" pitchFamily="18" charset="2"/>
              </a:rPr>
              <a:t>D</a:t>
            </a:r>
            <a:r>
              <a:rPr lang="it-IT" sz="800" i="1" dirty="0" smtClean="0">
                <a:latin typeface="Symbol" panose="05050102010706020507" pitchFamily="18" charset="2"/>
              </a:rPr>
              <a:t> </a:t>
            </a:r>
            <a:r>
              <a:rPr lang="it-IT" i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it-IT" i="1" dirty="0" smtClean="0">
                <a:latin typeface="Symbol" panose="05050102010706020507" pitchFamily="18" charset="2"/>
              </a:rPr>
              <a:t> </a:t>
            </a:r>
            <a:r>
              <a:rPr lang="it-IT" i="1" dirty="0">
                <a:latin typeface="Symbol" panose="05050102010706020507" pitchFamily="18" charset="2"/>
              </a:rPr>
              <a:t>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stems</a:t>
            </a:r>
            <a:r>
              <a:rPr lang="it-IT" dirty="0" smtClean="0"/>
              <a:t> </a:t>
            </a:r>
            <a:r>
              <a:rPr lang="it-IT" dirty="0" smtClean="0"/>
              <a:t>from the </a:t>
            </a:r>
            <a:r>
              <a:rPr lang="it-IT" dirty="0" err="1" smtClean="0"/>
              <a:t>arbitrariness</a:t>
            </a:r>
            <a:r>
              <a:rPr lang="it-IT" dirty="0" smtClean="0"/>
              <a:t> of the </a:t>
            </a:r>
            <a:r>
              <a:rPr lang="it-IT" dirty="0" err="1" smtClean="0"/>
              <a:t>reference</a:t>
            </a:r>
            <a:r>
              <a:rPr lang="it-IT" dirty="0" smtClean="0"/>
              <a:t> </a:t>
            </a:r>
            <a:r>
              <a:rPr lang="it-IT" dirty="0" err="1" smtClean="0"/>
              <a:t>plane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816" y="5928998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03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401236" y="783344"/>
            <a:ext cx="2966089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600" b="1" dirty="0">
                <a:solidFill>
                  <a:schemeClr val="accent1"/>
                </a:solidFill>
              </a:rPr>
              <a:t>SHS &amp; LIS</a:t>
            </a:r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750255" y="845454"/>
            <a:ext cx="61908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chemeClr val="accent1"/>
                </a:solidFill>
              </a:rPr>
              <a:t>THE MACROSCOPIC PROBLEM (NUMERICS)</a:t>
            </a:r>
            <a:endParaRPr lang="it-IT" sz="2600" b="1" dirty="0">
              <a:solidFill>
                <a:schemeClr val="accent1"/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31" y="1924138"/>
            <a:ext cx="7666942" cy="4149409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1422397" y="725714"/>
            <a:ext cx="6510963" cy="1275159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814" y="5953752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5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tangolo 21"/>
          <p:cNvSpPr/>
          <p:nvPr/>
        </p:nvSpPr>
        <p:spPr>
          <a:xfrm>
            <a:off x="69355" y="5265954"/>
            <a:ext cx="3281686" cy="878587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/>
              <a:t>U</a:t>
            </a:r>
            <a:r>
              <a:rPr lang="it-IT" baseline="-25000"/>
              <a:t>s</a:t>
            </a:r>
            <a:endParaRPr lang="en-US" baseline="-25000" dirty="0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476826" y="3048243"/>
            <a:ext cx="266975" cy="232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tangolo 12"/>
          <p:cNvSpPr/>
          <p:nvPr/>
        </p:nvSpPr>
        <p:spPr>
          <a:xfrm>
            <a:off x="5862638" y="3614058"/>
            <a:ext cx="328612" cy="3086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sellaDiTesto 13"/>
          <p:cNvSpPr txBox="1"/>
          <p:nvPr/>
        </p:nvSpPr>
        <p:spPr>
          <a:xfrm>
            <a:off x="1645093" y="5302172"/>
            <a:ext cx="527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          </a:t>
            </a:r>
            <a:endParaRPr lang="en-US" sz="2800" baseline="-25000" dirty="0"/>
          </a:p>
        </p:txBody>
      </p:sp>
      <p:sp>
        <p:nvSpPr>
          <p:cNvPr id="16" name="Rettangolo 15"/>
          <p:cNvSpPr/>
          <p:nvPr/>
        </p:nvSpPr>
        <p:spPr>
          <a:xfrm>
            <a:off x="2342035" y="5576498"/>
            <a:ext cx="335756" cy="2595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ttangolo 18"/>
          <p:cNvSpPr/>
          <p:nvPr/>
        </p:nvSpPr>
        <p:spPr>
          <a:xfrm>
            <a:off x="1135781" y="5302172"/>
            <a:ext cx="383085" cy="84236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ttangolo 19"/>
          <p:cNvSpPr/>
          <p:nvPr/>
        </p:nvSpPr>
        <p:spPr>
          <a:xfrm>
            <a:off x="3469924" y="5486838"/>
            <a:ext cx="1392851" cy="519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ttangolo 25"/>
          <p:cNvSpPr/>
          <p:nvPr/>
        </p:nvSpPr>
        <p:spPr>
          <a:xfrm>
            <a:off x="1518866" y="2293493"/>
            <a:ext cx="536904" cy="307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770" y="650745"/>
            <a:ext cx="5095348" cy="4422886"/>
          </a:xfrm>
          <a:prstGeom prst="rect">
            <a:avLst/>
          </a:prstGeom>
        </p:spPr>
      </p:pic>
      <p:sp>
        <p:nvSpPr>
          <p:cNvPr id="31" name="CasellaDiTesto 30"/>
          <p:cNvSpPr txBox="1"/>
          <p:nvPr/>
        </p:nvSpPr>
        <p:spPr>
          <a:xfrm>
            <a:off x="492411" y="4976333"/>
            <a:ext cx="7946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/>
              <a:t>Simulation</a:t>
            </a:r>
            <a:r>
              <a:rPr lang="it-IT" sz="2400" dirty="0" smtClean="0"/>
              <a:t> </a:t>
            </a:r>
            <a:r>
              <a:rPr lang="it-IT" sz="2400" dirty="0" err="1" smtClean="0"/>
              <a:t>results</a:t>
            </a:r>
            <a:r>
              <a:rPr lang="it-IT" sz="2400" dirty="0" smtClean="0"/>
              <a:t> (</a:t>
            </a:r>
            <a:r>
              <a:rPr lang="it-IT" sz="2400" dirty="0" err="1" smtClean="0"/>
              <a:t>red</a:t>
            </a:r>
            <a:r>
              <a:rPr lang="it-IT" sz="2400" dirty="0" smtClean="0"/>
              <a:t> </a:t>
            </a:r>
            <a:r>
              <a:rPr lang="it-IT" sz="2400" dirty="0" err="1" smtClean="0"/>
              <a:t>dots</a:t>
            </a:r>
            <a:r>
              <a:rPr lang="it-IT" sz="2400" dirty="0" smtClean="0"/>
              <a:t>) with </a:t>
            </a:r>
            <a:r>
              <a:rPr lang="it-IT" sz="2400" dirty="0" err="1" smtClean="0"/>
              <a:t>percentage</a:t>
            </a:r>
            <a:r>
              <a:rPr lang="it-IT" sz="2400" dirty="0" smtClean="0"/>
              <a:t> </a:t>
            </a:r>
            <a:r>
              <a:rPr lang="it-IT" sz="2400" dirty="0" err="1" smtClean="0"/>
              <a:t>skin</a:t>
            </a:r>
            <a:r>
              <a:rPr lang="it-IT" sz="2400" dirty="0" smtClean="0"/>
              <a:t> </a:t>
            </a:r>
            <a:r>
              <a:rPr lang="it-IT" sz="2400" dirty="0" err="1" smtClean="0"/>
              <a:t>friction</a:t>
            </a:r>
            <a:r>
              <a:rPr lang="it-IT" sz="2400" dirty="0" smtClean="0"/>
              <a:t> drag </a:t>
            </a:r>
            <a:r>
              <a:rPr lang="it-IT" sz="2400" dirty="0" err="1" smtClean="0"/>
              <a:t>reduction</a:t>
            </a:r>
            <a:r>
              <a:rPr lang="it-IT" sz="2400" dirty="0" smtClean="0"/>
              <a:t> </a:t>
            </a:r>
            <a:r>
              <a:rPr lang="it-IT" sz="2400" dirty="0" err="1" smtClean="0"/>
              <a:t>at</a:t>
            </a:r>
            <a:r>
              <a:rPr lang="it-IT" sz="2400" dirty="0" smtClean="0"/>
              <a:t> </a:t>
            </a:r>
            <a:r>
              <a:rPr lang="it-IT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Re</a:t>
            </a:r>
            <a:r>
              <a:rPr lang="it-IT" sz="2400" i="1" baseline="-25000" dirty="0" err="1">
                <a:latin typeface="Symbol" panose="05050102010706020507" pitchFamily="18" charset="2"/>
              </a:rPr>
              <a:t>t</a:t>
            </a:r>
            <a:r>
              <a:rPr lang="it-IT" sz="2400" dirty="0" smtClean="0"/>
              <a:t> = 180, </a:t>
            </a:r>
            <a:r>
              <a:rPr lang="it-IT" sz="2400" dirty="0" err="1" smtClean="0"/>
              <a:t>within</a:t>
            </a:r>
            <a:r>
              <a:rPr lang="it-IT" sz="2400" dirty="0" smtClean="0"/>
              <a:t> the data base by A. Busse &amp;       N.D. </a:t>
            </a:r>
            <a:r>
              <a:rPr lang="it-IT" sz="2400" dirty="0" err="1" smtClean="0"/>
              <a:t>Sandham</a:t>
            </a:r>
            <a:r>
              <a:rPr lang="it-IT" sz="2400" dirty="0" smtClean="0"/>
              <a:t>, </a:t>
            </a:r>
            <a:r>
              <a:rPr lang="it-IT" sz="2400" i="1" dirty="0" err="1" smtClean="0"/>
              <a:t>Phys</a:t>
            </a:r>
            <a:r>
              <a:rPr lang="it-IT" sz="2400" i="1" dirty="0" smtClean="0"/>
              <a:t>. </a:t>
            </a:r>
            <a:r>
              <a:rPr lang="it-IT" sz="2400" i="1" dirty="0" err="1" smtClean="0"/>
              <a:t>Fluids</a:t>
            </a:r>
            <a:r>
              <a:rPr lang="it-IT" sz="2400" i="1" dirty="0" smtClean="0"/>
              <a:t> </a:t>
            </a:r>
            <a:r>
              <a:rPr lang="it-IT" sz="2400" b="1" dirty="0" smtClean="0"/>
              <a:t>24</a:t>
            </a:r>
            <a:r>
              <a:rPr lang="it-IT" sz="2400" dirty="0" smtClean="0"/>
              <a:t> (2012) 055111</a:t>
            </a:r>
            <a:endParaRPr lang="it-IT" sz="2400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3657600" y="293914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/>
              <p:cNvSpPr txBox="1"/>
              <p:nvPr/>
            </p:nvSpPr>
            <p:spPr>
              <a:xfrm>
                <a:off x="7010372" y="2293493"/>
                <a:ext cx="1026691" cy="6563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sSubSup>
                            <m:sSubSup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/>
                          </m:sSubSup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3" name="CasellaDiTesto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0372" y="2293493"/>
                <a:ext cx="1026691" cy="6563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395" y="594223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5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/>
              <p:cNvSpPr txBox="1"/>
              <p:nvPr/>
            </p:nvSpPr>
            <p:spPr>
              <a:xfrm>
                <a:off x="1094753" y="1206307"/>
                <a:ext cx="684847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F</a:t>
                </a:r>
                <a:r>
                  <a:rPr lang="it-IT" sz="2400" dirty="0" smtClean="0"/>
                  <a:t>or small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it-IT" sz="2400" dirty="0" smtClean="0"/>
                  <a:t> </a:t>
                </a:r>
                <a:r>
                  <a:rPr lang="it-IT" sz="2400" dirty="0" smtClean="0"/>
                  <a:t>a </a:t>
                </a:r>
                <a:r>
                  <a:rPr lang="it-IT" sz="2400" dirty="0" err="1" smtClean="0"/>
                  <a:t>linearized</a:t>
                </a:r>
                <a:r>
                  <a:rPr lang="it-IT" sz="2400" dirty="0" smtClean="0"/>
                  <a:t> formula </a:t>
                </a:r>
                <a:r>
                  <a:rPr lang="it-IT" sz="2400" dirty="0" err="1" smtClean="0"/>
                  <a:t>exists</a:t>
                </a:r>
                <a:r>
                  <a:rPr lang="it-IT" sz="2400" dirty="0" smtClean="0"/>
                  <a:t> for </a:t>
                </a:r>
                <a:r>
                  <a:rPr lang="it-IT" sz="2400" dirty="0" err="1" smtClean="0"/>
                  <a:t>skin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friction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reduction</a:t>
                </a:r>
                <a:r>
                  <a:rPr lang="it-IT" sz="2400" dirty="0" smtClean="0"/>
                  <a:t>, from </a:t>
                </a:r>
                <a:r>
                  <a:rPr lang="it-IT" sz="2400" dirty="0" err="1" smtClean="0"/>
                  <a:t>deriving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Prandtl’s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skin</a:t>
                </a:r>
                <a:r>
                  <a:rPr lang="it-IT" sz="2400" dirty="0" smtClean="0"/>
                  <a:t>  </a:t>
                </a:r>
                <a:r>
                  <a:rPr lang="it-IT" sz="2400" dirty="0" err="1" smtClean="0"/>
                  <a:t>friction</a:t>
                </a:r>
                <a:r>
                  <a:rPr lang="it-IT" sz="2400" dirty="0" smtClean="0"/>
                  <a:t> formula:</a:t>
                </a:r>
              </a:p>
              <a:p>
                <a:endParaRPr lang="it-IT" sz="2400" dirty="0"/>
              </a:p>
              <a:p>
                <a:r>
                  <a:rPr lang="it-IT" sz="2400" dirty="0" smtClean="0"/>
                  <a:t> </a:t>
                </a:r>
                <a:endParaRPr lang="it-IT" sz="2400" dirty="0"/>
              </a:p>
            </p:txBody>
          </p:sp>
        </mc:Choice>
        <mc:Fallback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53" y="1206307"/>
                <a:ext cx="6848475" cy="1938992"/>
              </a:xfrm>
              <a:prstGeom prst="rect">
                <a:avLst/>
              </a:prstGeom>
              <a:blipFill>
                <a:blip r:embed="rId4"/>
                <a:stretch>
                  <a:fillRect l="-1425" t="-25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615" y="2572707"/>
            <a:ext cx="3538770" cy="89941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4215" y="2649852"/>
            <a:ext cx="2521179" cy="81274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 flipV="1">
            <a:off x="4892275" y="2942666"/>
            <a:ext cx="276053" cy="141928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453054" y="3717204"/>
            <a:ext cx="2899746" cy="1796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3943350" y="3810000"/>
            <a:ext cx="2687204" cy="2491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1094753" y="4003928"/>
            <a:ext cx="5833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P. Luchini, ECCOMAS 1996, Paris, France</a:t>
            </a:r>
            <a:endParaRPr lang="it-IT" sz="2400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0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/>
              <p:cNvSpPr txBox="1"/>
              <p:nvPr/>
            </p:nvSpPr>
            <p:spPr>
              <a:xfrm>
                <a:off x="1094753" y="1206307"/>
                <a:ext cx="684847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F</a:t>
                </a:r>
                <a:r>
                  <a:rPr lang="it-IT" sz="2400" dirty="0" smtClean="0"/>
                  <a:t>or </a:t>
                </a:r>
                <a:r>
                  <a:rPr lang="it-IT" sz="2400" dirty="0" smtClean="0"/>
                  <a:t>small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it-IT" sz="2400" dirty="0" smtClean="0"/>
                  <a:t> </a:t>
                </a:r>
                <a:r>
                  <a:rPr lang="it-IT" sz="2400" dirty="0" smtClean="0"/>
                  <a:t>a </a:t>
                </a:r>
                <a:r>
                  <a:rPr lang="it-IT" sz="2400" dirty="0" err="1" smtClean="0"/>
                  <a:t>linearized</a:t>
                </a:r>
                <a:r>
                  <a:rPr lang="it-IT" sz="2400" dirty="0" smtClean="0"/>
                  <a:t> formula </a:t>
                </a:r>
                <a:r>
                  <a:rPr lang="it-IT" sz="2400" dirty="0" err="1" smtClean="0"/>
                  <a:t>exists</a:t>
                </a:r>
                <a:r>
                  <a:rPr lang="it-IT" sz="2400" dirty="0" smtClean="0"/>
                  <a:t> for </a:t>
                </a:r>
                <a:r>
                  <a:rPr lang="it-IT" sz="2400" dirty="0" err="1" smtClean="0"/>
                  <a:t>skin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friction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reduction</a:t>
                </a:r>
                <a:r>
                  <a:rPr lang="it-IT" sz="2400" dirty="0" smtClean="0"/>
                  <a:t>, from </a:t>
                </a:r>
                <a:r>
                  <a:rPr lang="it-IT" sz="2400" dirty="0" err="1"/>
                  <a:t>deriving</a:t>
                </a:r>
                <a:r>
                  <a:rPr lang="it-IT" sz="2400" dirty="0"/>
                  <a:t> </a:t>
                </a:r>
                <a:r>
                  <a:rPr lang="it-IT" sz="2400" dirty="0" err="1" smtClean="0"/>
                  <a:t>Prandtl’s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skin</a:t>
                </a:r>
                <a:r>
                  <a:rPr lang="it-IT" sz="2400" dirty="0" smtClean="0"/>
                  <a:t>  </a:t>
                </a:r>
                <a:r>
                  <a:rPr lang="it-IT" sz="2400" dirty="0" err="1" smtClean="0"/>
                  <a:t>friction</a:t>
                </a:r>
                <a:r>
                  <a:rPr lang="it-IT" sz="2400" dirty="0" smtClean="0"/>
                  <a:t> </a:t>
                </a:r>
                <a:r>
                  <a:rPr lang="it-IT" sz="2400" dirty="0"/>
                  <a:t>formula:</a:t>
                </a:r>
                <a:endParaRPr lang="it-IT" sz="2400" dirty="0" smtClean="0"/>
              </a:p>
              <a:p>
                <a:endParaRPr lang="it-IT" sz="2400" dirty="0"/>
              </a:p>
              <a:p>
                <a:r>
                  <a:rPr lang="it-IT" sz="2400" dirty="0" smtClean="0"/>
                  <a:t> </a:t>
                </a:r>
                <a:endParaRPr lang="it-IT" sz="2400" dirty="0"/>
              </a:p>
            </p:txBody>
          </p:sp>
        </mc:Choice>
        <mc:Fallback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53" y="1206307"/>
                <a:ext cx="6848475" cy="1938992"/>
              </a:xfrm>
              <a:prstGeom prst="rect">
                <a:avLst/>
              </a:prstGeom>
              <a:blipFill>
                <a:blip r:embed="rId4"/>
                <a:stretch>
                  <a:fillRect l="-1425" t="-25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615" y="2572707"/>
            <a:ext cx="3538770" cy="89941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4215" y="2649852"/>
            <a:ext cx="2521179" cy="81274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 flipV="1">
            <a:off x="4892275" y="2942666"/>
            <a:ext cx="276053" cy="14192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319" y="3717204"/>
            <a:ext cx="6413958" cy="2584341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653079" y="3717204"/>
            <a:ext cx="2899746" cy="1796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3943350" y="3810000"/>
            <a:ext cx="2687204" cy="2491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4092820" y="4470365"/>
            <a:ext cx="4743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A </a:t>
            </a:r>
            <a:r>
              <a:rPr lang="it-IT" sz="2400" dirty="0" err="1" smtClean="0"/>
              <a:t>rough</a:t>
            </a:r>
            <a:r>
              <a:rPr lang="it-IT" sz="2400" dirty="0" smtClean="0"/>
              <a:t> </a:t>
            </a:r>
            <a:r>
              <a:rPr lang="it-IT" sz="2400" dirty="0" err="1" smtClean="0"/>
              <a:t>wall</a:t>
            </a:r>
            <a:r>
              <a:rPr lang="it-IT" sz="2400" dirty="0" smtClean="0"/>
              <a:t> </a:t>
            </a:r>
            <a:r>
              <a:rPr lang="it-IT" sz="2400" dirty="0" err="1" smtClean="0"/>
              <a:t>lowers</a:t>
            </a:r>
            <a:r>
              <a:rPr lang="it-IT" sz="2400" dirty="0" smtClean="0"/>
              <a:t> the </a:t>
            </a:r>
            <a:r>
              <a:rPr lang="it-IT" sz="2400" dirty="0" err="1" smtClean="0"/>
              <a:t>logarithmic</a:t>
            </a:r>
            <a:r>
              <a:rPr lang="it-IT" sz="2400" dirty="0" smtClean="0"/>
              <a:t> </a:t>
            </a:r>
            <a:r>
              <a:rPr lang="it-IT" sz="2400" dirty="0" err="1" smtClean="0"/>
              <a:t>profile</a:t>
            </a:r>
            <a:r>
              <a:rPr lang="it-IT" sz="2400" dirty="0" smtClean="0"/>
              <a:t> and </a:t>
            </a:r>
            <a:r>
              <a:rPr lang="it-IT" sz="2400" dirty="0" err="1" smtClean="0"/>
              <a:t>increases</a:t>
            </a:r>
            <a:r>
              <a:rPr lang="it-IT" sz="2400" dirty="0" smtClean="0"/>
              <a:t> </a:t>
            </a:r>
            <a:r>
              <a:rPr lang="it-IT" sz="2400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it-IT" sz="2400" i="1" baseline="-25000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f</a:t>
            </a:r>
            <a:r>
              <a:rPr lang="it-IT" sz="2400" dirty="0" smtClean="0"/>
              <a:t> </a:t>
            </a:r>
            <a:r>
              <a:rPr lang="it-IT" sz="2400" dirty="0" smtClean="0"/>
              <a:t> = </a:t>
            </a:r>
            <a:r>
              <a:rPr lang="it-IT" sz="2400" dirty="0" smtClean="0"/>
              <a:t>2 (u</a:t>
            </a:r>
            <a:r>
              <a:rPr lang="it-IT" sz="2400" baseline="-25000" dirty="0" smtClean="0">
                <a:latin typeface="Symbol" panose="05050102010706020507" pitchFamily="18" charset="2"/>
              </a:rPr>
              <a:t>t</a:t>
            </a:r>
            <a:r>
              <a:rPr lang="it-IT" sz="2400" dirty="0" smtClean="0"/>
              <a:t>/U</a:t>
            </a:r>
            <a:r>
              <a:rPr lang="it-IT" sz="2400" baseline="-25000" dirty="0" smtClean="0">
                <a:sym typeface="Symbol" panose="05050102010706020507" pitchFamily="18" charset="2"/>
              </a:rPr>
              <a:t></a:t>
            </a:r>
            <a:r>
              <a:rPr lang="it-IT" sz="2400" dirty="0" smtClean="0"/>
              <a:t>)</a:t>
            </a:r>
            <a:r>
              <a:rPr lang="it-IT" sz="2400" baseline="30000" dirty="0" smtClean="0"/>
              <a:t>2</a:t>
            </a:r>
            <a:r>
              <a:rPr lang="it-IT" sz="2400" dirty="0" smtClean="0"/>
              <a:t>. The </a:t>
            </a:r>
            <a:r>
              <a:rPr lang="it-IT" sz="2400" dirty="0" err="1" smtClean="0"/>
              <a:t>viscous</a:t>
            </a:r>
            <a:r>
              <a:rPr lang="it-IT" sz="2400" dirty="0" smtClean="0"/>
              <a:t> </a:t>
            </a:r>
            <a:r>
              <a:rPr lang="it-IT" sz="2400" dirty="0" err="1" smtClean="0"/>
              <a:t>sublayer</a:t>
            </a:r>
            <a:r>
              <a:rPr lang="it-IT" sz="2400" dirty="0" smtClean="0"/>
              <a:t> </a:t>
            </a:r>
            <a:r>
              <a:rPr lang="it-IT" sz="2400" i="1" dirty="0" err="1" smtClean="0"/>
              <a:t>disappears</a:t>
            </a:r>
            <a:r>
              <a:rPr lang="it-IT" sz="2400" dirty="0" smtClean="0"/>
              <a:t> </a:t>
            </a:r>
            <a:r>
              <a:rPr lang="it-IT" sz="2400" dirty="0" err="1" smtClean="0"/>
              <a:t>within</a:t>
            </a:r>
            <a:r>
              <a:rPr lang="it-IT" sz="2400" dirty="0" smtClean="0"/>
              <a:t> </a:t>
            </a:r>
            <a:r>
              <a:rPr lang="it-IT" sz="2400" dirty="0" smtClean="0"/>
              <a:t>the </a:t>
            </a:r>
            <a:r>
              <a:rPr lang="it-IT" sz="2400" dirty="0" err="1" smtClean="0"/>
              <a:t>roughness</a:t>
            </a:r>
            <a:r>
              <a:rPr lang="it-IT" sz="2400" dirty="0" smtClean="0"/>
              <a:t> </a:t>
            </a:r>
            <a:r>
              <a:rPr lang="it-IT" sz="2400" dirty="0" err="1" smtClean="0"/>
              <a:t>troughs</a:t>
            </a:r>
            <a:r>
              <a:rPr lang="it-IT" sz="2400" dirty="0" smtClean="0"/>
              <a:t> ... </a:t>
            </a:r>
            <a:endParaRPr lang="it-IT" sz="2400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0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/>
              <p:cNvSpPr txBox="1"/>
              <p:nvPr/>
            </p:nvSpPr>
            <p:spPr>
              <a:xfrm>
                <a:off x="1094753" y="1206307"/>
                <a:ext cx="6848475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/>
                  <a:t>F</a:t>
                </a:r>
                <a:r>
                  <a:rPr lang="it-IT" sz="2400" dirty="0" smtClean="0"/>
                  <a:t>or small </a:t>
                </a:r>
                <a14:m>
                  <m:oMath xmlns:m="http://schemas.openxmlformats.org/officeDocument/2006/math"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it-IT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it-IT" sz="2400" dirty="0" smtClean="0"/>
                  <a:t> </a:t>
                </a:r>
                <a:r>
                  <a:rPr lang="it-IT" sz="2400" dirty="0" smtClean="0"/>
                  <a:t>a </a:t>
                </a:r>
                <a:r>
                  <a:rPr lang="it-IT" sz="2400" dirty="0" err="1" smtClean="0"/>
                  <a:t>linearized</a:t>
                </a:r>
                <a:r>
                  <a:rPr lang="it-IT" sz="2400" dirty="0" smtClean="0"/>
                  <a:t> formula </a:t>
                </a:r>
                <a:r>
                  <a:rPr lang="it-IT" sz="2400" dirty="0" err="1" smtClean="0"/>
                  <a:t>exists</a:t>
                </a:r>
                <a:r>
                  <a:rPr lang="it-IT" sz="2400" dirty="0" smtClean="0"/>
                  <a:t> for </a:t>
                </a:r>
                <a:r>
                  <a:rPr lang="it-IT" sz="2400" dirty="0" err="1" smtClean="0"/>
                  <a:t>skin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friction</a:t>
                </a:r>
                <a:r>
                  <a:rPr lang="it-IT" sz="2400" dirty="0" smtClean="0"/>
                  <a:t> </a:t>
                </a:r>
                <a:r>
                  <a:rPr lang="it-IT" sz="2400" dirty="0" err="1" smtClean="0"/>
                  <a:t>reduction</a:t>
                </a:r>
                <a:r>
                  <a:rPr lang="it-IT" sz="2400" dirty="0" smtClean="0"/>
                  <a:t>, from </a:t>
                </a:r>
                <a:r>
                  <a:rPr lang="it-IT" sz="2400" dirty="0" err="1"/>
                  <a:t>deriving</a:t>
                </a:r>
                <a:r>
                  <a:rPr lang="it-IT" sz="2400" dirty="0"/>
                  <a:t> </a:t>
                </a:r>
                <a:r>
                  <a:rPr lang="it-IT" sz="2400" dirty="0" err="1"/>
                  <a:t>Prandtl’s</a:t>
                </a:r>
                <a:r>
                  <a:rPr lang="it-IT" sz="2400" dirty="0"/>
                  <a:t> </a:t>
                </a:r>
                <a:r>
                  <a:rPr lang="it-IT" sz="2400" dirty="0" err="1" smtClean="0"/>
                  <a:t>skin</a:t>
                </a:r>
                <a:r>
                  <a:rPr lang="it-IT" sz="2400" dirty="0" smtClean="0"/>
                  <a:t>  </a:t>
                </a:r>
                <a:r>
                  <a:rPr lang="it-IT" sz="2400" dirty="0" err="1" smtClean="0"/>
                  <a:t>friction</a:t>
                </a:r>
                <a:r>
                  <a:rPr lang="it-IT" sz="2400" dirty="0" smtClean="0"/>
                  <a:t> </a:t>
                </a:r>
                <a:r>
                  <a:rPr lang="it-IT" sz="2400" dirty="0"/>
                  <a:t>formula:</a:t>
                </a:r>
                <a:endParaRPr lang="it-IT" sz="2400" dirty="0" smtClean="0"/>
              </a:p>
              <a:p>
                <a:endParaRPr lang="it-IT" sz="2400" dirty="0"/>
              </a:p>
              <a:p>
                <a:r>
                  <a:rPr lang="it-IT" sz="2400" dirty="0" smtClean="0"/>
                  <a:t> </a:t>
                </a:r>
                <a:endParaRPr lang="it-IT" sz="2400" dirty="0"/>
              </a:p>
            </p:txBody>
          </p:sp>
        </mc:Choice>
        <mc:Fallback>
          <p:sp>
            <p:nvSpPr>
              <p:cNvPr id="3" name="CasellaDiTesto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53" y="1206307"/>
                <a:ext cx="6848475" cy="1938992"/>
              </a:xfrm>
              <a:prstGeom prst="rect">
                <a:avLst/>
              </a:prstGeom>
              <a:blipFill>
                <a:blip r:embed="rId4"/>
                <a:stretch>
                  <a:fillRect l="-1425" t="-25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615" y="2572707"/>
            <a:ext cx="3538770" cy="89941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4215" y="2649852"/>
            <a:ext cx="2521179" cy="81274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 flipV="1">
            <a:off x="4892275" y="2942666"/>
            <a:ext cx="276053" cy="14192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534" y="3708211"/>
            <a:ext cx="3686380" cy="283841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4892275" y="4589114"/>
            <a:ext cx="4743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A </a:t>
            </a:r>
            <a:r>
              <a:rPr lang="it-IT" sz="2400" dirty="0" smtClean="0"/>
              <a:t>SHS or LIS </a:t>
            </a:r>
            <a:r>
              <a:rPr lang="it-IT" sz="2400" dirty="0" err="1" smtClean="0"/>
              <a:t>has</a:t>
            </a:r>
            <a:r>
              <a:rPr lang="it-IT" sz="2400" dirty="0" smtClean="0"/>
              <a:t> the </a:t>
            </a:r>
          </a:p>
          <a:p>
            <a:r>
              <a:rPr lang="it-IT" sz="2400" dirty="0" smtClean="0"/>
              <a:t>opposite </a:t>
            </a:r>
            <a:r>
              <a:rPr lang="it-IT" sz="2400" dirty="0" err="1" smtClean="0"/>
              <a:t>effect</a:t>
            </a:r>
            <a:r>
              <a:rPr lang="it-IT" sz="2400" dirty="0" smtClean="0"/>
              <a:t> …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410128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1457739" y="95632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65118" y="1427634"/>
            <a:ext cx="1949949" cy="717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75" y="1335672"/>
            <a:ext cx="5378965" cy="505164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8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082524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b="1" dirty="0" smtClean="0">
              <a:solidFill>
                <a:srgbClr val="2952B4"/>
              </a:solidFill>
            </a:endParaRPr>
          </a:p>
          <a:p>
            <a:endParaRPr lang="it-IT" b="1" dirty="0">
              <a:solidFill>
                <a:srgbClr val="2952B4"/>
              </a:solidFill>
            </a:endParaRPr>
          </a:p>
          <a:p>
            <a:endParaRPr lang="it-IT" b="1" dirty="0" smtClean="0">
              <a:solidFill>
                <a:srgbClr val="2952B4"/>
              </a:solidFill>
            </a:endParaRPr>
          </a:p>
          <a:p>
            <a:endParaRPr lang="it-IT" b="1" dirty="0">
              <a:solidFill>
                <a:srgbClr val="2952B4"/>
              </a:solidFill>
            </a:endParaRPr>
          </a:p>
          <a:p>
            <a:endParaRPr lang="it-IT" b="1" dirty="0" smtClean="0">
              <a:solidFill>
                <a:srgbClr val="2952B4"/>
              </a:solidFill>
            </a:endParaRPr>
          </a:p>
          <a:p>
            <a:endParaRPr lang="it-IT" b="1" dirty="0">
              <a:solidFill>
                <a:srgbClr val="2952B4"/>
              </a:solidFill>
            </a:endParaRPr>
          </a:p>
          <a:p>
            <a:endParaRPr lang="it-IT" b="1" dirty="0" smtClean="0">
              <a:solidFill>
                <a:srgbClr val="2952B4"/>
              </a:solidFill>
            </a:endParaRPr>
          </a:p>
          <a:p>
            <a:endParaRPr lang="it-IT" b="1" dirty="0">
              <a:solidFill>
                <a:srgbClr val="2952B4"/>
              </a:solidFill>
            </a:endParaRPr>
          </a:p>
          <a:p>
            <a:endParaRPr lang="it-IT" b="1" dirty="0" smtClean="0">
              <a:solidFill>
                <a:srgbClr val="2952B4"/>
              </a:solidFill>
            </a:endParaRPr>
          </a:p>
          <a:p>
            <a:endParaRPr lang="it-IT" b="1" dirty="0">
              <a:solidFill>
                <a:srgbClr val="2952B4"/>
              </a:solidFill>
            </a:endParaRPr>
          </a:p>
          <a:p>
            <a:endParaRPr lang="it-IT" b="1" dirty="0" smtClean="0">
              <a:solidFill>
                <a:srgbClr val="2952B4"/>
              </a:solidFill>
            </a:endParaRPr>
          </a:p>
          <a:p>
            <a:endParaRPr lang="it-IT" b="1" dirty="0">
              <a:solidFill>
                <a:srgbClr val="2952B4"/>
              </a:solidFill>
            </a:endParaRPr>
          </a:p>
          <a:p>
            <a:r>
              <a:rPr lang="it-IT" b="1" dirty="0" smtClean="0">
                <a:solidFill>
                  <a:srgbClr val="2952B4"/>
                </a:solidFill>
              </a:rPr>
              <a:t>               </a:t>
            </a:r>
            <a:endParaRPr lang="it-IT" sz="2600" b="1" dirty="0">
              <a:solidFill>
                <a:srgbClr val="2952B4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7052161" y="578069"/>
            <a:ext cx="1119382" cy="628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9052089" y="682870"/>
            <a:ext cx="118798" cy="523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/>
          <p:cNvSpPr/>
          <p:nvPr/>
        </p:nvSpPr>
        <p:spPr>
          <a:xfrm>
            <a:off x="7257644" y="1212053"/>
            <a:ext cx="1931600" cy="1386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tangolo 16"/>
          <p:cNvSpPr/>
          <p:nvPr/>
        </p:nvSpPr>
        <p:spPr>
          <a:xfrm>
            <a:off x="517974" y="3226676"/>
            <a:ext cx="2214716" cy="17762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39" y="1560701"/>
            <a:ext cx="5325643" cy="387967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727342" y="2207875"/>
            <a:ext cx="21089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s</a:t>
            </a:r>
            <a:r>
              <a:rPr lang="it-IT" dirty="0" err="1" smtClean="0"/>
              <a:t>panwise</a:t>
            </a:r>
            <a:r>
              <a:rPr lang="it-IT" dirty="0" smtClean="0"/>
              <a:t> </a:t>
            </a:r>
            <a:r>
              <a:rPr lang="it-IT" dirty="0" err="1" smtClean="0"/>
              <a:t>vorticity</a:t>
            </a:r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  <a:p>
            <a:r>
              <a:rPr lang="it-IT" dirty="0" smtClean="0"/>
              <a:t>Q-</a:t>
            </a:r>
            <a:r>
              <a:rPr lang="it-IT" dirty="0" err="1" smtClean="0"/>
              <a:t>criterion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733550" y="5400675"/>
            <a:ext cx="4857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smtClean="0">
                <a:latin typeface="Symbol" panose="05050102010706020507" pitchFamily="18" charset="2"/>
                <a:ea typeface="Cambria Math" panose="02040503050406030204" pitchFamily="18" charset="0"/>
              </a:rPr>
              <a:t>        </a:t>
            </a:r>
            <a:r>
              <a:rPr lang="it-IT" i="1" dirty="0" err="1" smtClean="0">
                <a:latin typeface="Symbol" panose="05050102010706020507" pitchFamily="18" charset="2"/>
                <a:ea typeface="Cambria Math" panose="02040503050406030204" pitchFamily="18" charset="0"/>
              </a:rPr>
              <a:t>D</a:t>
            </a:r>
            <a:r>
              <a:rPr lang="it-IT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it-IT" i="1" baseline="30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it-IT" dirty="0" smtClean="0"/>
              <a:t> = 0.016                            </a:t>
            </a:r>
            <a:r>
              <a:rPr lang="it-IT" i="1" dirty="0" err="1" smtClean="0">
                <a:latin typeface="Symbol" panose="05050102010706020507" pitchFamily="18" charset="2"/>
              </a:rPr>
              <a:t>D</a:t>
            </a:r>
            <a:r>
              <a:rPr lang="it-IT" i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r>
              <a:rPr lang="it-IT" i="1" baseline="300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+</a:t>
            </a:r>
            <a:r>
              <a:rPr lang="it-IT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it-IT" dirty="0" smtClean="0"/>
              <a:t>= 1.566</a:t>
            </a:r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0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407355" y="845454"/>
            <a:ext cx="65337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chemeClr val="accent1"/>
                </a:solidFill>
              </a:rPr>
              <a:t>THE MACROSCOPIC PROBLEM (EXPERIMENTS)</a:t>
            </a:r>
            <a:endParaRPr lang="it-IT" sz="2600" b="1" dirty="0">
              <a:solidFill>
                <a:schemeClr val="accent1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634" y="2618778"/>
            <a:ext cx="2706194" cy="3296983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3843130" y="1278520"/>
            <a:ext cx="930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smtClean="0">
                <a:solidFill>
                  <a:schemeClr val="accent1"/>
                </a:solidFill>
              </a:rPr>
              <a:t>  LIS</a:t>
            </a:r>
            <a:endParaRPr lang="it-IT" sz="3600" b="1" dirty="0">
              <a:solidFill>
                <a:schemeClr val="accent1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1997" y="3472123"/>
            <a:ext cx="3351218" cy="2089545"/>
          </a:xfrm>
          <a:prstGeom prst="rect">
            <a:avLst/>
          </a:prstGeom>
        </p:spPr>
      </p:pic>
      <p:sp>
        <p:nvSpPr>
          <p:cNvPr id="16" name="Rettangolo 15"/>
          <p:cNvSpPr/>
          <p:nvPr/>
        </p:nvSpPr>
        <p:spPr>
          <a:xfrm>
            <a:off x="1335313" y="725714"/>
            <a:ext cx="6605777" cy="1275159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302" y="5975641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36331" y="1441132"/>
            <a:ext cx="819685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34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425" y="1688887"/>
            <a:ext cx="7247066" cy="485774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2" name="lotus eff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7806" y="1592771"/>
            <a:ext cx="3429012" cy="2571758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23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462" y="1062851"/>
            <a:ext cx="1754668" cy="265877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4543425" y="1881553"/>
            <a:ext cx="4600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SEM image of the </a:t>
            </a:r>
            <a:r>
              <a:rPr lang="it-IT" dirty="0" err="1" smtClean="0"/>
              <a:t>surface</a:t>
            </a:r>
            <a:r>
              <a:rPr lang="it-IT" dirty="0" smtClean="0"/>
              <a:t> of an </a:t>
            </a:r>
          </a:p>
          <a:p>
            <a:r>
              <a:rPr lang="it-IT" dirty="0" err="1" smtClean="0"/>
              <a:t>aluminum</a:t>
            </a:r>
            <a:r>
              <a:rPr lang="it-IT" dirty="0" smtClean="0"/>
              <a:t> 99% disc </a:t>
            </a:r>
            <a:r>
              <a:rPr lang="it-IT" dirty="0" err="1" smtClean="0"/>
              <a:t>corroded</a:t>
            </a:r>
            <a:r>
              <a:rPr lang="it-IT" dirty="0" smtClean="0"/>
              <a:t> by </a:t>
            </a:r>
          </a:p>
          <a:p>
            <a:r>
              <a:rPr lang="it-IT" dirty="0" err="1" smtClean="0"/>
              <a:t>hydrochloric</a:t>
            </a:r>
            <a:r>
              <a:rPr lang="it-IT" dirty="0" smtClean="0"/>
              <a:t> acid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480" y="3848065"/>
            <a:ext cx="2685130" cy="200128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514850" y="4649165"/>
            <a:ext cx="3161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Sectional</a:t>
            </a:r>
            <a:r>
              <a:rPr lang="it-IT" dirty="0" smtClean="0"/>
              <a:t> </a:t>
            </a:r>
            <a:r>
              <a:rPr lang="it-IT" dirty="0" err="1" smtClean="0"/>
              <a:t>view</a:t>
            </a:r>
            <a:r>
              <a:rPr lang="it-IT" dirty="0" smtClean="0"/>
              <a:t> of the </a:t>
            </a:r>
            <a:r>
              <a:rPr lang="it-IT" dirty="0" err="1" smtClean="0"/>
              <a:t>corroded</a:t>
            </a:r>
            <a:r>
              <a:rPr lang="it-IT" dirty="0" smtClean="0"/>
              <a:t> </a:t>
            </a:r>
            <a:r>
              <a:rPr lang="it-IT" dirty="0" err="1" smtClean="0"/>
              <a:t>aluminum</a:t>
            </a:r>
            <a:r>
              <a:rPr lang="it-IT" dirty="0" smtClean="0"/>
              <a:t> </a:t>
            </a:r>
            <a:r>
              <a:rPr lang="it-IT" dirty="0" err="1" smtClean="0"/>
              <a:t>surface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555599" y="267574"/>
            <a:ext cx="46196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/>
              <a:t>How do </a:t>
            </a:r>
            <a:r>
              <a:rPr lang="it-IT" sz="2600" dirty="0" err="1" smtClean="0"/>
              <a:t>we</a:t>
            </a:r>
            <a:r>
              <a:rPr lang="it-IT" sz="2600" dirty="0" smtClean="0"/>
              <a:t> produce the LIS?</a:t>
            </a:r>
            <a:endParaRPr lang="it-IT" sz="2600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136266"/>
            <a:ext cx="20229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816" y="6020374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4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7052161" y="567559"/>
            <a:ext cx="2118726" cy="2217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44354"/>
            <a:ext cx="880546" cy="104687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9" y="2081996"/>
            <a:ext cx="4203054" cy="327677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5695950" y="3093105"/>
            <a:ext cx="3024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Optical </a:t>
            </a:r>
            <a:r>
              <a:rPr lang="it-IT" dirty="0" err="1" smtClean="0"/>
              <a:t>microscope</a:t>
            </a:r>
            <a:r>
              <a:rPr lang="it-IT" dirty="0" smtClean="0"/>
              <a:t> image      of LIS (vaseline </a:t>
            </a:r>
            <a:r>
              <a:rPr lang="it-IT" dirty="0" err="1" smtClean="0"/>
              <a:t>oil</a:t>
            </a:r>
            <a:r>
              <a:rPr lang="it-IT" dirty="0"/>
              <a:t>)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7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7052161" y="578069"/>
            <a:ext cx="1119382" cy="628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9052089" y="682870"/>
            <a:ext cx="118798" cy="523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/>
          <p:cNvSpPr/>
          <p:nvPr/>
        </p:nvSpPr>
        <p:spPr>
          <a:xfrm>
            <a:off x="7228114" y="1212053"/>
            <a:ext cx="1961130" cy="1386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3306" y="1543789"/>
            <a:ext cx="4640467" cy="237172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935" y="1683027"/>
            <a:ext cx="3313125" cy="189227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84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7052161" y="578069"/>
            <a:ext cx="1119382" cy="628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9052089" y="682870"/>
            <a:ext cx="118798" cy="523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/>
          <p:cNvSpPr/>
          <p:nvPr/>
        </p:nvSpPr>
        <p:spPr>
          <a:xfrm>
            <a:off x="7228114" y="1212053"/>
            <a:ext cx="1961130" cy="1386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63306" y="1543789"/>
            <a:ext cx="4640467" cy="237172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935" y="1683027"/>
            <a:ext cx="3313125" cy="1892273"/>
          </a:xfrm>
          <a:prstGeom prst="rect">
            <a:avLst/>
          </a:prstGeom>
        </p:spPr>
      </p:pic>
      <p:pic>
        <p:nvPicPr>
          <p:cNvPr id="9" name="LIS 1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20413" y="4144048"/>
            <a:ext cx="2691439" cy="2018580"/>
          </a:xfrm>
          <a:prstGeom prst="rect">
            <a:avLst/>
          </a:prstGeom>
        </p:spPr>
      </p:pic>
      <p:pic>
        <p:nvPicPr>
          <p:cNvPr id="10" name="Ecol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8825" y="4131181"/>
            <a:ext cx="2398299" cy="179872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952500" y="6158439"/>
            <a:ext cx="7115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Sliding</a:t>
            </a:r>
            <a:r>
              <a:rPr lang="it-IT" dirty="0" smtClean="0"/>
              <a:t> </a:t>
            </a:r>
            <a:r>
              <a:rPr lang="it-IT" dirty="0" err="1" smtClean="0"/>
              <a:t>drop</a:t>
            </a:r>
            <a:r>
              <a:rPr lang="it-IT" dirty="0" smtClean="0"/>
              <a:t>, over a </a:t>
            </a:r>
            <a:r>
              <a:rPr lang="it-IT" dirty="0" err="1" smtClean="0"/>
              <a:t>conventionally</a:t>
            </a:r>
            <a:r>
              <a:rPr lang="it-IT" dirty="0" smtClean="0"/>
              <a:t> </a:t>
            </a:r>
            <a:r>
              <a:rPr lang="it-IT" dirty="0" err="1" smtClean="0"/>
              <a:t>painted</a:t>
            </a:r>
            <a:r>
              <a:rPr lang="it-IT" dirty="0" smtClean="0"/>
              <a:t> </a:t>
            </a:r>
            <a:r>
              <a:rPr lang="it-IT" dirty="0" err="1" smtClean="0"/>
              <a:t>plate</a:t>
            </a:r>
            <a:r>
              <a:rPr lang="it-IT" dirty="0"/>
              <a:t> </a:t>
            </a:r>
            <a:r>
              <a:rPr lang="it-IT" dirty="0" smtClean="0"/>
              <a:t>and over a </a:t>
            </a:r>
            <a:r>
              <a:rPr lang="it-IT" i="1" dirty="0" err="1" smtClean="0"/>
              <a:t>treated</a:t>
            </a:r>
            <a:r>
              <a:rPr lang="it-IT" dirty="0" smtClean="0"/>
              <a:t> </a:t>
            </a:r>
            <a:r>
              <a:rPr lang="it-IT" dirty="0" err="1" smtClean="0"/>
              <a:t>plate</a:t>
            </a: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7052161" y="578069"/>
            <a:ext cx="1119382" cy="628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9052089" y="682870"/>
            <a:ext cx="118798" cy="523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/>
          <p:cNvSpPr/>
          <p:nvPr/>
        </p:nvSpPr>
        <p:spPr>
          <a:xfrm>
            <a:off x="7228114" y="1212053"/>
            <a:ext cx="1961130" cy="1386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37" y="2336729"/>
            <a:ext cx="5276926" cy="33543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14325" y="2083253"/>
            <a:ext cx="152400" cy="362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675" y="2391070"/>
            <a:ext cx="2842094" cy="184035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1743075" y="4551585"/>
            <a:ext cx="895350" cy="503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678504" y="4509406"/>
            <a:ext cx="1885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LIS on </a:t>
            </a:r>
            <a:r>
              <a:rPr lang="it-IT" sz="1600" dirty="0" err="1" smtClean="0"/>
              <a:t>one</a:t>
            </a:r>
            <a:r>
              <a:rPr lang="it-IT" sz="1600" dirty="0" smtClean="0"/>
              <a:t> side</a:t>
            </a:r>
          </a:p>
          <a:p>
            <a:r>
              <a:rPr lang="it-IT" sz="1600" dirty="0" smtClean="0"/>
              <a:t>LIS on </a:t>
            </a:r>
            <a:r>
              <a:rPr lang="it-IT" sz="1600" dirty="0" err="1" smtClean="0"/>
              <a:t>both</a:t>
            </a:r>
            <a:r>
              <a:rPr lang="it-IT" sz="1600" dirty="0" smtClean="0"/>
              <a:t> </a:t>
            </a:r>
            <a:r>
              <a:rPr lang="it-IT" sz="1600" dirty="0" err="1" smtClean="0"/>
              <a:t>sides</a:t>
            </a:r>
            <a:endParaRPr lang="it-IT" sz="16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686464" y="4180096"/>
            <a:ext cx="32098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An </a:t>
            </a:r>
            <a:r>
              <a:rPr lang="it-IT" dirty="0" err="1" smtClean="0"/>
              <a:t>improvement</a:t>
            </a:r>
            <a:r>
              <a:rPr lang="it-IT" dirty="0" smtClean="0"/>
              <a:t> (on the torque </a:t>
            </a:r>
            <a:r>
              <a:rPr lang="it-IT" dirty="0" err="1" smtClean="0"/>
              <a:t>coefficient</a:t>
            </a:r>
            <a:r>
              <a:rPr lang="it-IT" dirty="0" smtClean="0"/>
              <a:t> C</a:t>
            </a:r>
            <a:r>
              <a:rPr lang="it-IT" baseline="-25000" dirty="0" smtClean="0"/>
              <a:t>m</a:t>
            </a:r>
            <a:r>
              <a:rPr lang="it-IT" dirty="0" smtClean="0"/>
              <a:t>) of up to 18% can be </a:t>
            </a:r>
            <a:r>
              <a:rPr lang="it-IT" dirty="0" err="1" smtClean="0"/>
              <a:t>observed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low</a:t>
            </a:r>
            <a:r>
              <a:rPr lang="it-IT" dirty="0" smtClean="0"/>
              <a:t> </a:t>
            </a:r>
            <a:r>
              <a:rPr lang="it-IT" dirty="0" err="1" smtClean="0"/>
              <a:t>rotation</a:t>
            </a:r>
            <a:r>
              <a:rPr lang="it-IT" dirty="0" smtClean="0"/>
              <a:t> </a:t>
            </a:r>
            <a:r>
              <a:rPr lang="it-IT" dirty="0" err="1" smtClean="0"/>
              <a:t>rates</a:t>
            </a:r>
            <a:r>
              <a:rPr lang="it-IT" dirty="0" smtClean="0"/>
              <a:t> (Re of </a:t>
            </a:r>
            <a:r>
              <a:rPr lang="it-IT" dirty="0" err="1" smtClean="0"/>
              <a:t>order</a:t>
            </a:r>
            <a:r>
              <a:rPr lang="it-IT" dirty="0" smtClean="0"/>
              <a:t> 10</a:t>
            </a:r>
            <a:r>
              <a:rPr lang="it-IT" baseline="30000" dirty="0" smtClean="0"/>
              <a:t>5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777" y="1435774"/>
            <a:ext cx="2761368" cy="1721763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9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7052161" y="578069"/>
            <a:ext cx="1119382" cy="628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9052089" y="682870"/>
            <a:ext cx="118798" cy="523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/>
          <p:cNvSpPr/>
          <p:nvPr/>
        </p:nvSpPr>
        <p:spPr>
          <a:xfrm>
            <a:off x="7228114" y="1212053"/>
            <a:ext cx="1961130" cy="1386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537" y="1480387"/>
            <a:ext cx="5276926" cy="33543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933700" y="3638550"/>
            <a:ext cx="1076325" cy="495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14325" y="1343025"/>
            <a:ext cx="152400" cy="362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1675" y="1563757"/>
            <a:ext cx="2842094" cy="184035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1743075" y="3724275"/>
            <a:ext cx="895350" cy="5030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678504" y="3624036"/>
            <a:ext cx="1885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LIS on </a:t>
            </a:r>
            <a:r>
              <a:rPr lang="it-IT" dirty="0" err="1" smtClean="0"/>
              <a:t>one</a:t>
            </a:r>
            <a:r>
              <a:rPr lang="it-IT" dirty="0" smtClean="0"/>
              <a:t> side</a:t>
            </a:r>
          </a:p>
          <a:p>
            <a:r>
              <a:rPr lang="it-IT" dirty="0" smtClean="0"/>
              <a:t>LIS on </a:t>
            </a:r>
            <a:r>
              <a:rPr lang="it-IT" dirty="0" err="1" smtClean="0"/>
              <a:t>both</a:t>
            </a:r>
            <a:r>
              <a:rPr lang="it-IT" dirty="0" smtClean="0"/>
              <a:t> </a:t>
            </a:r>
            <a:r>
              <a:rPr lang="it-IT" dirty="0" err="1" smtClean="0"/>
              <a:t>sides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686463" y="3541469"/>
            <a:ext cx="3365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An </a:t>
            </a:r>
            <a:r>
              <a:rPr lang="it-IT" dirty="0" err="1" smtClean="0"/>
              <a:t>improvement</a:t>
            </a:r>
            <a:r>
              <a:rPr lang="it-IT" dirty="0" smtClean="0"/>
              <a:t> (on the torque </a:t>
            </a:r>
            <a:r>
              <a:rPr lang="it-IT" dirty="0" err="1" smtClean="0"/>
              <a:t>coefficient</a:t>
            </a:r>
            <a:r>
              <a:rPr lang="it-IT" dirty="0" smtClean="0"/>
              <a:t> Cm) of up to 18% can be </a:t>
            </a:r>
            <a:r>
              <a:rPr lang="it-IT" dirty="0" err="1" smtClean="0"/>
              <a:t>observed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</a:t>
            </a:r>
            <a:r>
              <a:rPr lang="it-IT" dirty="0" err="1" smtClean="0"/>
              <a:t>low</a:t>
            </a:r>
            <a:r>
              <a:rPr lang="it-IT" dirty="0" smtClean="0"/>
              <a:t> </a:t>
            </a:r>
            <a:r>
              <a:rPr lang="it-IT" dirty="0" err="1" smtClean="0"/>
              <a:t>rotation</a:t>
            </a:r>
            <a:r>
              <a:rPr lang="it-IT" dirty="0" smtClean="0"/>
              <a:t> </a:t>
            </a:r>
            <a:r>
              <a:rPr lang="it-IT" dirty="0" err="1" smtClean="0"/>
              <a:t>rates</a:t>
            </a:r>
            <a:r>
              <a:rPr lang="it-IT" dirty="0" smtClean="0"/>
              <a:t> (Re of </a:t>
            </a:r>
            <a:r>
              <a:rPr lang="it-IT" dirty="0" err="1" smtClean="0"/>
              <a:t>order</a:t>
            </a:r>
            <a:r>
              <a:rPr lang="it-IT" dirty="0" smtClean="0"/>
              <a:t> 10</a:t>
            </a:r>
            <a:r>
              <a:rPr lang="it-IT" baseline="30000" dirty="0" smtClean="0"/>
              <a:t>5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3408997" y="5584092"/>
            <a:ext cx="75874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>
                <a:solidFill>
                  <a:srgbClr val="5B9BD5"/>
                </a:solidFill>
              </a:rPr>
              <a:t>CONCEPT PROVED!</a:t>
            </a:r>
            <a:endParaRPr lang="it-IT" sz="2600" b="1" dirty="0">
              <a:solidFill>
                <a:srgbClr val="5B9BD5"/>
              </a:solidFill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8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sp>
        <p:nvSpPr>
          <p:cNvPr id="13" name="Rettangolo 12"/>
          <p:cNvSpPr/>
          <p:nvPr/>
        </p:nvSpPr>
        <p:spPr>
          <a:xfrm>
            <a:off x="7052161" y="578069"/>
            <a:ext cx="1119382" cy="6282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9052089" y="682870"/>
            <a:ext cx="118798" cy="5234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tangolo 14"/>
          <p:cNvSpPr/>
          <p:nvPr/>
        </p:nvSpPr>
        <p:spPr>
          <a:xfrm>
            <a:off x="7228114" y="1212053"/>
            <a:ext cx="1961130" cy="1386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27468" y="1333500"/>
            <a:ext cx="76843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Issues</a:t>
            </a:r>
            <a:r>
              <a:rPr lang="it-IT" sz="2400" dirty="0" smtClean="0"/>
              <a:t>:</a:t>
            </a:r>
          </a:p>
          <a:p>
            <a:endParaRPr lang="it-IT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 smtClean="0"/>
              <a:t>Optimization</a:t>
            </a:r>
            <a:r>
              <a:rPr lang="it-IT" sz="2400" dirty="0" smtClean="0"/>
              <a:t> of </a:t>
            </a:r>
            <a:r>
              <a:rPr lang="it-IT" sz="2400" dirty="0" err="1" smtClean="0"/>
              <a:t>surface</a:t>
            </a:r>
            <a:r>
              <a:rPr lang="it-IT" sz="2400" dirty="0" smtClean="0"/>
              <a:t> </a:t>
            </a:r>
            <a:r>
              <a:rPr lang="it-IT" sz="2400" dirty="0" err="1" smtClean="0"/>
              <a:t>morphology</a:t>
            </a:r>
            <a:r>
              <a:rPr lang="it-IT" sz="2400" dirty="0"/>
              <a:t> </a:t>
            </a:r>
            <a:r>
              <a:rPr lang="it-IT" sz="2400" dirty="0" smtClean="0"/>
              <a:t>and </a:t>
            </a:r>
            <a:r>
              <a:rPr lang="it-IT" sz="2400" dirty="0" err="1" smtClean="0"/>
              <a:t>properties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 smtClean="0"/>
              <a:t>Choice</a:t>
            </a:r>
            <a:r>
              <a:rPr lang="it-IT" sz="2400" dirty="0" smtClean="0"/>
              <a:t> of </a:t>
            </a:r>
            <a:r>
              <a:rPr lang="it-IT" sz="2400" dirty="0" err="1" smtClean="0"/>
              <a:t>lubricant</a:t>
            </a:r>
            <a:endParaRPr lang="it-IT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err="1" smtClean="0"/>
              <a:t>Durability</a:t>
            </a:r>
            <a:r>
              <a:rPr lang="it-IT" sz="2400" dirty="0" smtClean="0"/>
              <a:t> and </a:t>
            </a:r>
            <a:r>
              <a:rPr lang="it-IT" sz="2400" dirty="0" err="1" smtClean="0"/>
              <a:t>robustness</a:t>
            </a:r>
            <a:endParaRPr lang="it-IT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/>
              <a:t>P</a:t>
            </a:r>
            <a:r>
              <a:rPr lang="it-IT" sz="2400" dirty="0" smtClean="0"/>
              <a:t>roduction </a:t>
            </a:r>
            <a:r>
              <a:rPr lang="it-IT" sz="2400" dirty="0" err="1" smtClean="0"/>
              <a:t>technique</a:t>
            </a:r>
            <a:r>
              <a:rPr lang="it-IT" sz="2400" dirty="0" smtClean="0"/>
              <a:t> for </a:t>
            </a:r>
            <a:r>
              <a:rPr lang="it-IT" sz="2400" dirty="0" err="1" smtClean="0"/>
              <a:t>application</a:t>
            </a:r>
            <a:r>
              <a:rPr lang="it-IT" sz="2400" dirty="0" smtClean="0"/>
              <a:t> to large-scale </a:t>
            </a:r>
            <a:r>
              <a:rPr lang="it-IT" sz="2400" dirty="0" err="1" smtClean="0"/>
              <a:t>surfaces</a:t>
            </a:r>
            <a:r>
              <a:rPr lang="it-IT" sz="2400" dirty="0" smtClean="0"/>
              <a:t> </a:t>
            </a:r>
          </a:p>
          <a:p>
            <a:endParaRPr lang="it-IT" sz="2400" dirty="0"/>
          </a:p>
        </p:txBody>
      </p:sp>
      <p:sp>
        <p:nvSpPr>
          <p:cNvPr id="10" name="Rettangolo 9"/>
          <p:cNvSpPr/>
          <p:nvPr/>
        </p:nvSpPr>
        <p:spPr>
          <a:xfrm>
            <a:off x="1457739" y="4238390"/>
            <a:ext cx="6510963" cy="1275159"/>
          </a:xfrm>
          <a:prstGeom prst="rect">
            <a:avLst/>
          </a:prstGeom>
          <a:solidFill>
            <a:srgbClr val="5B9BD5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491536" y="4540035"/>
            <a:ext cx="47171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CONCLUSIONS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5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36331" y="1441132"/>
            <a:ext cx="8196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600" dirty="0" smtClean="0"/>
          </a:p>
          <a:p>
            <a:endParaRPr lang="it-IT" sz="34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26" y="1471989"/>
            <a:ext cx="6810288" cy="5153556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8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36331" y="1441132"/>
            <a:ext cx="8196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600" dirty="0" smtClean="0"/>
          </a:p>
          <a:p>
            <a:endParaRPr lang="it-IT" sz="34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37" y="2196857"/>
            <a:ext cx="2716857" cy="152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334" y="2196857"/>
            <a:ext cx="2477736" cy="1536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39" y="4365128"/>
            <a:ext cx="2664126" cy="1498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334" y="4413007"/>
            <a:ext cx="2509446" cy="1413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132" y="3560102"/>
            <a:ext cx="1053526" cy="905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asellaDiTesto 2"/>
          <p:cNvSpPr txBox="1"/>
          <p:nvPr/>
        </p:nvSpPr>
        <p:spPr>
          <a:xfrm>
            <a:off x="869494" y="1684972"/>
            <a:ext cx="757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marine and </a:t>
            </a:r>
            <a:r>
              <a:rPr lang="it-IT" sz="2400" dirty="0" err="1" smtClean="0"/>
              <a:t>underwater</a:t>
            </a:r>
            <a:r>
              <a:rPr lang="it-IT" sz="2400" dirty="0" smtClean="0"/>
              <a:t> 					     </a:t>
            </a:r>
            <a:r>
              <a:rPr lang="it-IT" sz="2400" dirty="0" err="1" smtClean="0"/>
              <a:t>microfluidics</a:t>
            </a:r>
            <a:endParaRPr lang="it-IT" sz="24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899974" y="3889692"/>
            <a:ext cx="7576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 </a:t>
            </a:r>
            <a:r>
              <a:rPr lang="it-IT" sz="2400" dirty="0" smtClean="0"/>
              <a:t>            anti-</a:t>
            </a:r>
            <a:r>
              <a:rPr lang="it-IT" sz="2400" dirty="0" err="1" smtClean="0"/>
              <a:t>icing</a:t>
            </a:r>
            <a:r>
              <a:rPr lang="it-IT" sz="2400" dirty="0" smtClean="0"/>
              <a:t> 					                 self-</a:t>
            </a:r>
            <a:r>
              <a:rPr lang="it-IT" sz="2400" dirty="0" err="1" smtClean="0"/>
              <a:t>cleaning</a:t>
            </a:r>
            <a:endParaRPr lang="it-IT" sz="2400" dirty="0"/>
          </a:p>
        </p:txBody>
      </p:sp>
      <p:cxnSp>
        <p:nvCxnSpPr>
          <p:cNvPr id="19" name="Connettore 2 18"/>
          <p:cNvCxnSpPr/>
          <p:nvPr/>
        </p:nvCxnSpPr>
        <p:spPr>
          <a:xfrm flipH="1" flipV="1">
            <a:off x="3843130" y="2951184"/>
            <a:ext cx="901766" cy="608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V="1">
            <a:off x="4744895" y="2917245"/>
            <a:ext cx="1031439" cy="6428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 flipH="1">
            <a:off x="3790994" y="4465612"/>
            <a:ext cx="953901" cy="730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4744895" y="4465612"/>
            <a:ext cx="1031439" cy="730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magin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4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333550" y="1744796"/>
            <a:ext cx="8399633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b="1" dirty="0" err="1" smtClean="0"/>
              <a:t>Sometimes</a:t>
            </a:r>
            <a:r>
              <a:rPr lang="it-IT" sz="2600" b="1" dirty="0" smtClean="0"/>
              <a:t> a </a:t>
            </a:r>
            <a:r>
              <a:rPr lang="it-IT" sz="2600" b="1" dirty="0" err="1" smtClean="0"/>
              <a:t>detailed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microscopic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description</a:t>
            </a:r>
            <a:r>
              <a:rPr lang="it-IT" sz="2600" b="1" dirty="0" smtClean="0"/>
              <a:t> of the flow         </a:t>
            </a:r>
            <a:r>
              <a:rPr lang="it-IT" sz="2600" b="1" dirty="0" err="1" smtClean="0"/>
              <a:t>around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such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multiscale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surfaces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is</a:t>
            </a:r>
            <a:r>
              <a:rPr lang="it-IT" sz="2600" b="1" dirty="0" smtClean="0"/>
              <a:t> </a:t>
            </a:r>
            <a:r>
              <a:rPr lang="it-IT" sz="2600" b="1" dirty="0" err="1" smtClean="0"/>
              <a:t>impossible</a:t>
            </a:r>
            <a:r>
              <a:rPr lang="it-IT" sz="2600" b="1" dirty="0" smtClean="0"/>
              <a:t> …</a:t>
            </a:r>
          </a:p>
          <a:p>
            <a:endParaRPr lang="it-IT" sz="2600" b="1" dirty="0"/>
          </a:p>
          <a:p>
            <a:r>
              <a:rPr lang="it-IT" sz="2600" b="1" dirty="0" smtClean="0">
                <a:solidFill>
                  <a:srgbClr val="2952B4"/>
                </a:solidFill>
              </a:rPr>
              <a:t>GOALS:</a:t>
            </a:r>
          </a:p>
          <a:p>
            <a:r>
              <a:rPr lang="it-IT" sz="1300" dirty="0" smtClean="0">
                <a:solidFill>
                  <a:srgbClr val="2952B4"/>
                </a:solidFill>
              </a:rPr>
              <a:t>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600" dirty="0" smtClean="0"/>
              <a:t>to model </a:t>
            </a:r>
            <a:r>
              <a:rPr lang="it-IT" sz="2600" i="1" dirty="0" err="1" smtClean="0">
                <a:solidFill>
                  <a:srgbClr val="2952B4"/>
                </a:solidFill>
              </a:rPr>
              <a:t>apparent</a:t>
            </a:r>
            <a:r>
              <a:rPr lang="it-IT" sz="2600" i="1" dirty="0" smtClean="0">
                <a:solidFill>
                  <a:srgbClr val="2952B4"/>
                </a:solidFill>
              </a:rPr>
              <a:t> slip </a:t>
            </a:r>
            <a:r>
              <a:rPr lang="it-IT" sz="2600" dirty="0" smtClean="0"/>
              <a:t>over </a:t>
            </a:r>
            <a:r>
              <a:rPr lang="it-IT" sz="2600" dirty="0" err="1" smtClean="0"/>
              <a:t>realistic</a:t>
            </a:r>
            <a:r>
              <a:rPr lang="it-IT" sz="2600" dirty="0" smtClean="0"/>
              <a:t> </a:t>
            </a:r>
            <a:r>
              <a:rPr lang="it-IT" sz="2600" dirty="0" err="1" smtClean="0"/>
              <a:t>surfaces</a:t>
            </a:r>
            <a:r>
              <a:rPr lang="it-IT" sz="2600" dirty="0" smtClean="0"/>
              <a:t>, </a:t>
            </a:r>
            <a:r>
              <a:rPr lang="it-IT" sz="2600" dirty="0" err="1" smtClean="0"/>
              <a:t>interfaces</a:t>
            </a:r>
            <a:r>
              <a:rPr lang="it-IT" sz="2600" dirty="0"/>
              <a:t> </a:t>
            </a:r>
            <a:r>
              <a:rPr lang="it-IT" sz="2600" dirty="0" smtClean="0"/>
              <a:t>and </a:t>
            </a:r>
            <a:r>
              <a:rPr lang="it-IT" sz="2600" dirty="0" err="1" smtClean="0"/>
              <a:t>layers</a:t>
            </a:r>
            <a:r>
              <a:rPr lang="it-IT" sz="2600" dirty="0" smtClean="0"/>
              <a:t> (poro-</a:t>
            </a:r>
            <a:r>
              <a:rPr lang="it-IT" sz="2600" dirty="0" err="1"/>
              <a:t>e</a:t>
            </a:r>
            <a:r>
              <a:rPr lang="it-IT" sz="2600" dirty="0" err="1" smtClean="0"/>
              <a:t>lastic</a:t>
            </a:r>
            <a:r>
              <a:rPr lang="it-IT" sz="2600" dirty="0" smtClean="0"/>
              <a:t> and poro-</a:t>
            </a:r>
            <a:r>
              <a:rPr lang="it-IT" sz="2600" dirty="0" err="1" smtClean="0"/>
              <a:t>plastic</a:t>
            </a:r>
            <a:r>
              <a:rPr lang="it-IT" sz="2600" dirty="0" smtClean="0"/>
              <a:t>) </a:t>
            </a:r>
            <a:r>
              <a:rPr lang="it-IT" sz="2600" dirty="0" err="1" smtClean="0"/>
              <a:t>using</a:t>
            </a:r>
            <a:r>
              <a:rPr lang="it-IT" sz="2600" dirty="0" smtClean="0"/>
              <a:t> the </a:t>
            </a:r>
            <a:r>
              <a:rPr lang="it-IT" sz="2600" dirty="0" err="1" smtClean="0"/>
              <a:t>theory</a:t>
            </a:r>
            <a:r>
              <a:rPr lang="it-IT" sz="2600" dirty="0" smtClean="0"/>
              <a:t> of </a:t>
            </a:r>
            <a:r>
              <a:rPr lang="it-IT" sz="2600" dirty="0" err="1" smtClean="0"/>
              <a:t>homogenisation</a:t>
            </a:r>
            <a:r>
              <a:rPr lang="it-IT" sz="2600" dirty="0" smtClean="0"/>
              <a:t> to </a:t>
            </a:r>
            <a:r>
              <a:rPr lang="it-IT" sz="2600" dirty="0" err="1" smtClean="0"/>
              <a:t>average</a:t>
            </a:r>
            <a:r>
              <a:rPr lang="it-IT" sz="2600" dirty="0" smtClean="0"/>
              <a:t> out the fine </a:t>
            </a:r>
            <a:r>
              <a:rPr lang="it-IT" sz="2600" dirty="0" err="1" smtClean="0"/>
              <a:t>details</a:t>
            </a:r>
            <a:r>
              <a:rPr lang="it-IT" sz="2600" dirty="0" smtClean="0"/>
              <a:t> </a:t>
            </a:r>
            <a:r>
              <a:rPr lang="it-IT" sz="2600" dirty="0" err="1" smtClean="0"/>
              <a:t>around</a:t>
            </a:r>
            <a:r>
              <a:rPr lang="it-IT" sz="2600" dirty="0" smtClean="0"/>
              <a:t> the </a:t>
            </a:r>
            <a:r>
              <a:rPr lang="it-IT" sz="2600" dirty="0" err="1" smtClean="0"/>
              <a:t>surface</a:t>
            </a:r>
            <a:r>
              <a:rPr lang="it-IT" sz="2600" dirty="0" smtClean="0"/>
              <a:t>/</a:t>
            </a:r>
            <a:r>
              <a:rPr lang="it-IT" sz="2600" dirty="0" err="1" smtClean="0"/>
              <a:t>interface</a:t>
            </a:r>
            <a:r>
              <a:rPr lang="it-IT" sz="2600" dirty="0" smtClean="0"/>
              <a:t>/</a:t>
            </a:r>
            <a:r>
              <a:rPr lang="it-IT" sz="2600" dirty="0" err="1" smtClean="0"/>
              <a:t>layer</a:t>
            </a:r>
            <a:r>
              <a:rPr lang="it-IT" sz="2600" dirty="0" smtClean="0"/>
              <a:t>, and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600" dirty="0" err="1" smtClean="0"/>
              <a:t>extend</a:t>
            </a:r>
            <a:r>
              <a:rPr lang="it-IT" sz="2600" dirty="0" smtClean="0"/>
              <a:t> the </a:t>
            </a:r>
            <a:r>
              <a:rPr lang="it-IT" sz="2600" dirty="0" err="1" smtClean="0"/>
              <a:t>macroscopic</a:t>
            </a:r>
            <a:r>
              <a:rPr lang="it-IT" sz="2600" dirty="0" smtClean="0"/>
              <a:t> </a:t>
            </a:r>
            <a:r>
              <a:rPr lang="it-IT" sz="2400" dirty="0" smtClean="0"/>
              <a:t>‘‘</a:t>
            </a:r>
            <a:r>
              <a:rPr lang="it-IT" sz="2600" i="1" dirty="0" err="1" smtClean="0">
                <a:solidFill>
                  <a:srgbClr val="2952B4"/>
                </a:solidFill>
              </a:rPr>
              <a:t>Navier’s</a:t>
            </a:r>
            <a:r>
              <a:rPr lang="it-IT" sz="2600" i="1" dirty="0" smtClean="0">
                <a:solidFill>
                  <a:srgbClr val="2952B4"/>
                </a:solidFill>
              </a:rPr>
              <a:t> </a:t>
            </a:r>
          </a:p>
          <a:p>
            <a:r>
              <a:rPr lang="it-IT" sz="2600" i="1" dirty="0">
                <a:solidFill>
                  <a:srgbClr val="2952B4"/>
                </a:solidFill>
              </a:rPr>
              <a:t>	</a:t>
            </a:r>
            <a:r>
              <a:rPr lang="it-IT" sz="2600" i="1" dirty="0" smtClean="0">
                <a:solidFill>
                  <a:srgbClr val="2952B4"/>
                </a:solidFill>
              </a:rPr>
              <a:t>slip </a:t>
            </a:r>
            <a:r>
              <a:rPr lang="it-IT" sz="2600" i="1" dirty="0" err="1" smtClean="0">
                <a:solidFill>
                  <a:srgbClr val="2952B4"/>
                </a:solidFill>
              </a:rPr>
              <a:t>condition</a:t>
            </a:r>
            <a:r>
              <a:rPr lang="it-IT" sz="2400" dirty="0" smtClean="0"/>
              <a:t>’’</a:t>
            </a:r>
            <a:r>
              <a:rPr lang="it-IT" sz="2600" dirty="0" smtClean="0"/>
              <a:t> …</a:t>
            </a:r>
          </a:p>
          <a:p>
            <a:endParaRPr lang="it-IT" sz="34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1865" y="159434"/>
            <a:ext cx="940224" cy="1117823"/>
          </a:xfrm>
          <a:prstGeom prst="rect">
            <a:avLst/>
          </a:prstGeom>
        </p:spPr>
      </p:pic>
      <p:pic>
        <p:nvPicPr>
          <p:cNvPr id="10" name="Immagine 9" descr="porousbetti1uni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242" y="5093431"/>
            <a:ext cx="2315941" cy="1370188"/>
          </a:xfrm>
          <a:prstGeom prst="rect">
            <a:avLst/>
          </a:prstGeom>
        </p:spPr>
      </p:pic>
      <p:sp>
        <p:nvSpPr>
          <p:cNvPr id="11" name="Triangolo rettangolo 10"/>
          <p:cNvSpPr/>
          <p:nvPr/>
        </p:nvSpPr>
        <p:spPr>
          <a:xfrm flipH="1">
            <a:off x="6971545" y="5849257"/>
            <a:ext cx="1761638" cy="599848"/>
          </a:xfrm>
          <a:prstGeom prst="rtTriangl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3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6331" y="2145422"/>
            <a:ext cx="799220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6000" b="1" dirty="0" smtClean="0">
                <a:latin typeface="Arial"/>
                <a:cs typeface="Arial"/>
              </a:rPr>
              <a:t>CFD &amp; Optimization</a:t>
            </a:r>
            <a:endParaRPr lang="en-US" sz="6000" b="1" dirty="0"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3200" b="1" dirty="0" smtClean="0">
              <a:solidFill>
                <a:srgbClr val="0B5A8F"/>
              </a:solidFill>
              <a:latin typeface="Arial"/>
              <a:cs typeface="Arial"/>
            </a:endParaRP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3200" b="1" dirty="0">
                <a:solidFill>
                  <a:srgbClr val="0B5A8F"/>
                </a:solidFill>
                <a:latin typeface="Arial"/>
                <a:cs typeface="Arial"/>
              </a:rPr>
              <a:t>	</a:t>
            </a:r>
            <a:r>
              <a:rPr lang="en-US" sz="3200" b="1" dirty="0" smtClean="0">
                <a:solidFill>
                  <a:srgbClr val="0B5A8F"/>
                </a:solidFill>
                <a:latin typeface="Arial"/>
                <a:cs typeface="Arial"/>
              </a:rPr>
              <a:t>					</a:t>
            </a: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Alessandro Bottaro</a:t>
            </a:r>
          </a:p>
          <a:p>
            <a:pPr algn="r">
              <a:spcBef>
                <a:spcPts val="400"/>
              </a:spcBef>
              <a:spcAft>
                <a:spcPts val="400"/>
              </a:spcAft>
            </a:pPr>
            <a:r>
              <a:rPr lang="en-US" sz="2000" b="1" dirty="0" smtClean="0">
                <a:solidFill>
                  <a:srgbClr val="0B5A8F"/>
                </a:solidFill>
                <a:latin typeface="Arial"/>
                <a:cs typeface="Arial"/>
              </a:rPr>
              <a:t>DICCA, University of Genova</a:t>
            </a:r>
            <a:endParaRPr lang="en-US" sz="2000" b="1" dirty="0">
              <a:solidFill>
                <a:srgbClr val="0B5A8F"/>
              </a:solidFill>
              <a:latin typeface="Arial"/>
              <a:cs typeface="Arial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06017" y="1139687"/>
            <a:ext cx="9250017" cy="57183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048000" y="0"/>
            <a:ext cx="795130" cy="1563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-278296" y="0"/>
            <a:ext cx="3472070" cy="238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36331" y="1441132"/>
            <a:ext cx="819685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b="1" dirty="0" smtClean="0"/>
              <a:t>A BIT OF HISTORY</a:t>
            </a:r>
            <a:endParaRPr lang="it-IT" sz="3400" dirty="0"/>
          </a:p>
        </p:txBody>
      </p:sp>
      <p:sp>
        <p:nvSpPr>
          <p:cNvPr id="9" name="Rettangolo 8"/>
          <p:cNvSpPr/>
          <p:nvPr/>
        </p:nvSpPr>
        <p:spPr>
          <a:xfrm>
            <a:off x="-927652" y="-92765"/>
            <a:ext cx="1272209" cy="3564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543" y="159434"/>
            <a:ext cx="880546" cy="10468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9386" y="2409146"/>
            <a:ext cx="3419510" cy="3833575"/>
          </a:xfrm>
          <a:prstGeom prst="rect">
            <a:avLst/>
          </a:prstGeom>
        </p:spPr>
      </p:pic>
      <p:cxnSp>
        <p:nvCxnSpPr>
          <p:cNvPr id="12" name="Connettore diritto 11"/>
          <p:cNvCxnSpPr/>
          <p:nvPr/>
        </p:nvCxnSpPr>
        <p:spPr>
          <a:xfrm>
            <a:off x="4224843" y="4843582"/>
            <a:ext cx="1188986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H="1" flipV="1">
            <a:off x="5110797" y="4901909"/>
            <a:ext cx="1536746" cy="1081361"/>
          </a:xfrm>
          <a:prstGeom prst="straightConnector1">
            <a:avLst/>
          </a:prstGeom>
          <a:ln w="22225"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6680014" y="5707309"/>
            <a:ext cx="1648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700" dirty="0" smtClean="0"/>
              <a:t>U(0) = </a:t>
            </a:r>
            <a:r>
              <a:rPr lang="it-IT" sz="2700" dirty="0" err="1" smtClean="0"/>
              <a:t>U</a:t>
            </a:r>
            <a:r>
              <a:rPr lang="it-IT" sz="2700" baseline="-25000" dirty="0" err="1" smtClean="0"/>
              <a:t>s</a:t>
            </a:r>
            <a:endParaRPr lang="en-US" sz="2700" baseline="-25000" dirty="0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9" y="119270"/>
            <a:ext cx="943581" cy="94358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762375" y="5334000"/>
            <a:ext cx="304800" cy="37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714750" y="5267325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endParaRPr lang="it-IT" sz="2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33" y="141410"/>
            <a:ext cx="1444184" cy="83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9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11413</TotalTime>
  <Words>1091</Words>
  <Application>Microsoft Office PowerPoint</Application>
  <PresentationFormat>Presentazione su schermo (4:3)</PresentationFormat>
  <Paragraphs>642</Paragraphs>
  <Slides>56</Slides>
  <Notes>9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56</vt:i4>
      </vt:variant>
    </vt:vector>
  </HeadingPairs>
  <TitlesOfParts>
    <vt:vector size="65" baseType="lpstr">
      <vt:lpstr>Arial</vt:lpstr>
      <vt:lpstr>Brush Script MT</vt:lpstr>
      <vt:lpstr>Calibri</vt:lpstr>
      <vt:lpstr>Calibri Light</vt:lpstr>
      <vt:lpstr>Cambria Math</vt:lpstr>
      <vt:lpstr>Symbol</vt:lpstr>
      <vt:lpstr>SymbolPS</vt:lpstr>
      <vt:lpstr>Wingdings</vt:lpstr>
      <vt:lpstr>Custom Design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joegi</dc:creator>
  <cp:lastModifiedBy>Alessandro Bottaro</cp:lastModifiedBy>
  <cp:revision>1378</cp:revision>
  <cp:lastPrinted>2017-09-05T10:03:41Z</cp:lastPrinted>
  <dcterms:created xsi:type="dcterms:W3CDTF">2012-05-25T18:32:56Z</dcterms:created>
  <dcterms:modified xsi:type="dcterms:W3CDTF">2018-04-11T15:02:01Z</dcterms:modified>
</cp:coreProperties>
</file>